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8"/>
  </p:notesMasterIdLst>
  <p:sldIdLst>
    <p:sldId id="265" r:id="rId3"/>
    <p:sldId id="266" r:id="rId4"/>
    <p:sldId id="256" r:id="rId5"/>
    <p:sldId id="257"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8E977-8C0E-0747-8B7C-B6A9B41EACCE}" v="3" dt="2024-08-14T18:11:41.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A80D8-BBB0-F244-AC33-1527FD1D4217}" type="datetimeFigureOut">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860F5-C4B2-D14F-91C0-E6544751730D}" type="slidenum">
              <a:t>‹#›</a:t>
            </a:fld>
            <a:endParaRPr lang="en-US"/>
          </a:p>
        </p:txBody>
      </p:sp>
    </p:spTree>
    <p:extLst>
      <p:ext uri="{BB962C8B-B14F-4D97-AF65-F5344CB8AC3E}">
        <p14:creationId xmlns:p14="http://schemas.microsoft.com/office/powerpoint/2010/main" val="79708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53959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086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2178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0837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6410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613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9389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88958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477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291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250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580514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77029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0061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4173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880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4362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16043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182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43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5281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9834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4954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1469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6244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6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7877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711105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35417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D685D-7989-4A3F-2A72-79297AE4CAFC}"/>
              </a:ext>
            </a:extLst>
          </p:cNvPr>
          <p:cNvPicPr>
            <a:picLocks noChangeAspect="1"/>
          </p:cNvPicPr>
          <p:nvPr/>
        </p:nvPicPr>
        <p:blipFill>
          <a:blip r:embed="rId2"/>
          <a:stretch>
            <a:fillRect/>
          </a:stretch>
        </p:blipFill>
        <p:spPr>
          <a:xfrm>
            <a:off x="3350259" y="200125"/>
            <a:ext cx="5486399" cy="5570981"/>
          </a:xfrm>
          <a:prstGeom prst="rect">
            <a:avLst/>
          </a:prstGeom>
        </p:spPr>
      </p:pic>
      <p:sp>
        <p:nvSpPr>
          <p:cNvPr id="3" name="TextBox 2">
            <a:extLst>
              <a:ext uri="{FF2B5EF4-FFF2-40B4-BE49-F238E27FC236}">
                <a16:creationId xmlns:a16="http://schemas.microsoft.com/office/drawing/2014/main" id="{B5C38835-11DA-816D-1792-71C667B52213}"/>
              </a:ext>
            </a:extLst>
          </p:cNvPr>
          <p:cNvSpPr txBox="1"/>
          <p:nvPr/>
        </p:nvSpPr>
        <p:spPr>
          <a:xfrm>
            <a:off x="3778068" y="5771106"/>
            <a:ext cx="4630783" cy="369332"/>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Algorithm for Diagnostic Testing for PAD</a:t>
            </a:r>
            <a:endParaRPr lang="en-US" dirty="0"/>
          </a:p>
        </p:txBody>
      </p:sp>
      <p:sp>
        <p:nvSpPr>
          <p:cNvPr id="6" name="Footer Placeholder 5">
            <a:extLst>
              <a:ext uri="{FF2B5EF4-FFF2-40B4-BE49-F238E27FC236}">
                <a16:creationId xmlns:a16="http://schemas.microsoft.com/office/drawing/2014/main" id="{A9879B0E-8D98-4968-3074-0EE49BE473D4}"/>
              </a:ext>
            </a:extLst>
          </p:cNvPr>
          <p:cNvSpPr>
            <a:spLocks noGrp="1"/>
          </p:cNvSpPr>
          <p:nvPr>
            <p:ph type="ftr" sz="quarter" idx="3"/>
          </p:nvPr>
        </p:nvSpPr>
        <p:spPr/>
        <p:txBody>
          <a:bodyPr/>
          <a:lstStyle/>
          <a:p>
            <a:r>
              <a:rPr lang="en-US"/>
              <a:t>ABI, ankle-brachial index; CLTI, chronic limb-threatening ischemia; CTA, computed tomography angiography; GDMT, guideline-directed management and therapy; MRA, magnetic resonance angiography; PAD, peripheral artery disease; PVR, pulse volume recording, SPP, skin perfusion pressure; TBI, toe-brachial index; TcPO2, transcutaneous oxygen pressure.
Gornik HL, et al. </a:t>
            </a:r>
            <a:r>
              <a:rPr lang="en-US" i="1"/>
              <a:t>Circulation</a:t>
            </a:r>
            <a:r>
              <a:rPr lang="en-US"/>
              <a:t>. 2024;149(24):e1313-e1410.</a:t>
            </a:r>
          </a:p>
        </p:txBody>
      </p:sp>
    </p:spTree>
    <p:extLst>
      <p:ext uri="{BB962C8B-B14F-4D97-AF65-F5344CB8AC3E}">
        <p14:creationId xmlns:p14="http://schemas.microsoft.com/office/powerpoint/2010/main" val="243944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370547-4381-0969-BD19-9D61A5314B22}"/>
              </a:ext>
            </a:extLst>
          </p:cNvPr>
          <p:cNvPicPr>
            <a:picLocks noChangeAspect="1"/>
          </p:cNvPicPr>
          <p:nvPr/>
        </p:nvPicPr>
        <p:blipFill>
          <a:blip r:embed="rId2"/>
          <a:stretch>
            <a:fillRect/>
          </a:stretch>
        </p:blipFill>
        <p:spPr>
          <a:xfrm>
            <a:off x="689904" y="1569485"/>
            <a:ext cx="11302697" cy="3719030"/>
          </a:xfrm>
          <a:prstGeom prst="rect">
            <a:avLst/>
          </a:prstGeom>
        </p:spPr>
      </p:pic>
      <p:sp>
        <p:nvSpPr>
          <p:cNvPr id="3" name="Title 2">
            <a:extLst>
              <a:ext uri="{FF2B5EF4-FFF2-40B4-BE49-F238E27FC236}">
                <a16:creationId xmlns:a16="http://schemas.microsoft.com/office/drawing/2014/main" id="{D4A9A504-9195-4D4D-78F5-1258830F279E}"/>
              </a:ext>
            </a:extLst>
          </p:cNvPr>
          <p:cNvSpPr>
            <a:spLocks noGrp="1"/>
          </p:cNvSpPr>
          <p:nvPr>
            <p:ph type="title"/>
          </p:nvPr>
        </p:nvSpPr>
        <p:spPr>
          <a:xfrm>
            <a:off x="838200" y="-1"/>
            <a:ext cx="10515600" cy="1105949"/>
          </a:xfrm>
        </p:spPr>
        <p:txBody>
          <a:bodyPr>
            <a:normAutofit/>
          </a:bodyPr>
          <a:lstStyle/>
          <a:p>
            <a:r>
              <a:rPr lang="en-US" dirty="0"/>
              <a:t>Geriatric Syndromes and Considerations in the Management of PAD in Older Patients</a:t>
            </a:r>
            <a:endParaRPr lang="en-US"/>
          </a:p>
        </p:txBody>
      </p:sp>
    </p:spTree>
    <p:extLst>
      <p:ext uri="{BB962C8B-B14F-4D97-AF65-F5344CB8AC3E}">
        <p14:creationId xmlns:p14="http://schemas.microsoft.com/office/powerpoint/2010/main" val="75457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6</TotalTime>
  <Words>392</Words>
  <Application>Microsoft Macintosh PowerPoint</Application>
  <PresentationFormat>Widescreen</PresentationFormat>
  <Paragraphs>29</Paragraphs>
  <Slides>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Aptos</vt:lpstr>
      <vt:lpstr>Arial</vt:lpstr>
      <vt:lpstr>Calibri</vt:lpstr>
      <vt:lpstr>Calibri Light</vt:lpstr>
      <vt:lpstr>Century Gothic</vt:lpstr>
      <vt:lpstr>Trebuchet MS</vt:lpstr>
      <vt:lpstr>DukeHeartOTG</vt:lpstr>
      <vt:lpstr>Office Theme</vt:lpstr>
      <vt:lpstr>PowerPoint Presentation</vt:lpstr>
      <vt:lpstr>Disclaimer</vt:lpstr>
      <vt:lpstr>PowerPoint Presentation</vt:lpstr>
      <vt:lpstr>Geriatric Syndromes and Considerations in the Management of PAD in Older Patients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Episode_9_Untitled</dc:title>
  <dc:subject/>
  <dc:creator>MedEd On The Go</dc:creator>
  <cp:keywords/>
  <dc:description/>
  <cp:lastModifiedBy>Harley Kidner</cp:lastModifiedBy>
  <cp:revision>3</cp:revision>
  <dcterms:created xsi:type="dcterms:W3CDTF">2024-07-24T16:38:50Z</dcterms:created>
  <dcterms:modified xsi:type="dcterms:W3CDTF">2024-08-14T18:12:04Z</dcterms:modified>
  <cp:category/>
</cp:coreProperties>
</file>