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73" r:id="rId5"/>
  </p:sldMasterIdLst>
  <p:notesMasterIdLst>
    <p:notesMasterId r:id="rId18"/>
  </p:notesMasterIdLst>
  <p:sldIdLst>
    <p:sldId id="256" r:id="rId6"/>
    <p:sldId id="265" r:id="rId7"/>
    <p:sldId id="419" r:id="rId8"/>
    <p:sldId id="259" r:id="rId9"/>
    <p:sldId id="413" r:id="rId10"/>
    <p:sldId id="260" r:id="rId11"/>
    <p:sldId id="414" r:id="rId12"/>
    <p:sldId id="415" r:id="rId13"/>
    <p:sldId id="416" r:id="rId14"/>
    <p:sldId id="417" r:id="rId15"/>
    <p:sldId id="418"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450A3C-4AD8-14C3-BE8D-52870263434C}" name="Canan Schumann" initials="CS" userId="S::cschumann@ushealthconnect.com::d28afc93-6bf0-45d0-b3c3-1d5d563b5562" providerId="AD"/>
  <p188:author id="{9EC2C9A8-9AAE-D6DF-3CF7-B2793E33894C}" name="Lee Harrington" initials="LH" userId="S::lharrington@ushealthconnect.com::09ae970a-6481-4433-93a7-0e35f117f141" providerId="AD"/>
  <p188:author id="{6EB12EAF-BC4E-6B6B-0102-503011D8EEE7}" name="Emily Jebing" initials="EJ" userId="Emily Jebi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293551-4ABF-5D4C-BB52-97AEAD825226}" v="3" dt="2024-06-25T19:53:22.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1" autoAdjust="0"/>
    <p:restoredTop sz="94694"/>
  </p:normalViewPr>
  <p:slideViewPr>
    <p:cSldViewPr snapToGrid="0">
      <p:cViewPr varScale="1">
        <p:scale>
          <a:sx n="117" d="100"/>
          <a:sy n="117" d="100"/>
        </p:scale>
        <p:origin x="10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DD293551-4ABF-5D4C-BB52-97AEAD825226}"/>
    <pc:docChg chg="addSld delSld modSld sldOrd">
      <pc:chgData name="Harley Kidner" userId="5b13863f-857f-45ba-b29d-d3555fa5f842" providerId="ADAL" clId="{DD293551-4ABF-5D4C-BB52-97AEAD825226}" dt="2024-06-25T19:53:29.216" v="4" actId="20578"/>
      <pc:docMkLst>
        <pc:docMk/>
      </pc:docMkLst>
      <pc:sldChg chg="add del ord">
        <pc:chgData name="Harley Kidner" userId="5b13863f-857f-45ba-b29d-d3555fa5f842" providerId="ADAL" clId="{DD293551-4ABF-5D4C-BB52-97AEAD825226}" dt="2024-06-25T19:53:29.216" v="4" actId="20578"/>
        <pc:sldMkLst>
          <pc:docMk/>
          <pc:sldMk cId="2405816164" sldId="264"/>
        </pc:sldMkLst>
      </pc:sldChg>
      <pc:sldChg chg="add del">
        <pc:chgData name="Harley Kidner" userId="5b13863f-857f-45ba-b29d-d3555fa5f842" providerId="ADAL" clId="{DD293551-4ABF-5D4C-BB52-97AEAD825226}" dt="2024-06-25T19:53:22.431" v="2"/>
        <pc:sldMkLst>
          <pc:docMk/>
          <pc:sldMk cId="2600770121" sldId="265"/>
        </pc:sldMkLst>
      </pc:sldChg>
      <pc:sldChg chg="add del">
        <pc:chgData name="Harley Kidner" userId="5b13863f-857f-45ba-b29d-d3555fa5f842" providerId="ADAL" clId="{DD293551-4ABF-5D4C-BB52-97AEAD825226}" dt="2024-06-25T19:53:22.431" v="2"/>
        <pc:sldMkLst>
          <pc:docMk/>
          <pc:sldMk cId="3306514557" sldId="41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FF569D-7B9B-483F-94E5-AF2643A740AA}" type="datetimeFigureOut">
              <a:rPr lang="en-US" smtClean="0"/>
              <a:t>6/25/24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52F5CC-B8C5-46EC-970E-66532A35263B}" type="slidenum">
              <a:rPr lang="en-US" smtClean="0"/>
              <a:t>‹#›</a:t>
            </a:fld>
            <a:endParaRPr lang="en-US"/>
          </a:p>
        </p:txBody>
      </p:sp>
    </p:spTree>
    <p:extLst>
      <p:ext uri="{BB962C8B-B14F-4D97-AF65-F5344CB8AC3E}">
        <p14:creationId xmlns:p14="http://schemas.microsoft.com/office/powerpoint/2010/main" val="546757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Times New Roman" pitchFamily="18" charset="0"/>
              </a:defRPr>
            </a:lvl1pPr>
            <a:lvl2pPr marL="785372" indent="-302066" eaLnBrk="0" hangingPunct="0">
              <a:spcBef>
                <a:spcPct val="30000"/>
              </a:spcBef>
              <a:defRPr sz="1300">
                <a:solidFill>
                  <a:schemeClr val="tx1"/>
                </a:solidFill>
                <a:latin typeface="Times New Roman" pitchFamily="18" charset="0"/>
              </a:defRPr>
            </a:lvl2pPr>
            <a:lvl3pPr marL="1208265" indent="-241653" eaLnBrk="0" hangingPunct="0">
              <a:spcBef>
                <a:spcPct val="30000"/>
              </a:spcBef>
              <a:defRPr sz="1300">
                <a:solidFill>
                  <a:schemeClr val="tx1"/>
                </a:solidFill>
                <a:latin typeface="Times New Roman" pitchFamily="18" charset="0"/>
              </a:defRPr>
            </a:lvl3pPr>
            <a:lvl4pPr marL="1691571" indent="-241653" eaLnBrk="0" hangingPunct="0">
              <a:spcBef>
                <a:spcPct val="30000"/>
              </a:spcBef>
              <a:defRPr sz="1300">
                <a:solidFill>
                  <a:schemeClr val="tx1"/>
                </a:solidFill>
                <a:latin typeface="Times New Roman" pitchFamily="18" charset="0"/>
              </a:defRPr>
            </a:lvl4pPr>
            <a:lvl5pPr marL="2174878" indent="-241653" eaLnBrk="0" hangingPunct="0">
              <a:spcBef>
                <a:spcPct val="30000"/>
              </a:spcBef>
              <a:defRPr sz="1300">
                <a:solidFill>
                  <a:schemeClr val="tx1"/>
                </a:solidFill>
                <a:latin typeface="Times New Roman" pitchFamily="18" charset="0"/>
              </a:defRPr>
            </a:lvl5pPr>
            <a:lvl6pPr marL="2658184" indent="-241653" eaLnBrk="0" fontAlgn="base" hangingPunct="0">
              <a:spcBef>
                <a:spcPct val="30000"/>
              </a:spcBef>
              <a:spcAft>
                <a:spcPct val="0"/>
              </a:spcAft>
              <a:defRPr sz="1300">
                <a:solidFill>
                  <a:schemeClr val="tx1"/>
                </a:solidFill>
                <a:latin typeface="Times New Roman" pitchFamily="18" charset="0"/>
              </a:defRPr>
            </a:lvl6pPr>
            <a:lvl7pPr marL="3141490" indent="-241653" eaLnBrk="0" fontAlgn="base" hangingPunct="0">
              <a:spcBef>
                <a:spcPct val="30000"/>
              </a:spcBef>
              <a:spcAft>
                <a:spcPct val="0"/>
              </a:spcAft>
              <a:defRPr sz="1300">
                <a:solidFill>
                  <a:schemeClr val="tx1"/>
                </a:solidFill>
                <a:latin typeface="Times New Roman" pitchFamily="18" charset="0"/>
              </a:defRPr>
            </a:lvl7pPr>
            <a:lvl8pPr marL="3624796" indent="-241653" eaLnBrk="0" fontAlgn="base" hangingPunct="0">
              <a:spcBef>
                <a:spcPct val="30000"/>
              </a:spcBef>
              <a:spcAft>
                <a:spcPct val="0"/>
              </a:spcAft>
              <a:defRPr sz="1300">
                <a:solidFill>
                  <a:schemeClr val="tx1"/>
                </a:solidFill>
                <a:latin typeface="Times New Roman" pitchFamily="18" charset="0"/>
              </a:defRPr>
            </a:lvl8pPr>
            <a:lvl9pPr marL="4108102" indent="-241653" eaLnBrk="0" fontAlgn="base" hangingPunct="0">
              <a:spcBef>
                <a:spcPct val="30000"/>
              </a:spcBef>
              <a:spcAft>
                <a:spcPct val="0"/>
              </a:spcAft>
              <a:defRPr sz="1300">
                <a:solidFill>
                  <a:schemeClr val="tx1"/>
                </a:solidFill>
                <a:latin typeface="Times New Roman" pitchFamily="18" charset="0"/>
              </a:defRPr>
            </a:lvl9pPr>
          </a:lstStyle>
          <a:p>
            <a:pPr eaLnBrk="1" hangingPunct="1">
              <a:spcBef>
                <a:spcPct val="0"/>
              </a:spcBef>
            </a:pPr>
            <a:fld id="{FDF1C721-6362-408D-BC99-923A05A1C9D5}" type="slidenum">
              <a:rPr lang="en-US" altLang="en-US" smtClean="0"/>
              <a:pPr eaLnBrk="1" hangingPunct="1">
                <a:spcBef>
                  <a:spcPct val="0"/>
                </a:spcBef>
              </a:pPr>
              <a:t>5</a:t>
            </a:fld>
            <a:endParaRPr lang="en-US" alt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191079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2" name="Picture 1">
            <a:extLst>
              <a:ext uri="{FF2B5EF4-FFF2-40B4-BE49-F238E27FC236}">
                <a16:creationId xmlns:a16="http://schemas.microsoft.com/office/drawing/2014/main" id="{B4443BE8-4646-1FA0-681A-88D8860DD744}"/>
              </a:ext>
            </a:extLst>
          </p:cNvPr>
          <p:cNvPicPr>
            <a:picLocks noChangeAspect="1"/>
          </p:cNvPicPr>
          <p:nvPr/>
        </p:nvPicPr>
        <p:blipFill>
          <a:blip r:embed="rId2"/>
          <a:stretch>
            <a:fillRect/>
          </a:stretch>
        </p:blipFill>
        <p:spPr>
          <a:xfrm>
            <a:off x="0" y="-1"/>
            <a:ext cx="12192000" cy="975360"/>
          </a:xfrm>
          <a:prstGeom prst="rect">
            <a:avLst/>
          </a:prstGeom>
        </p:spPr>
      </p:pic>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50328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6390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Text Placeholder 7"/>
          <p:cNvSpPr>
            <a:spLocks noGrp="1"/>
          </p:cNvSpPr>
          <p:nvPr>
            <p:ph type="body" sz="quarter" idx="11" hasCustomPrompt="1"/>
          </p:nvPr>
        </p:nvSpPr>
        <p:spPr>
          <a:xfrm>
            <a:off x="0" y="6324600"/>
            <a:ext cx="12192000" cy="533400"/>
          </a:xfrm>
          <a:prstGeom prst="rect">
            <a:avLst/>
          </a:prstGeom>
        </p:spPr>
        <p:txBody>
          <a:bodyPr lIns="274320" tIns="137160" rIns="274320" bIns="137160" anchor="b"/>
          <a:lstStyle>
            <a:lvl1pPr marL="0" indent="0">
              <a:buNone/>
              <a:defRPr sz="1400" b="1" baseline="0"/>
            </a:lvl1pPr>
            <a:lvl2pPr marL="395288" indent="0">
              <a:buNone/>
              <a:defRPr sz="1400" b="1"/>
            </a:lvl2pPr>
            <a:lvl3pPr marL="801688" indent="0">
              <a:buNone/>
              <a:defRPr sz="1400" b="1"/>
            </a:lvl3pPr>
            <a:lvl4pPr marL="1196975" indent="0">
              <a:buNone/>
              <a:defRPr sz="1400" b="1"/>
            </a:lvl4pPr>
            <a:lvl5pPr marL="1601787" indent="0">
              <a:buNone/>
              <a:defRPr sz="1400" b="1"/>
            </a:lvl5pPr>
          </a:lstStyle>
          <a:p>
            <a:pPr lvl="0"/>
            <a:r>
              <a:rPr lang="en-US" dirty="0"/>
              <a:t>Reference.</a:t>
            </a:r>
          </a:p>
        </p:txBody>
      </p:sp>
    </p:spTree>
    <p:extLst>
      <p:ext uri="{BB962C8B-B14F-4D97-AF65-F5344CB8AC3E}">
        <p14:creationId xmlns:p14="http://schemas.microsoft.com/office/powerpoint/2010/main" val="1550460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81421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46009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55482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92061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883245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18328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456002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5009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B928810-DA6E-89D1-0245-996C3A1237F5}"/>
              </a:ext>
            </a:extLst>
          </p:cNvPr>
          <p:cNvPicPr>
            <a:picLocks noChangeAspect="1"/>
          </p:cNvPicPr>
          <p:nvPr/>
        </p:nvPicPr>
        <p:blipFill>
          <a:blip r:embed="rId2"/>
          <a:stretch>
            <a:fillRect/>
          </a:stretch>
        </p:blipFill>
        <p:spPr>
          <a:xfrm>
            <a:off x="0" y="-1"/>
            <a:ext cx="12192000" cy="975360"/>
          </a:xfrm>
          <a:prstGeom prst="rect">
            <a:avLst/>
          </a:prstGeom>
        </p:spPr>
      </p:pic>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1381294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795206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298177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180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086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8130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3848246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979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9214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53165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5081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324247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93623336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9.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4.svg"/><Relationship Id="rId4" Type="http://schemas.openxmlformats.org/officeDocument/2006/relationships/image" Target="../media/image10.sv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150"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4C1E9-9C80-6A2B-0FEC-D8071DEECBB5}"/>
              </a:ext>
            </a:extLst>
          </p:cNvPr>
          <p:cNvSpPr>
            <a:spLocks noGrp="1"/>
          </p:cNvSpPr>
          <p:nvPr>
            <p:ph type="title"/>
          </p:nvPr>
        </p:nvSpPr>
        <p:spPr>
          <a:xfrm>
            <a:off x="609601" y="1709738"/>
            <a:ext cx="10515600" cy="2852737"/>
          </a:xfrm>
        </p:spPr>
        <p:txBody>
          <a:bodyPr>
            <a:normAutofit fontScale="90000"/>
          </a:bodyPr>
          <a:lstStyle/>
          <a:p>
            <a:r>
              <a:rPr lang="en-US" dirty="0"/>
              <a:t>Case Study: What Do Augmentation and Switching Strategies Look Like in Real-World Clinical Practice?</a:t>
            </a:r>
          </a:p>
        </p:txBody>
      </p:sp>
      <p:sp>
        <p:nvSpPr>
          <p:cNvPr id="3" name="Subtitle 2">
            <a:extLst>
              <a:ext uri="{FF2B5EF4-FFF2-40B4-BE49-F238E27FC236}">
                <a16:creationId xmlns:a16="http://schemas.microsoft.com/office/drawing/2014/main" id="{36AFB1E3-AE10-C831-F5E7-98FBB64C9760}"/>
              </a:ext>
            </a:extLst>
          </p:cNvPr>
          <p:cNvSpPr>
            <a:spLocks noGrp="1"/>
          </p:cNvSpPr>
          <p:nvPr>
            <p:ph type="body" idx="1"/>
          </p:nvPr>
        </p:nvSpPr>
        <p:spPr>
          <a:xfrm>
            <a:off x="609601" y="4589463"/>
            <a:ext cx="10515600" cy="1500187"/>
          </a:xfrm>
        </p:spPr>
        <p:txBody>
          <a:bodyPr>
            <a:normAutofit lnSpcReduction="10000"/>
          </a:bodyPr>
          <a:lstStyle/>
          <a:p>
            <a:r>
              <a:rPr lang="en-US" dirty="0"/>
              <a:t>Leslie Citrome, MD, MPH</a:t>
            </a:r>
          </a:p>
          <a:p>
            <a:r>
              <a:rPr lang="en-US" dirty="0"/>
              <a:t>Clinical Professor of Psychiatry and Behavioral Sciences</a:t>
            </a:r>
          </a:p>
          <a:p>
            <a:r>
              <a:rPr lang="en-US" dirty="0"/>
              <a:t>New York Medical College</a:t>
            </a:r>
          </a:p>
          <a:p>
            <a:r>
              <a:rPr lang="en-US" dirty="0"/>
              <a:t>Valhalla, NY</a:t>
            </a:r>
          </a:p>
        </p:txBody>
      </p:sp>
    </p:spTree>
    <p:extLst>
      <p:ext uri="{BB962C8B-B14F-4D97-AF65-F5344CB8AC3E}">
        <p14:creationId xmlns:p14="http://schemas.microsoft.com/office/powerpoint/2010/main" val="1880512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0DD73-C5A6-1D45-1546-C11010FEE2D3}"/>
              </a:ext>
            </a:extLst>
          </p:cNvPr>
          <p:cNvSpPr>
            <a:spLocks noGrp="1"/>
          </p:cNvSpPr>
          <p:nvPr>
            <p:ph type="title"/>
          </p:nvPr>
        </p:nvSpPr>
        <p:spPr>
          <a:xfrm>
            <a:off x="609600" y="199505"/>
            <a:ext cx="10744200" cy="1185577"/>
          </a:xfrm>
        </p:spPr>
        <p:txBody>
          <a:bodyPr/>
          <a:lstStyle/>
          <a:p>
            <a:r>
              <a:rPr lang="en-US" dirty="0"/>
              <a:t>What Does This Mean for Michael?</a:t>
            </a:r>
          </a:p>
        </p:txBody>
      </p:sp>
      <p:sp>
        <p:nvSpPr>
          <p:cNvPr id="5" name="Content Placeholder 4">
            <a:extLst>
              <a:ext uri="{FF2B5EF4-FFF2-40B4-BE49-F238E27FC236}">
                <a16:creationId xmlns:a16="http://schemas.microsoft.com/office/drawing/2014/main" id="{C531F5E2-F68E-3674-E1AD-37276A71AAED}"/>
              </a:ext>
            </a:extLst>
          </p:cNvPr>
          <p:cNvSpPr>
            <a:spLocks noGrp="1"/>
          </p:cNvSpPr>
          <p:nvPr>
            <p:ph idx="1"/>
          </p:nvPr>
        </p:nvSpPr>
        <p:spPr>
          <a:xfrm>
            <a:off x="609600" y="1477906"/>
            <a:ext cx="10744200" cy="4722477"/>
          </a:xfrm>
        </p:spPr>
        <p:txBody>
          <a:bodyPr>
            <a:normAutofit lnSpcReduction="10000"/>
          </a:bodyPr>
          <a:lstStyle/>
          <a:p>
            <a:r>
              <a:rPr lang="en-US" dirty="0"/>
              <a:t>He is currently receiving risperidone 5 mg </a:t>
            </a:r>
            <a:r>
              <a:rPr lang="en-US" dirty="0" err="1"/>
              <a:t>hs</a:t>
            </a:r>
            <a:r>
              <a:rPr lang="en-US" dirty="0"/>
              <a:t>, but complains of erectile difficulties; the staff at the group home remark Michael appears to be less interested in social activities at the home </a:t>
            </a:r>
          </a:p>
          <a:p>
            <a:pPr lvl="1"/>
            <a:r>
              <a:rPr lang="en-US" dirty="0"/>
              <a:t>If hyperprolactinemia is the root cause of Michael’s erectile dysfunction, adjunctive aripiprazole may be helpful</a:t>
            </a:r>
          </a:p>
          <a:p>
            <a:pPr lvl="1"/>
            <a:r>
              <a:rPr lang="en-US" dirty="0"/>
              <a:t>Adjunctive aripiprazole may also help with negative symptom reduction</a:t>
            </a:r>
          </a:p>
          <a:p>
            <a:r>
              <a:rPr lang="en-US" dirty="0"/>
              <a:t>If Michael has clinically relevant antipsychotic-associated weight gain, the CATIE trial suggests that switching to ziprasidone may help</a:t>
            </a:r>
          </a:p>
          <a:p>
            <a:r>
              <a:rPr lang="en-US" dirty="0"/>
              <a:t>If Michael has persistent symptoms, the CATIE trial suggests that clozapine may help</a:t>
            </a:r>
          </a:p>
          <a:p>
            <a:r>
              <a:rPr lang="en-US" dirty="0"/>
              <a:t>If treatment-resistant schizophrenia is a consideration, the TRIPP guidelines recommend a prospective trial with a LAI antipsychotic </a:t>
            </a:r>
          </a:p>
        </p:txBody>
      </p:sp>
      <p:sp>
        <p:nvSpPr>
          <p:cNvPr id="8" name="Footer Placeholder 7">
            <a:extLst>
              <a:ext uri="{FF2B5EF4-FFF2-40B4-BE49-F238E27FC236}">
                <a16:creationId xmlns:a16="http://schemas.microsoft.com/office/drawing/2014/main" id="{78B6C386-1292-740E-DE8D-14F26305389F}"/>
              </a:ext>
            </a:extLst>
          </p:cNvPr>
          <p:cNvSpPr>
            <a:spLocks noGrp="1"/>
          </p:cNvSpPr>
          <p:nvPr>
            <p:ph type="ftr" sz="quarter" idx="3"/>
          </p:nvPr>
        </p:nvSpPr>
        <p:spPr/>
        <p:txBody>
          <a:bodyPr/>
          <a:lstStyle/>
          <a:p>
            <a:r>
              <a:rPr lang="en-US" dirty="0"/>
              <a:t>LAI, long-acting injectable; TRIPP, Treatment Response and Resistance in Psychosis. 
Howes OD, et al. </a:t>
            </a:r>
            <a:r>
              <a:rPr lang="en-US" i="1" dirty="0"/>
              <a:t>Am J Psychiatry</a:t>
            </a:r>
            <a:r>
              <a:rPr lang="en-US" dirty="0"/>
              <a:t>. 2017;174(3):216-29. </a:t>
            </a:r>
          </a:p>
        </p:txBody>
      </p:sp>
    </p:spTree>
    <p:extLst>
      <p:ext uri="{BB962C8B-B14F-4D97-AF65-F5344CB8AC3E}">
        <p14:creationId xmlns:p14="http://schemas.microsoft.com/office/powerpoint/2010/main" val="1163310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77FC31BA-8C03-01EA-9284-121F1B3C8A5C}"/>
              </a:ext>
            </a:extLst>
          </p:cNvPr>
          <p:cNvSpPr>
            <a:spLocks noGrp="1"/>
          </p:cNvSpPr>
          <p:nvPr>
            <p:ph type="ftr" sz="quarter" idx="3"/>
          </p:nvPr>
        </p:nvSpPr>
        <p:spPr>
          <a:xfrm>
            <a:off x="609600" y="6356350"/>
            <a:ext cx="10744199" cy="442131"/>
          </a:xfrm>
        </p:spPr>
        <p:txBody>
          <a:bodyPr/>
          <a:lstStyle/>
          <a:p>
            <a:r>
              <a:rPr lang="en-US" dirty="0" err="1"/>
              <a:t>Correll</a:t>
            </a:r>
            <a:r>
              <a:rPr lang="en-US" dirty="0"/>
              <a:t> CU, et </a:t>
            </a:r>
            <a:r>
              <a:rPr lang="en-US" dirty="0" err="1"/>
              <a:t>alFDA</a:t>
            </a:r>
            <a:r>
              <a:rPr lang="en-US" dirty="0"/>
              <a:t>, US Food and Drug Administration.
</a:t>
            </a:r>
            <a:r>
              <a:rPr lang="en-US" i="1" dirty="0" err="1"/>
              <a:t>Schizophr</a:t>
            </a:r>
            <a:r>
              <a:rPr lang="en-US" i="1" dirty="0"/>
              <a:t> Res</a:t>
            </a:r>
            <a:r>
              <a:rPr lang="en-US" dirty="0"/>
              <a:t>. 2021;228:198-205. </a:t>
            </a:r>
          </a:p>
        </p:txBody>
      </p:sp>
      <p:sp>
        <p:nvSpPr>
          <p:cNvPr id="2" name="Title 1">
            <a:extLst>
              <a:ext uri="{FF2B5EF4-FFF2-40B4-BE49-F238E27FC236}">
                <a16:creationId xmlns:a16="http://schemas.microsoft.com/office/drawing/2014/main" id="{C8135AC3-24EB-C9EB-5C8C-337B5C9FD7A7}"/>
              </a:ext>
            </a:extLst>
          </p:cNvPr>
          <p:cNvSpPr>
            <a:spLocks noGrp="1"/>
          </p:cNvSpPr>
          <p:nvPr>
            <p:ph type="title"/>
          </p:nvPr>
        </p:nvSpPr>
        <p:spPr>
          <a:xfrm>
            <a:off x="609600" y="199505"/>
            <a:ext cx="10744200" cy="1185577"/>
          </a:xfrm>
        </p:spPr>
        <p:txBody>
          <a:bodyPr>
            <a:normAutofit/>
          </a:bodyPr>
          <a:lstStyle/>
          <a:p>
            <a:r>
              <a:rPr lang="en-US" dirty="0"/>
              <a:t>What Happens if You Switch and Then Switch Back? A Cautionary Tale</a:t>
            </a:r>
          </a:p>
        </p:txBody>
      </p:sp>
      <p:sp>
        <p:nvSpPr>
          <p:cNvPr id="5" name="Content Placeholder 4">
            <a:extLst>
              <a:ext uri="{FF2B5EF4-FFF2-40B4-BE49-F238E27FC236}">
                <a16:creationId xmlns:a16="http://schemas.microsoft.com/office/drawing/2014/main" id="{D3D9539C-6C99-907E-0F24-234346D80F88}"/>
              </a:ext>
            </a:extLst>
          </p:cNvPr>
          <p:cNvSpPr>
            <a:spLocks noGrp="1"/>
          </p:cNvSpPr>
          <p:nvPr>
            <p:ph idx="1"/>
          </p:nvPr>
        </p:nvSpPr>
        <p:spPr>
          <a:xfrm>
            <a:off x="609600" y="1477906"/>
            <a:ext cx="10744200" cy="4722477"/>
          </a:xfrm>
        </p:spPr>
        <p:txBody>
          <a:bodyPr>
            <a:normAutofit lnSpcReduction="10000"/>
          </a:bodyPr>
          <a:lstStyle/>
          <a:p>
            <a:r>
              <a:rPr lang="en-US" dirty="0" err="1"/>
              <a:t>Lumateperone</a:t>
            </a:r>
            <a:r>
              <a:rPr lang="en-US" dirty="0"/>
              <a:t> is a mechanistically novel agent FDA-approved for the treatment of schizophrenia</a:t>
            </a:r>
          </a:p>
          <a:p>
            <a:r>
              <a:rPr lang="en-US" dirty="0"/>
              <a:t>An open-label study investigated the short-term safety/tolerability of </a:t>
            </a:r>
            <a:r>
              <a:rPr lang="en-US" dirty="0" err="1"/>
              <a:t>lumateperone</a:t>
            </a:r>
            <a:r>
              <a:rPr lang="en-US" dirty="0"/>
              <a:t> in outpatients with stable schizophrenia who were switched from previous antipsychotics to </a:t>
            </a:r>
            <a:r>
              <a:rPr lang="en-US" dirty="0" err="1"/>
              <a:t>lumateperone</a:t>
            </a:r>
            <a:r>
              <a:rPr lang="en-US" dirty="0"/>
              <a:t> 42 mg once daily for six weeks, then patients were switched back to previous or another approved antipsychotic for 2 weeks</a:t>
            </a:r>
          </a:p>
          <a:p>
            <a:r>
              <a:rPr lang="en-US" dirty="0"/>
              <a:t>Among 301 patients switched to </a:t>
            </a:r>
            <a:r>
              <a:rPr lang="en-US" dirty="0" err="1"/>
              <a:t>lumateperone</a:t>
            </a:r>
            <a:r>
              <a:rPr lang="en-US" dirty="0"/>
              <a:t> there were significant decreases from previous antipsychotics baseline in total cholesterol, low-density lipoprotein cholesterol, body weight, and prolactin (P&lt;.01)</a:t>
            </a:r>
          </a:p>
          <a:p>
            <a:r>
              <a:rPr lang="en-US" dirty="0"/>
              <a:t>Most of these parameters worsened within 2 weeks of resuming other antipsychotic treatment</a:t>
            </a:r>
          </a:p>
        </p:txBody>
      </p:sp>
    </p:spTree>
    <p:extLst>
      <p:ext uri="{BB962C8B-B14F-4D97-AF65-F5344CB8AC3E}">
        <p14:creationId xmlns:p14="http://schemas.microsoft.com/office/powerpoint/2010/main" val="3365701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50892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Schizophrenia: Evidence-based Approaches to Integrating Emerging Treatments Into Clinical Practice</a:t>
            </a:r>
            <a:endPar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the limitations of current D2 antipsychotic medications in treating SCZ, with a focus on efficacy limitations and safety/side effect considerations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Increase awareness in accurately identifying individuals who may benefit from switching to or augmentation with new and emerging therapies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Educate regarding how and when to incorporate switching or augmentation strategies into antipsychotic medication management of patients with SCZ, including special populations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Educate regarding the considerations of integrating new therapies into current clinical practice as a monotherapy, switching option, or augmentation strategy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Provide expert analysis of current clinical trial data of emerging treatment options, particularly regarding their efficacy in controlling negative and positive symptoms and cognitive function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44289-E4D1-A935-A915-5CF055EE6E49}"/>
              </a:ext>
            </a:extLst>
          </p:cNvPr>
          <p:cNvSpPr>
            <a:spLocks noGrp="1"/>
          </p:cNvSpPr>
          <p:nvPr>
            <p:ph type="title"/>
          </p:nvPr>
        </p:nvSpPr>
        <p:spPr/>
        <p:txBody>
          <a:bodyPr>
            <a:normAutofit/>
          </a:bodyPr>
          <a:lstStyle/>
          <a:p>
            <a:r>
              <a:rPr lang="en-US" sz="3200" b="1" i="0" dirty="0">
                <a:effectLst/>
                <a:latin typeface="arial" panose="020B0604020202020204" pitchFamily="34" charset="0"/>
              </a:rPr>
              <a:t>Case Study: What Do </a:t>
            </a:r>
            <a:r>
              <a:rPr lang="en-US" sz="3200" b="1" dirty="0">
                <a:latin typeface="arial" panose="020B0604020202020204" pitchFamily="34" charset="0"/>
              </a:rPr>
              <a:t>A</a:t>
            </a:r>
            <a:r>
              <a:rPr lang="en-US" sz="3200" b="1" i="0" dirty="0">
                <a:effectLst/>
                <a:latin typeface="arial" panose="020B0604020202020204" pitchFamily="34" charset="0"/>
              </a:rPr>
              <a:t>ugmentation and Switching </a:t>
            </a:r>
            <a:r>
              <a:rPr lang="en-US" sz="3200" b="1" dirty="0">
                <a:latin typeface="arial" panose="020B0604020202020204" pitchFamily="34" charset="0"/>
              </a:rPr>
              <a:t>S</a:t>
            </a:r>
            <a:r>
              <a:rPr lang="en-US" sz="3200" b="1" i="0" dirty="0">
                <a:effectLst/>
                <a:latin typeface="arial" panose="020B0604020202020204" pitchFamily="34" charset="0"/>
              </a:rPr>
              <a:t>trategies </a:t>
            </a:r>
            <a:r>
              <a:rPr lang="en-US" sz="3200" b="1" dirty="0">
                <a:latin typeface="arial" panose="020B0604020202020204" pitchFamily="34" charset="0"/>
              </a:rPr>
              <a:t>L</a:t>
            </a:r>
            <a:r>
              <a:rPr lang="en-US" sz="3200" b="1" i="0" dirty="0">
                <a:effectLst/>
                <a:latin typeface="arial" panose="020B0604020202020204" pitchFamily="34" charset="0"/>
              </a:rPr>
              <a:t>ook </a:t>
            </a:r>
            <a:r>
              <a:rPr lang="en-US" sz="3200" b="1" dirty="0">
                <a:latin typeface="arial" panose="020B0604020202020204" pitchFamily="34" charset="0"/>
              </a:rPr>
              <a:t>L</a:t>
            </a:r>
            <a:r>
              <a:rPr lang="en-US" sz="3200" b="1" i="0" dirty="0">
                <a:effectLst/>
                <a:latin typeface="arial" panose="020B0604020202020204" pitchFamily="34" charset="0"/>
              </a:rPr>
              <a:t>ike in Real </a:t>
            </a:r>
            <a:r>
              <a:rPr lang="en-US" sz="3200" b="1" dirty="0">
                <a:latin typeface="arial" panose="020B0604020202020204" pitchFamily="34" charset="0"/>
              </a:rPr>
              <a:t>W</a:t>
            </a:r>
            <a:r>
              <a:rPr lang="en-US" sz="3200" b="1" i="0" dirty="0">
                <a:effectLst/>
                <a:latin typeface="arial" panose="020B0604020202020204" pitchFamily="34" charset="0"/>
              </a:rPr>
              <a:t>orld </a:t>
            </a:r>
            <a:r>
              <a:rPr lang="en-US" sz="3200" b="1" dirty="0">
                <a:latin typeface="arial" panose="020B0604020202020204" pitchFamily="34" charset="0"/>
              </a:rPr>
              <a:t>C</a:t>
            </a:r>
            <a:r>
              <a:rPr lang="en-US" sz="3200" b="1" i="0" dirty="0">
                <a:effectLst/>
                <a:latin typeface="arial" panose="020B0604020202020204" pitchFamily="34" charset="0"/>
              </a:rPr>
              <a:t>linical </a:t>
            </a:r>
            <a:r>
              <a:rPr lang="en-US" sz="3200" b="1" dirty="0">
                <a:latin typeface="arial" panose="020B0604020202020204" pitchFamily="34" charset="0"/>
              </a:rPr>
              <a:t>P</a:t>
            </a:r>
            <a:r>
              <a:rPr lang="en-US" sz="3200" b="1" i="0" dirty="0">
                <a:effectLst/>
                <a:latin typeface="arial" panose="020B0604020202020204" pitchFamily="34" charset="0"/>
              </a:rPr>
              <a:t>ractice</a:t>
            </a:r>
            <a:r>
              <a:rPr lang="en-US" sz="3200" b="1" i="0" dirty="0">
                <a:solidFill>
                  <a:srgbClr val="000000"/>
                </a:solidFill>
                <a:effectLst/>
                <a:latin typeface="arial" panose="020B0604020202020204" pitchFamily="34" charset="0"/>
              </a:rPr>
              <a:t>?</a:t>
            </a:r>
            <a:endParaRPr lang="en-US" dirty="0"/>
          </a:p>
        </p:txBody>
      </p:sp>
      <p:sp>
        <p:nvSpPr>
          <p:cNvPr id="4" name="Content Placeholder 3">
            <a:extLst>
              <a:ext uri="{FF2B5EF4-FFF2-40B4-BE49-F238E27FC236}">
                <a16:creationId xmlns:a16="http://schemas.microsoft.com/office/drawing/2014/main" id="{6E94BCA4-9539-C569-C737-276A65FFF95F}"/>
              </a:ext>
            </a:extLst>
          </p:cNvPr>
          <p:cNvSpPr>
            <a:spLocks noGrp="1"/>
          </p:cNvSpPr>
          <p:nvPr>
            <p:ph idx="1"/>
          </p:nvPr>
        </p:nvSpPr>
        <p:spPr/>
        <p:txBody>
          <a:bodyPr>
            <a:normAutofit lnSpcReduction="10000"/>
          </a:bodyPr>
          <a:lstStyle/>
          <a:p>
            <a:pPr marL="0" indent="0">
              <a:buNone/>
            </a:pPr>
            <a:r>
              <a:rPr lang="en-US" sz="2400" b="0" i="0" dirty="0">
                <a:solidFill>
                  <a:srgbClr val="000000"/>
                </a:solidFill>
                <a:effectLst/>
                <a:latin typeface="arial" panose="020B0604020202020204" pitchFamily="34" charset="0"/>
              </a:rPr>
              <a:t>Meet Michael.</a:t>
            </a:r>
          </a:p>
          <a:p>
            <a:pPr marL="0" indent="0">
              <a:buNone/>
            </a:pPr>
            <a:endParaRPr lang="en-US" sz="2400" dirty="0">
              <a:solidFill>
                <a:srgbClr val="000000"/>
              </a:solidFill>
              <a:latin typeface="arial" panose="020B0604020202020204" pitchFamily="34" charset="0"/>
            </a:endParaRPr>
          </a:p>
          <a:p>
            <a:pPr marL="342900" indent="-342900">
              <a:buFont typeface="Arial" panose="020B0604020202020204" pitchFamily="34" charset="0"/>
              <a:buChar char="•"/>
            </a:pPr>
            <a:r>
              <a:rPr lang="en-US" sz="2400" b="0" i="0" dirty="0">
                <a:solidFill>
                  <a:srgbClr val="000000"/>
                </a:solidFill>
                <a:effectLst/>
                <a:latin typeface="arial" panose="020B0604020202020204" pitchFamily="34" charset="0"/>
              </a:rPr>
              <a:t>Michael is a 45-year-old man with schizophrenia</a:t>
            </a:r>
          </a:p>
          <a:p>
            <a:pPr marL="342900" indent="-342900">
              <a:buFont typeface="Arial" panose="020B0604020202020204" pitchFamily="34" charset="0"/>
              <a:buChar char="•"/>
            </a:pPr>
            <a:r>
              <a:rPr lang="en-US" sz="2400" b="0" i="0" dirty="0">
                <a:solidFill>
                  <a:srgbClr val="000000"/>
                </a:solidFill>
                <a:effectLst/>
                <a:latin typeface="arial" panose="020B0604020202020204" pitchFamily="34" charset="0"/>
              </a:rPr>
              <a:t>He lives in a group home, and receives services from the local Assertive Community Treatment team</a:t>
            </a:r>
          </a:p>
          <a:p>
            <a:pPr marL="342900" indent="-342900">
              <a:buFont typeface="Arial" panose="020B0604020202020204" pitchFamily="34" charset="0"/>
              <a:buChar char="•"/>
            </a:pPr>
            <a:r>
              <a:rPr lang="en-US" sz="2400" dirty="0">
                <a:solidFill>
                  <a:srgbClr val="000000"/>
                </a:solidFill>
                <a:latin typeface="arial" panose="020B0604020202020204" pitchFamily="34" charset="0"/>
              </a:rPr>
              <a:t>In the prior 2 </a:t>
            </a:r>
            <a:r>
              <a:rPr lang="en-US" sz="2400" dirty="0">
                <a:latin typeface="arial" panose="020B0604020202020204" pitchFamily="34" charset="0"/>
              </a:rPr>
              <a:t>years, he </a:t>
            </a:r>
            <a:r>
              <a:rPr lang="en-US" sz="2400" dirty="0">
                <a:solidFill>
                  <a:srgbClr val="000000"/>
                </a:solidFill>
                <a:latin typeface="arial" panose="020B0604020202020204" pitchFamily="34" charset="0"/>
              </a:rPr>
              <a:t>has had 3 psychiatric hospitalizations because of exacerbations of hallucinations and delusions</a:t>
            </a:r>
          </a:p>
          <a:p>
            <a:pPr marL="342900" indent="-342900">
              <a:buFont typeface="Arial" panose="020B0604020202020204" pitchFamily="34" charset="0"/>
              <a:buChar char="•"/>
            </a:pPr>
            <a:r>
              <a:rPr lang="en-US" sz="2400" dirty="0">
                <a:solidFill>
                  <a:srgbClr val="000000"/>
                </a:solidFill>
                <a:latin typeface="arial" panose="020B0604020202020204" pitchFamily="34" charset="0"/>
              </a:rPr>
              <a:t>He is currently receiving risperidone 5 mg </a:t>
            </a:r>
            <a:r>
              <a:rPr lang="en-US" sz="2400" dirty="0" err="1">
                <a:solidFill>
                  <a:srgbClr val="000000"/>
                </a:solidFill>
                <a:latin typeface="arial" panose="020B0604020202020204" pitchFamily="34" charset="0"/>
              </a:rPr>
              <a:t>hs</a:t>
            </a:r>
            <a:r>
              <a:rPr lang="en-US" sz="2400" dirty="0">
                <a:solidFill>
                  <a:srgbClr val="000000"/>
                </a:solidFill>
                <a:latin typeface="arial" panose="020B0604020202020204" pitchFamily="34" charset="0"/>
              </a:rPr>
              <a:t>, but complains of erectile difficulties; the staff at the group home remark that Michael appears to be less interested in social activities at the home</a:t>
            </a:r>
          </a:p>
          <a:p>
            <a:pPr marL="342900" indent="-342900">
              <a:buFont typeface="Arial" panose="020B0604020202020204" pitchFamily="34" charset="0"/>
              <a:buChar char="•"/>
            </a:pPr>
            <a:r>
              <a:rPr lang="en-US" sz="2400" dirty="0">
                <a:solidFill>
                  <a:srgbClr val="000000"/>
                </a:solidFill>
                <a:latin typeface="arial" panose="020B0604020202020204" pitchFamily="34" charset="0"/>
              </a:rPr>
              <a:t>What medication options can be considered?</a:t>
            </a:r>
          </a:p>
        </p:txBody>
      </p:sp>
    </p:spTree>
    <p:extLst>
      <p:ext uri="{BB962C8B-B14F-4D97-AF65-F5344CB8AC3E}">
        <p14:creationId xmlns:p14="http://schemas.microsoft.com/office/powerpoint/2010/main" val="3311865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09600" y="200025"/>
            <a:ext cx="10744200" cy="596735"/>
          </a:xfrm>
        </p:spPr>
        <p:txBody>
          <a:bodyPr>
            <a:normAutofit/>
          </a:bodyPr>
          <a:lstStyle/>
          <a:p>
            <a:r>
              <a:rPr lang="en-US" altLang="en-US" dirty="0"/>
              <a:t>CATIE Trial Design: Testing Switches</a:t>
            </a:r>
          </a:p>
        </p:txBody>
      </p:sp>
      <p:sp>
        <p:nvSpPr>
          <p:cNvPr id="36867" name="Text Box 3"/>
          <p:cNvSpPr txBox="1">
            <a:spLocks noChangeArrowheads="1"/>
          </p:cNvSpPr>
          <p:nvPr/>
        </p:nvSpPr>
        <p:spPr bwMode="auto">
          <a:xfrm>
            <a:off x="1683657" y="1597726"/>
            <a:ext cx="1432606" cy="3216265"/>
          </a:xfrm>
          <a:prstGeom prst="rect">
            <a:avLst/>
          </a:prstGeom>
          <a:solidFill>
            <a:schemeClr val="accent1">
              <a:lumMod val="20000"/>
              <a:lumOff val="80000"/>
            </a:schemeClr>
          </a:solidFill>
          <a:ln>
            <a:noFill/>
          </a:ln>
        </p:spPr>
        <p:txBody>
          <a:bodyPr wrap="squar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50000"/>
              </a:spcBef>
              <a:buClrTx/>
              <a:buFontTx/>
              <a:buNone/>
            </a:pPr>
            <a:r>
              <a:rPr kumimoji="0" lang="en-US" altLang="en-US" sz="1800" dirty="0">
                <a:solidFill>
                  <a:srgbClr val="000000"/>
                </a:solidFill>
              </a:rPr>
              <a:t>1894 screened</a:t>
            </a:r>
          </a:p>
          <a:p>
            <a:pPr algn="ctr">
              <a:spcBef>
                <a:spcPct val="50000"/>
              </a:spcBef>
              <a:buClrTx/>
              <a:buFontTx/>
              <a:buNone/>
            </a:pPr>
            <a:r>
              <a:rPr kumimoji="0" lang="en-US" altLang="en-US" sz="1800" dirty="0">
                <a:solidFill>
                  <a:srgbClr val="000000"/>
                </a:solidFill>
              </a:rPr>
              <a:t>1493 randomized</a:t>
            </a:r>
          </a:p>
          <a:p>
            <a:pPr algn="ctr">
              <a:spcBef>
                <a:spcPct val="50000"/>
              </a:spcBef>
              <a:buClrTx/>
              <a:buFontTx/>
              <a:buNone/>
            </a:pPr>
            <a:r>
              <a:rPr kumimoji="0" lang="en-US" altLang="en-US" sz="1800" dirty="0">
                <a:solidFill>
                  <a:srgbClr val="000000"/>
                </a:solidFill>
              </a:rPr>
              <a:t>1460 after one site excluded</a:t>
            </a:r>
          </a:p>
          <a:p>
            <a:pPr algn="ctr">
              <a:spcBef>
                <a:spcPct val="50000"/>
              </a:spcBef>
              <a:buClrTx/>
              <a:buFontTx/>
              <a:buNone/>
            </a:pPr>
            <a:r>
              <a:rPr kumimoji="0" lang="en-US" altLang="en-US" sz="1800" dirty="0">
                <a:solidFill>
                  <a:srgbClr val="000000"/>
                </a:solidFill>
              </a:rPr>
              <a:t>1432 received Rx</a:t>
            </a:r>
          </a:p>
          <a:p>
            <a:pPr algn="ctr" eaLnBrk="1" hangingPunct="1">
              <a:spcBef>
                <a:spcPct val="0"/>
              </a:spcBef>
              <a:buClrTx/>
              <a:buFontTx/>
              <a:buNone/>
            </a:pPr>
            <a:endParaRPr kumimoji="0" lang="en-US" altLang="en-US" sz="1400" dirty="0">
              <a:solidFill>
                <a:srgbClr val="000000"/>
              </a:solidFill>
            </a:endParaRPr>
          </a:p>
        </p:txBody>
      </p:sp>
      <p:sp>
        <p:nvSpPr>
          <p:cNvPr id="36868" name="Rectangle 4"/>
          <p:cNvSpPr>
            <a:spLocks noChangeArrowheads="1"/>
          </p:cNvSpPr>
          <p:nvPr/>
        </p:nvSpPr>
        <p:spPr bwMode="auto">
          <a:xfrm>
            <a:off x="7620001" y="1178625"/>
            <a:ext cx="2608263" cy="4610100"/>
          </a:xfrm>
          <a:prstGeom prst="rect">
            <a:avLst/>
          </a:prstGeom>
          <a:solidFill>
            <a:schemeClr val="accent2">
              <a:lumMod val="20000"/>
              <a:lumOff val="80000"/>
            </a:schemeClr>
          </a:solidFill>
          <a:ln>
            <a:noFill/>
          </a:ln>
        </p:spPr>
        <p:txBody>
          <a:bodyPr wrap="none" anchor="ct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0"/>
              </a:spcBef>
              <a:buClrTx/>
              <a:buFontTx/>
              <a:buNone/>
            </a:pPr>
            <a:endParaRPr kumimoji="0" lang="en-US" altLang="en-US" sz="900" b="0">
              <a:solidFill>
                <a:schemeClr val="tx1"/>
              </a:solidFill>
              <a:latin typeface="Impact" pitchFamily="34" charset="0"/>
            </a:endParaRPr>
          </a:p>
        </p:txBody>
      </p:sp>
      <p:sp>
        <p:nvSpPr>
          <p:cNvPr id="36869" name="Text Box 5"/>
          <p:cNvSpPr txBox="1">
            <a:spLocks noChangeArrowheads="1"/>
          </p:cNvSpPr>
          <p:nvPr/>
        </p:nvSpPr>
        <p:spPr bwMode="auto">
          <a:xfrm>
            <a:off x="7586663" y="1169100"/>
            <a:ext cx="2641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eaLnBrk="1" hangingPunct="1">
              <a:spcBef>
                <a:spcPct val="50000"/>
              </a:spcBef>
              <a:buClrTx/>
              <a:buFontTx/>
              <a:buNone/>
            </a:pPr>
            <a:r>
              <a:rPr kumimoji="0" lang="en-US" altLang="en-US" sz="1400" dirty="0">
                <a:solidFill>
                  <a:srgbClr val="000000"/>
                </a:solidFill>
              </a:rPr>
              <a:t>Participants who discontinue</a:t>
            </a:r>
            <a:r>
              <a:rPr kumimoji="0" lang="en-US" altLang="en-US" sz="1400" u="sng" dirty="0">
                <a:solidFill>
                  <a:srgbClr val="000000"/>
                </a:solidFill>
              </a:rPr>
              <a:t>  </a:t>
            </a:r>
            <a:r>
              <a:rPr kumimoji="0" lang="en-US" altLang="en-US" sz="1400" dirty="0">
                <a:solidFill>
                  <a:srgbClr val="000000"/>
                </a:solidFill>
              </a:rPr>
              <a:t>Phase 2 </a:t>
            </a:r>
            <a:r>
              <a:rPr kumimoji="0" lang="en-US" altLang="en-US" sz="1400" u="sng" dirty="0">
                <a:solidFill>
                  <a:srgbClr val="000000"/>
                </a:solidFill>
              </a:rPr>
              <a:t>choose</a:t>
            </a:r>
            <a:r>
              <a:rPr kumimoji="0" lang="en-US" altLang="en-US" sz="1400" dirty="0">
                <a:solidFill>
                  <a:srgbClr val="000000"/>
                </a:solidFill>
              </a:rPr>
              <a:t> one of the following open-label treatments</a:t>
            </a:r>
          </a:p>
        </p:txBody>
      </p:sp>
      <p:sp>
        <p:nvSpPr>
          <p:cNvPr id="36870" name="Text Box 6"/>
          <p:cNvSpPr txBox="1">
            <a:spLocks noChangeArrowheads="1"/>
          </p:cNvSpPr>
          <p:nvPr/>
        </p:nvSpPr>
        <p:spPr bwMode="auto">
          <a:xfrm>
            <a:off x="7856539" y="2054925"/>
            <a:ext cx="13176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a:solidFill>
                  <a:srgbClr val="000000"/>
                </a:solidFill>
              </a:rPr>
              <a:t>ARIPIPRAZOLE</a:t>
            </a:r>
          </a:p>
        </p:txBody>
      </p:sp>
      <p:sp>
        <p:nvSpPr>
          <p:cNvPr id="36871" name="Text Box 7"/>
          <p:cNvSpPr txBox="1">
            <a:spLocks noChangeArrowheads="1"/>
          </p:cNvSpPr>
          <p:nvPr/>
        </p:nvSpPr>
        <p:spPr bwMode="auto">
          <a:xfrm>
            <a:off x="7856538" y="2664525"/>
            <a:ext cx="14208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tabLst>
                <a:tab pos="63500" algn="l"/>
              </a:tabLst>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tabLst>
                <a:tab pos="63500" algn="l"/>
              </a:tabLst>
              <a:defRPr kumimoji="1" sz="2800" b="1">
                <a:solidFill>
                  <a:srgbClr val="001009"/>
                </a:solidFill>
                <a:latin typeface="Arial Narrow" pitchFamily="34" charset="0"/>
              </a:defRPr>
            </a:lvl2pPr>
            <a:lvl3pPr marL="1143000" indent="-228600" eaLnBrk="0" hangingPunct="0">
              <a:spcBef>
                <a:spcPct val="20000"/>
              </a:spcBef>
              <a:buChar char="•"/>
              <a:tabLst>
                <a:tab pos="63500" algn="l"/>
              </a:tabLst>
              <a:defRPr kumimoji="1" sz="2400" b="1">
                <a:solidFill>
                  <a:srgbClr val="001009"/>
                </a:solidFill>
                <a:latin typeface="Arial Narrow" pitchFamily="34" charset="0"/>
              </a:defRPr>
            </a:lvl3pPr>
            <a:lvl4pPr marL="1600200" indent="-228600" eaLnBrk="0" hangingPunct="0">
              <a:spcBef>
                <a:spcPct val="20000"/>
              </a:spcBef>
              <a:buChar char="–"/>
              <a:tabLst>
                <a:tab pos="63500" algn="l"/>
              </a:tabLst>
              <a:defRPr kumimoji="1" sz="2000" b="1">
                <a:solidFill>
                  <a:srgbClr val="001009"/>
                </a:solidFill>
                <a:latin typeface="Arial Narrow" pitchFamily="34" charset="0"/>
              </a:defRPr>
            </a:lvl4pPr>
            <a:lvl5pPr marL="2057400" indent="-228600" eaLnBrk="0" hangingPunct="0">
              <a:spcBef>
                <a:spcPct val="20000"/>
              </a:spcBef>
              <a:buChar char="»"/>
              <a:tabLst>
                <a:tab pos="63500" algn="l"/>
              </a:tabLst>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a:solidFill>
                  <a:srgbClr val="000000"/>
                </a:solidFill>
              </a:rPr>
              <a:t>FLUPHENAZINE   	DECANOATE</a:t>
            </a:r>
          </a:p>
        </p:txBody>
      </p:sp>
      <p:sp>
        <p:nvSpPr>
          <p:cNvPr id="36872" name="Text Box 8"/>
          <p:cNvSpPr txBox="1">
            <a:spLocks noChangeArrowheads="1"/>
          </p:cNvSpPr>
          <p:nvPr/>
        </p:nvSpPr>
        <p:spPr bwMode="auto">
          <a:xfrm>
            <a:off x="7856538" y="3502725"/>
            <a:ext cx="13853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a:solidFill>
                  <a:srgbClr val="000000"/>
                </a:solidFill>
              </a:rPr>
              <a:t>PERPHENAZINE</a:t>
            </a:r>
          </a:p>
          <a:p>
            <a:pPr eaLnBrk="1" hangingPunct="1">
              <a:spcBef>
                <a:spcPct val="0"/>
              </a:spcBef>
              <a:buClrTx/>
              <a:buFontTx/>
              <a:buNone/>
            </a:pPr>
            <a:endParaRPr kumimoji="0" lang="en-US" altLang="en-US" sz="1400">
              <a:solidFill>
                <a:srgbClr val="000000"/>
              </a:solidFill>
            </a:endParaRPr>
          </a:p>
        </p:txBody>
      </p:sp>
      <p:sp>
        <p:nvSpPr>
          <p:cNvPr id="36873" name="Text Box 9"/>
          <p:cNvSpPr txBox="1">
            <a:spLocks noChangeArrowheads="1"/>
          </p:cNvSpPr>
          <p:nvPr/>
        </p:nvSpPr>
        <p:spPr bwMode="auto">
          <a:xfrm>
            <a:off x="7856538" y="4112325"/>
            <a:ext cx="12366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a:solidFill>
                  <a:srgbClr val="000000"/>
                </a:solidFill>
              </a:rPr>
              <a:t>RISPERIDONE</a:t>
            </a:r>
          </a:p>
        </p:txBody>
      </p:sp>
      <p:sp>
        <p:nvSpPr>
          <p:cNvPr id="36874" name="Text Box 10"/>
          <p:cNvSpPr txBox="1">
            <a:spLocks noChangeArrowheads="1"/>
          </p:cNvSpPr>
          <p:nvPr/>
        </p:nvSpPr>
        <p:spPr bwMode="auto">
          <a:xfrm>
            <a:off x="7856538" y="2969325"/>
            <a:ext cx="123031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endParaRPr kumimoji="0" lang="en-US" altLang="en-US" sz="1400">
              <a:solidFill>
                <a:srgbClr val="000000"/>
              </a:solidFill>
            </a:endParaRPr>
          </a:p>
          <a:p>
            <a:pPr eaLnBrk="1" hangingPunct="1">
              <a:spcBef>
                <a:spcPct val="0"/>
              </a:spcBef>
              <a:buClrTx/>
              <a:buFontTx/>
              <a:buChar char="•"/>
            </a:pPr>
            <a:r>
              <a:rPr kumimoji="0" lang="en-US" altLang="en-US" sz="1400">
                <a:solidFill>
                  <a:srgbClr val="000000"/>
                </a:solidFill>
              </a:rPr>
              <a:t>OLANZAPINE</a:t>
            </a:r>
          </a:p>
          <a:p>
            <a:pPr eaLnBrk="1" hangingPunct="1">
              <a:spcBef>
                <a:spcPct val="0"/>
              </a:spcBef>
              <a:buClrTx/>
              <a:buFontTx/>
              <a:buNone/>
            </a:pPr>
            <a:endParaRPr kumimoji="0" lang="en-US" altLang="en-US" sz="1400">
              <a:solidFill>
                <a:srgbClr val="000000"/>
              </a:solidFill>
            </a:endParaRPr>
          </a:p>
        </p:txBody>
      </p:sp>
      <p:sp>
        <p:nvSpPr>
          <p:cNvPr id="36875" name="Text Box 11"/>
          <p:cNvSpPr txBox="1">
            <a:spLocks noChangeArrowheads="1"/>
          </p:cNvSpPr>
          <p:nvPr/>
        </p:nvSpPr>
        <p:spPr bwMode="auto">
          <a:xfrm>
            <a:off x="7856539" y="4417125"/>
            <a:ext cx="1228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a:solidFill>
                  <a:srgbClr val="000000"/>
                </a:solidFill>
              </a:rPr>
              <a:t>ZIPRASIDONE</a:t>
            </a:r>
          </a:p>
        </p:txBody>
      </p:sp>
      <p:sp>
        <p:nvSpPr>
          <p:cNvPr id="36876" name="Text Box 12"/>
          <p:cNvSpPr txBox="1">
            <a:spLocks noChangeArrowheads="1"/>
          </p:cNvSpPr>
          <p:nvPr/>
        </p:nvSpPr>
        <p:spPr bwMode="auto">
          <a:xfrm>
            <a:off x="7856538" y="3807525"/>
            <a:ext cx="1123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a:solidFill>
                  <a:srgbClr val="000000"/>
                </a:solidFill>
              </a:rPr>
              <a:t>QUETIAPINE</a:t>
            </a:r>
          </a:p>
        </p:txBody>
      </p:sp>
      <p:sp>
        <p:nvSpPr>
          <p:cNvPr id="36877" name="Text Box 13"/>
          <p:cNvSpPr txBox="1">
            <a:spLocks noChangeArrowheads="1"/>
          </p:cNvSpPr>
          <p:nvPr/>
        </p:nvSpPr>
        <p:spPr bwMode="auto">
          <a:xfrm>
            <a:off x="7856538" y="4721925"/>
            <a:ext cx="21717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tabLst>
                <a:tab pos="63500" algn="l"/>
              </a:tabLst>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tabLst>
                <a:tab pos="63500" algn="l"/>
              </a:tabLst>
              <a:defRPr kumimoji="1" sz="2800" b="1">
                <a:solidFill>
                  <a:srgbClr val="001009"/>
                </a:solidFill>
                <a:latin typeface="Arial Narrow" pitchFamily="34" charset="0"/>
              </a:defRPr>
            </a:lvl2pPr>
            <a:lvl3pPr marL="1143000" indent="-228600" eaLnBrk="0" hangingPunct="0">
              <a:spcBef>
                <a:spcPct val="20000"/>
              </a:spcBef>
              <a:buChar char="•"/>
              <a:tabLst>
                <a:tab pos="63500" algn="l"/>
              </a:tabLst>
              <a:defRPr kumimoji="1" sz="2400" b="1">
                <a:solidFill>
                  <a:srgbClr val="001009"/>
                </a:solidFill>
                <a:latin typeface="Arial Narrow" pitchFamily="34" charset="0"/>
              </a:defRPr>
            </a:lvl3pPr>
            <a:lvl4pPr marL="1600200" indent="-228600" eaLnBrk="0" hangingPunct="0">
              <a:spcBef>
                <a:spcPct val="20000"/>
              </a:spcBef>
              <a:buChar char="–"/>
              <a:tabLst>
                <a:tab pos="63500" algn="l"/>
              </a:tabLst>
              <a:defRPr kumimoji="1" sz="2000" b="1">
                <a:solidFill>
                  <a:srgbClr val="001009"/>
                </a:solidFill>
                <a:latin typeface="Arial Narrow" pitchFamily="34" charset="0"/>
              </a:defRPr>
            </a:lvl4pPr>
            <a:lvl5pPr marL="2057400" indent="-228600" eaLnBrk="0" hangingPunct="0">
              <a:spcBef>
                <a:spcPct val="20000"/>
              </a:spcBef>
              <a:buChar char="»"/>
              <a:tabLst>
                <a:tab pos="63500" algn="l"/>
              </a:tabLst>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tabLst>
                <a:tab pos="63500" algn="l"/>
              </a:tabLst>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a:solidFill>
                  <a:srgbClr val="000000"/>
                </a:solidFill>
              </a:rPr>
              <a:t>2 of the antipsychotics 	above</a:t>
            </a:r>
          </a:p>
        </p:txBody>
      </p:sp>
      <p:sp>
        <p:nvSpPr>
          <p:cNvPr id="36878" name="Text Box 14"/>
          <p:cNvSpPr txBox="1">
            <a:spLocks noChangeArrowheads="1"/>
          </p:cNvSpPr>
          <p:nvPr/>
        </p:nvSpPr>
        <p:spPr bwMode="auto">
          <a:xfrm>
            <a:off x="8223250" y="684913"/>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2400">
                <a:solidFill>
                  <a:srgbClr val="000000"/>
                </a:solidFill>
              </a:rPr>
              <a:t>Phase 3</a:t>
            </a:r>
          </a:p>
        </p:txBody>
      </p:sp>
      <p:grpSp>
        <p:nvGrpSpPr>
          <p:cNvPr id="36879" name="Group 15"/>
          <p:cNvGrpSpPr>
            <a:grpSpLocks/>
          </p:cNvGrpSpPr>
          <p:nvPr/>
        </p:nvGrpSpPr>
        <p:grpSpPr bwMode="auto">
          <a:xfrm>
            <a:off x="3036889" y="740476"/>
            <a:ext cx="2243137" cy="4202113"/>
            <a:chOff x="1152" y="491"/>
            <a:chExt cx="1440" cy="2577"/>
          </a:xfrm>
        </p:grpSpPr>
        <p:sp>
          <p:nvSpPr>
            <p:cNvPr id="36908" name="Text Box 16"/>
            <p:cNvSpPr txBox="1">
              <a:spLocks noChangeArrowheads="1"/>
            </p:cNvSpPr>
            <p:nvPr/>
          </p:nvSpPr>
          <p:spPr bwMode="auto">
            <a:xfrm>
              <a:off x="1607" y="491"/>
              <a:ext cx="796" cy="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2400">
                  <a:solidFill>
                    <a:srgbClr val="000000"/>
                  </a:solidFill>
                </a:rPr>
                <a:t>Phase 1*</a:t>
              </a:r>
            </a:p>
          </p:txBody>
        </p:sp>
        <p:grpSp>
          <p:nvGrpSpPr>
            <p:cNvPr id="36909" name="Group 17"/>
            <p:cNvGrpSpPr>
              <a:grpSpLocks/>
            </p:cNvGrpSpPr>
            <p:nvPr/>
          </p:nvGrpSpPr>
          <p:grpSpPr bwMode="auto">
            <a:xfrm>
              <a:off x="1214" y="1264"/>
              <a:ext cx="1312" cy="1804"/>
              <a:chOff x="864" y="1408"/>
              <a:chExt cx="1312" cy="1804"/>
            </a:xfrm>
          </p:grpSpPr>
          <p:grpSp>
            <p:nvGrpSpPr>
              <p:cNvPr id="36911" name="Group 18"/>
              <p:cNvGrpSpPr>
                <a:grpSpLocks/>
              </p:cNvGrpSpPr>
              <p:nvPr/>
            </p:nvGrpSpPr>
            <p:grpSpPr bwMode="auto">
              <a:xfrm>
                <a:off x="864" y="2085"/>
                <a:ext cx="192" cy="216"/>
                <a:chOff x="823" y="1589"/>
                <a:chExt cx="192" cy="216"/>
              </a:xfrm>
            </p:grpSpPr>
            <p:sp>
              <p:nvSpPr>
                <p:cNvPr id="36923" name="Oval 19"/>
                <p:cNvSpPr>
                  <a:spLocks noChangeArrowheads="1"/>
                </p:cNvSpPr>
                <p:nvPr/>
              </p:nvSpPr>
              <p:spPr bwMode="auto">
                <a:xfrm>
                  <a:off x="823" y="1606"/>
                  <a:ext cx="192" cy="199"/>
                </a:xfrm>
                <a:prstGeom prst="ellipse">
                  <a:avLst/>
                </a:prstGeom>
                <a:solidFill>
                  <a:schemeClr val="bg1"/>
                </a:solidFill>
                <a:ln w="9525">
                  <a:solidFill>
                    <a:schemeClr val="tx1"/>
                  </a:solidFill>
                  <a:round/>
                  <a:headEnd/>
                  <a:tailEnd/>
                </a:ln>
              </p:spPr>
              <p:txBody>
                <a:bodyPr anchor="ct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0"/>
                    </a:spcBef>
                    <a:buClrTx/>
                    <a:buFontTx/>
                    <a:buNone/>
                  </a:pPr>
                  <a:endParaRPr kumimoji="0" lang="en-US" altLang="en-US" sz="900" b="0">
                    <a:solidFill>
                      <a:schemeClr val="tx1"/>
                    </a:solidFill>
                    <a:latin typeface="Impact" pitchFamily="34" charset="0"/>
                  </a:endParaRPr>
                </a:p>
              </p:txBody>
            </p:sp>
            <p:sp>
              <p:nvSpPr>
                <p:cNvPr id="36924" name="Text Box 20"/>
                <p:cNvSpPr txBox="1">
                  <a:spLocks noChangeArrowheads="1"/>
                </p:cNvSpPr>
                <p:nvPr/>
              </p:nvSpPr>
              <p:spPr bwMode="auto">
                <a:xfrm>
                  <a:off x="827" y="1589"/>
                  <a:ext cx="186"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R</a:t>
                  </a:r>
                </a:p>
              </p:txBody>
            </p:sp>
          </p:grpSp>
          <p:grpSp>
            <p:nvGrpSpPr>
              <p:cNvPr id="36912" name="Group 21"/>
              <p:cNvGrpSpPr>
                <a:grpSpLocks/>
              </p:cNvGrpSpPr>
              <p:nvPr/>
            </p:nvGrpSpPr>
            <p:grpSpPr bwMode="auto">
              <a:xfrm>
                <a:off x="1053" y="1408"/>
                <a:ext cx="1123" cy="1804"/>
                <a:chOff x="1053" y="1408"/>
                <a:chExt cx="1123" cy="1804"/>
              </a:xfrm>
            </p:grpSpPr>
            <p:sp>
              <p:nvSpPr>
                <p:cNvPr id="36913" name="Text Box 22"/>
                <p:cNvSpPr txBox="1">
                  <a:spLocks noChangeArrowheads="1"/>
                </p:cNvSpPr>
                <p:nvPr/>
              </p:nvSpPr>
              <p:spPr bwMode="auto">
                <a:xfrm>
                  <a:off x="1328" y="1408"/>
                  <a:ext cx="72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OLANZAPINE</a:t>
                  </a:r>
                </a:p>
              </p:txBody>
            </p:sp>
            <p:sp>
              <p:nvSpPr>
                <p:cNvPr id="36914" name="Text Box 23"/>
                <p:cNvSpPr txBox="1">
                  <a:spLocks noChangeArrowheads="1"/>
                </p:cNvSpPr>
                <p:nvPr/>
              </p:nvSpPr>
              <p:spPr bwMode="auto">
                <a:xfrm>
                  <a:off x="1328" y="1813"/>
                  <a:ext cx="689"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QUETIAPINE</a:t>
                  </a:r>
                </a:p>
              </p:txBody>
            </p:sp>
            <p:sp>
              <p:nvSpPr>
                <p:cNvPr id="36915" name="Text Box 24"/>
                <p:cNvSpPr txBox="1">
                  <a:spLocks noChangeArrowheads="1"/>
                </p:cNvSpPr>
                <p:nvPr/>
              </p:nvSpPr>
              <p:spPr bwMode="auto">
                <a:xfrm>
                  <a:off x="1328" y="2217"/>
                  <a:ext cx="761"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RISPERIDONE</a:t>
                  </a:r>
                </a:p>
              </p:txBody>
            </p:sp>
            <p:sp>
              <p:nvSpPr>
                <p:cNvPr id="36916" name="Text Box 25"/>
                <p:cNvSpPr txBox="1">
                  <a:spLocks noChangeArrowheads="1"/>
                </p:cNvSpPr>
                <p:nvPr/>
              </p:nvSpPr>
              <p:spPr bwMode="auto">
                <a:xfrm>
                  <a:off x="1328" y="2621"/>
                  <a:ext cx="756"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ZIPRASIDONE</a:t>
                  </a:r>
                </a:p>
              </p:txBody>
            </p:sp>
            <p:sp>
              <p:nvSpPr>
                <p:cNvPr id="36917" name="Text Box 26"/>
                <p:cNvSpPr txBox="1">
                  <a:spLocks noChangeArrowheads="1"/>
                </p:cNvSpPr>
                <p:nvPr/>
              </p:nvSpPr>
              <p:spPr bwMode="auto">
                <a:xfrm>
                  <a:off x="1327" y="3025"/>
                  <a:ext cx="849"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PERPHENAZINE</a:t>
                  </a:r>
                </a:p>
              </p:txBody>
            </p:sp>
            <p:cxnSp>
              <p:nvCxnSpPr>
                <p:cNvPr id="36918" name="AutoShape 27"/>
                <p:cNvCxnSpPr>
                  <a:cxnSpLocks noChangeShapeType="1"/>
                  <a:stCxn id="36924" idx="3"/>
                  <a:endCxn id="36913" idx="1"/>
                </p:cNvCxnSpPr>
                <p:nvPr/>
              </p:nvCxnSpPr>
              <p:spPr bwMode="auto">
                <a:xfrm flipV="1">
                  <a:off x="1053" y="1527"/>
                  <a:ext cx="274" cy="676"/>
                </a:xfrm>
                <a:prstGeom prst="straightConnector1">
                  <a:avLst/>
                </a:prstGeom>
                <a:noFill/>
                <a:ln w="9525">
                  <a:solidFill>
                    <a:srgbClr val="080808"/>
                  </a:solidFill>
                  <a:round/>
                  <a:headEnd/>
                  <a:tailEnd type="triangle" w="sm" len="med"/>
                </a:ln>
                <a:extLst>
                  <a:ext uri="{909E8E84-426E-40DD-AFC4-6F175D3DCCD1}">
                    <a14:hiddenFill xmlns:a14="http://schemas.microsoft.com/office/drawing/2010/main">
                      <a:noFill/>
                    </a14:hiddenFill>
                  </a:ext>
                </a:extLst>
              </p:spPr>
            </p:cxnSp>
            <p:cxnSp>
              <p:nvCxnSpPr>
                <p:cNvPr id="36919" name="AutoShape 28"/>
                <p:cNvCxnSpPr>
                  <a:cxnSpLocks noChangeShapeType="1"/>
                  <a:stCxn id="36924" idx="3"/>
                  <a:endCxn id="36914" idx="1"/>
                </p:cNvCxnSpPr>
                <p:nvPr/>
              </p:nvCxnSpPr>
              <p:spPr bwMode="auto">
                <a:xfrm flipV="1">
                  <a:off x="1053" y="1931"/>
                  <a:ext cx="274" cy="272"/>
                </a:xfrm>
                <a:prstGeom prst="straightConnector1">
                  <a:avLst/>
                </a:prstGeom>
                <a:noFill/>
                <a:ln w="9525">
                  <a:solidFill>
                    <a:srgbClr val="080808"/>
                  </a:solidFill>
                  <a:round/>
                  <a:headEnd/>
                  <a:tailEnd type="triangle" w="sm" len="med"/>
                </a:ln>
                <a:extLst>
                  <a:ext uri="{909E8E84-426E-40DD-AFC4-6F175D3DCCD1}">
                    <a14:hiddenFill xmlns:a14="http://schemas.microsoft.com/office/drawing/2010/main">
                      <a:noFill/>
                    </a14:hiddenFill>
                  </a:ext>
                </a:extLst>
              </p:spPr>
            </p:cxnSp>
            <p:cxnSp>
              <p:nvCxnSpPr>
                <p:cNvPr id="36920" name="AutoShape 29"/>
                <p:cNvCxnSpPr>
                  <a:cxnSpLocks noChangeShapeType="1"/>
                  <a:stCxn id="36924" idx="3"/>
                  <a:endCxn id="36915" idx="1"/>
                </p:cNvCxnSpPr>
                <p:nvPr/>
              </p:nvCxnSpPr>
              <p:spPr bwMode="auto">
                <a:xfrm>
                  <a:off x="1053" y="2203"/>
                  <a:ext cx="274" cy="132"/>
                </a:xfrm>
                <a:prstGeom prst="straightConnector1">
                  <a:avLst/>
                </a:prstGeom>
                <a:noFill/>
                <a:ln w="9525">
                  <a:solidFill>
                    <a:srgbClr val="080808"/>
                  </a:solidFill>
                  <a:round/>
                  <a:headEnd/>
                  <a:tailEnd type="triangle" w="sm" len="med"/>
                </a:ln>
                <a:extLst>
                  <a:ext uri="{909E8E84-426E-40DD-AFC4-6F175D3DCCD1}">
                    <a14:hiddenFill xmlns:a14="http://schemas.microsoft.com/office/drawing/2010/main">
                      <a:noFill/>
                    </a14:hiddenFill>
                  </a:ext>
                </a:extLst>
              </p:spPr>
            </p:cxnSp>
            <p:cxnSp>
              <p:nvCxnSpPr>
                <p:cNvPr id="36921" name="AutoShape 30"/>
                <p:cNvCxnSpPr>
                  <a:cxnSpLocks noChangeShapeType="1"/>
                  <a:stCxn id="36924" idx="3"/>
                  <a:endCxn id="36916" idx="1"/>
                </p:cNvCxnSpPr>
                <p:nvPr/>
              </p:nvCxnSpPr>
              <p:spPr bwMode="auto">
                <a:xfrm>
                  <a:off x="1053" y="2203"/>
                  <a:ext cx="274" cy="536"/>
                </a:xfrm>
                <a:prstGeom prst="straightConnector1">
                  <a:avLst/>
                </a:prstGeom>
                <a:noFill/>
                <a:ln w="9525">
                  <a:solidFill>
                    <a:srgbClr val="080808"/>
                  </a:solidFill>
                  <a:round/>
                  <a:headEnd/>
                  <a:tailEnd type="triangle" w="sm" len="med"/>
                </a:ln>
                <a:extLst>
                  <a:ext uri="{909E8E84-426E-40DD-AFC4-6F175D3DCCD1}">
                    <a14:hiddenFill xmlns:a14="http://schemas.microsoft.com/office/drawing/2010/main">
                      <a:noFill/>
                    </a14:hiddenFill>
                  </a:ext>
                </a:extLst>
              </p:spPr>
            </p:cxnSp>
            <p:cxnSp>
              <p:nvCxnSpPr>
                <p:cNvPr id="36922" name="AutoShape 31"/>
                <p:cNvCxnSpPr>
                  <a:cxnSpLocks noChangeShapeType="1"/>
                  <a:stCxn id="36924" idx="3"/>
                  <a:endCxn id="36917" idx="1"/>
                </p:cNvCxnSpPr>
                <p:nvPr/>
              </p:nvCxnSpPr>
              <p:spPr bwMode="auto">
                <a:xfrm>
                  <a:off x="1053" y="2203"/>
                  <a:ext cx="274" cy="940"/>
                </a:xfrm>
                <a:prstGeom prst="straightConnector1">
                  <a:avLst/>
                </a:prstGeom>
                <a:noFill/>
                <a:ln w="9525">
                  <a:solidFill>
                    <a:srgbClr val="080808"/>
                  </a:solidFill>
                  <a:round/>
                  <a:headEnd/>
                  <a:tailEnd type="triangle" w="sm" len="med"/>
                </a:ln>
                <a:extLst>
                  <a:ext uri="{909E8E84-426E-40DD-AFC4-6F175D3DCCD1}">
                    <a14:hiddenFill xmlns:a14="http://schemas.microsoft.com/office/drawing/2010/main">
                      <a:noFill/>
                    </a14:hiddenFill>
                  </a:ext>
                </a:extLst>
              </p:spPr>
            </p:cxnSp>
          </p:grpSp>
        </p:grpSp>
        <p:sp>
          <p:nvSpPr>
            <p:cNvPr id="36910" name="Text Box 32"/>
            <p:cNvSpPr txBox="1">
              <a:spLocks noChangeArrowheads="1"/>
            </p:cNvSpPr>
            <p:nvPr/>
          </p:nvSpPr>
          <p:spPr bwMode="auto">
            <a:xfrm>
              <a:off x="1152" y="777"/>
              <a:ext cx="144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eaLnBrk="1" hangingPunct="1">
                <a:spcBef>
                  <a:spcPct val="50000"/>
                </a:spcBef>
                <a:buClrTx/>
                <a:buFontTx/>
                <a:buNone/>
              </a:pPr>
              <a:r>
                <a:rPr kumimoji="0" lang="en-US" altLang="en-US" sz="1400">
                  <a:solidFill>
                    <a:srgbClr val="000000"/>
                  </a:solidFill>
                </a:rPr>
                <a:t>Double-blind, random treatment assignment</a:t>
              </a:r>
            </a:p>
          </p:txBody>
        </p:sp>
      </p:grpSp>
      <p:sp>
        <p:nvSpPr>
          <p:cNvPr id="36880" name="Text Box 33"/>
          <p:cNvSpPr txBox="1">
            <a:spLocks noChangeArrowheads="1"/>
          </p:cNvSpPr>
          <p:nvPr/>
        </p:nvSpPr>
        <p:spPr bwMode="auto">
          <a:xfrm>
            <a:off x="5975350" y="711900"/>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2400" dirty="0">
                <a:solidFill>
                  <a:srgbClr val="000000"/>
                </a:solidFill>
              </a:rPr>
              <a:t>Phase 2</a:t>
            </a:r>
          </a:p>
        </p:txBody>
      </p:sp>
      <p:sp>
        <p:nvSpPr>
          <p:cNvPr id="36881" name="Rectangle 34"/>
          <p:cNvSpPr>
            <a:spLocks noChangeArrowheads="1"/>
          </p:cNvSpPr>
          <p:nvPr/>
        </p:nvSpPr>
        <p:spPr bwMode="auto">
          <a:xfrm>
            <a:off x="5148264" y="1177039"/>
            <a:ext cx="2505075" cy="4611687"/>
          </a:xfrm>
          <a:prstGeom prst="rect">
            <a:avLst/>
          </a:prstGeom>
          <a:solidFill>
            <a:schemeClr val="accent3">
              <a:lumMod val="40000"/>
              <a:lumOff val="60000"/>
            </a:schemeClr>
          </a:solidFill>
          <a:ln>
            <a:noFill/>
          </a:ln>
        </p:spPr>
        <p:txBody>
          <a:bodyPr wrap="none" anchor="ct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eaLnBrk="1" hangingPunct="1">
              <a:spcBef>
                <a:spcPct val="0"/>
              </a:spcBef>
              <a:buClrTx/>
              <a:buFontTx/>
              <a:buNone/>
            </a:pPr>
            <a:endParaRPr kumimoji="0" lang="en-US" altLang="en-US" sz="2800">
              <a:solidFill>
                <a:srgbClr val="000000"/>
              </a:solidFill>
            </a:endParaRPr>
          </a:p>
        </p:txBody>
      </p:sp>
      <p:sp>
        <p:nvSpPr>
          <p:cNvPr id="36882" name="Text Box 35"/>
          <p:cNvSpPr txBox="1">
            <a:spLocks noChangeArrowheads="1"/>
          </p:cNvSpPr>
          <p:nvPr/>
        </p:nvSpPr>
        <p:spPr bwMode="auto">
          <a:xfrm>
            <a:off x="6165851" y="2223201"/>
            <a:ext cx="103265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CLOZAPINE</a:t>
            </a:r>
          </a:p>
          <a:p>
            <a:pPr eaLnBrk="1" hangingPunct="1">
              <a:spcBef>
                <a:spcPct val="0"/>
              </a:spcBef>
              <a:buClrTx/>
              <a:buFontTx/>
              <a:buNone/>
            </a:pPr>
            <a:r>
              <a:rPr kumimoji="0" lang="en-US" altLang="en-US" sz="1200">
                <a:solidFill>
                  <a:srgbClr val="000000"/>
                </a:solidFill>
              </a:rPr>
              <a:t>(open-label)</a:t>
            </a:r>
          </a:p>
        </p:txBody>
      </p:sp>
      <p:sp>
        <p:nvSpPr>
          <p:cNvPr id="36883" name="Text Box 36"/>
          <p:cNvSpPr txBox="1">
            <a:spLocks noChangeArrowheads="1"/>
          </p:cNvSpPr>
          <p:nvPr/>
        </p:nvSpPr>
        <p:spPr bwMode="auto">
          <a:xfrm>
            <a:off x="6165850" y="2807400"/>
            <a:ext cx="135485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dirty="0">
                <a:solidFill>
                  <a:srgbClr val="000000"/>
                </a:solidFill>
              </a:rPr>
              <a:t>OLANZAPINE, </a:t>
            </a:r>
            <a:br>
              <a:rPr kumimoji="0" lang="en-US" altLang="en-US" sz="1400" dirty="0">
                <a:solidFill>
                  <a:srgbClr val="000000"/>
                </a:solidFill>
              </a:rPr>
            </a:br>
            <a:r>
              <a:rPr kumimoji="0" lang="en-US" altLang="en-US" sz="1400" dirty="0">
                <a:solidFill>
                  <a:srgbClr val="000000"/>
                </a:solidFill>
              </a:rPr>
              <a:t>QUETIAPINE, or </a:t>
            </a:r>
            <a:br>
              <a:rPr kumimoji="0" lang="en-US" altLang="en-US" sz="1400" dirty="0">
                <a:solidFill>
                  <a:srgbClr val="000000"/>
                </a:solidFill>
              </a:rPr>
            </a:br>
            <a:r>
              <a:rPr kumimoji="0" lang="en-US" altLang="en-US" sz="1400" dirty="0">
                <a:solidFill>
                  <a:srgbClr val="000000"/>
                </a:solidFill>
              </a:rPr>
              <a:t>RISPERIDONE</a:t>
            </a:r>
          </a:p>
        </p:txBody>
      </p:sp>
      <p:sp>
        <p:nvSpPr>
          <p:cNvPr id="36884" name="Text Box 37"/>
          <p:cNvSpPr txBox="1">
            <a:spLocks noChangeArrowheads="1"/>
          </p:cNvSpPr>
          <p:nvPr/>
        </p:nvSpPr>
        <p:spPr bwMode="auto">
          <a:xfrm>
            <a:off x="6165850" y="4059938"/>
            <a:ext cx="135485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dirty="0">
                <a:solidFill>
                  <a:srgbClr val="000000"/>
                </a:solidFill>
              </a:rPr>
              <a:t>OLANZAPINE, </a:t>
            </a:r>
            <a:br>
              <a:rPr kumimoji="0" lang="en-US" altLang="en-US" sz="1400" dirty="0">
                <a:solidFill>
                  <a:srgbClr val="000000"/>
                </a:solidFill>
              </a:rPr>
            </a:br>
            <a:r>
              <a:rPr kumimoji="0" lang="en-US" altLang="en-US" sz="1400" dirty="0">
                <a:solidFill>
                  <a:srgbClr val="000000"/>
                </a:solidFill>
              </a:rPr>
              <a:t>QUETIAPINE, or </a:t>
            </a:r>
            <a:br>
              <a:rPr kumimoji="0" lang="en-US" altLang="en-US" sz="1400" dirty="0">
                <a:solidFill>
                  <a:srgbClr val="000000"/>
                </a:solidFill>
              </a:rPr>
            </a:br>
            <a:r>
              <a:rPr kumimoji="0" lang="en-US" altLang="en-US" sz="1400" dirty="0">
                <a:solidFill>
                  <a:srgbClr val="000000"/>
                </a:solidFill>
              </a:rPr>
              <a:t>RISPERIDONE</a:t>
            </a:r>
          </a:p>
        </p:txBody>
      </p:sp>
      <p:sp>
        <p:nvSpPr>
          <p:cNvPr id="36885" name="Text Box 38"/>
          <p:cNvSpPr txBox="1">
            <a:spLocks noChangeArrowheads="1"/>
          </p:cNvSpPr>
          <p:nvPr/>
        </p:nvSpPr>
        <p:spPr bwMode="auto">
          <a:xfrm>
            <a:off x="6165851" y="3596388"/>
            <a:ext cx="11779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ZIPRASIDONE</a:t>
            </a:r>
          </a:p>
        </p:txBody>
      </p:sp>
      <p:grpSp>
        <p:nvGrpSpPr>
          <p:cNvPr id="36886" name="Group 39"/>
          <p:cNvGrpSpPr>
            <a:grpSpLocks/>
          </p:cNvGrpSpPr>
          <p:nvPr/>
        </p:nvGrpSpPr>
        <p:grpSpPr bwMode="auto">
          <a:xfrm>
            <a:off x="5602288" y="2804223"/>
            <a:ext cx="298450" cy="355871"/>
            <a:chOff x="2928" y="1597"/>
            <a:chExt cx="192" cy="220"/>
          </a:xfrm>
        </p:grpSpPr>
        <p:sp>
          <p:nvSpPr>
            <p:cNvPr id="36906" name="Oval 40"/>
            <p:cNvSpPr>
              <a:spLocks noChangeArrowheads="1"/>
            </p:cNvSpPr>
            <p:nvPr/>
          </p:nvSpPr>
          <p:spPr bwMode="auto">
            <a:xfrm>
              <a:off x="2928" y="1616"/>
              <a:ext cx="192" cy="201"/>
            </a:xfrm>
            <a:prstGeom prst="ellipse">
              <a:avLst/>
            </a:prstGeom>
            <a:solidFill>
              <a:schemeClr val="bg1"/>
            </a:solidFill>
            <a:ln w="9525">
              <a:solidFill>
                <a:schemeClr val="tx1"/>
              </a:solidFill>
              <a:round/>
              <a:headEnd/>
              <a:tailEnd/>
            </a:ln>
          </p:spPr>
          <p:txBody>
            <a:bodyPr anchor="ct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0"/>
                </a:spcBef>
                <a:buClrTx/>
                <a:buFontTx/>
                <a:buNone/>
              </a:pPr>
              <a:endParaRPr kumimoji="0" lang="en-US" altLang="en-US" sz="900" b="0">
                <a:solidFill>
                  <a:schemeClr val="tx1"/>
                </a:solidFill>
                <a:latin typeface="Impact" pitchFamily="34" charset="0"/>
              </a:endParaRPr>
            </a:p>
          </p:txBody>
        </p:sp>
        <p:sp>
          <p:nvSpPr>
            <p:cNvPr id="36907" name="Text Box 41"/>
            <p:cNvSpPr txBox="1">
              <a:spLocks noChangeArrowheads="1"/>
            </p:cNvSpPr>
            <p:nvPr/>
          </p:nvSpPr>
          <p:spPr bwMode="auto">
            <a:xfrm>
              <a:off x="2931" y="1597"/>
              <a:ext cx="18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R</a:t>
              </a:r>
            </a:p>
          </p:txBody>
        </p:sp>
      </p:grpSp>
      <p:grpSp>
        <p:nvGrpSpPr>
          <p:cNvPr id="36887" name="Group 42"/>
          <p:cNvGrpSpPr>
            <a:grpSpLocks/>
          </p:cNvGrpSpPr>
          <p:nvPr/>
        </p:nvGrpSpPr>
        <p:grpSpPr bwMode="auto">
          <a:xfrm>
            <a:off x="5602288" y="3936116"/>
            <a:ext cx="298450" cy="355940"/>
            <a:chOff x="2928" y="1597"/>
            <a:chExt cx="192" cy="219"/>
          </a:xfrm>
        </p:grpSpPr>
        <p:sp>
          <p:nvSpPr>
            <p:cNvPr id="36904" name="Oval 43"/>
            <p:cNvSpPr>
              <a:spLocks noChangeArrowheads="1"/>
            </p:cNvSpPr>
            <p:nvPr/>
          </p:nvSpPr>
          <p:spPr bwMode="auto">
            <a:xfrm>
              <a:off x="2928" y="1616"/>
              <a:ext cx="192" cy="200"/>
            </a:xfrm>
            <a:prstGeom prst="ellipse">
              <a:avLst/>
            </a:prstGeom>
            <a:solidFill>
              <a:schemeClr val="bg1"/>
            </a:solidFill>
            <a:ln w="9525">
              <a:solidFill>
                <a:schemeClr val="tx1"/>
              </a:solidFill>
              <a:round/>
              <a:headEnd/>
              <a:tailEnd/>
            </a:ln>
          </p:spPr>
          <p:txBody>
            <a:bodyPr anchor="ct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0"/>
                </a:spcBef>
                <a:buClrTx/>
                <a:buFontTx/>
                <a:buNone/>
              </a:pPr>
              <a:endParaRPr kumimoji="0" lang="en-US" altLang="en-US" sz="900" b="0">
                <a:solidFill>
                  <a:schemeClr val="tx1"/>
                </a:solidFill>
                <a:latin typeface="Impact" pitchFamily="34" charset="0"/>
              </a:endParaRPr>
            </a:p>
          </p:txBody>
        </p:sp>
        <p:sp>
          <p:nvSpPr>
            <p:cNvPr id="36905" name="Text Box 44"/>
            <p:cNvSpPr txBox="1">
              <a:spLocks noChangeArrowheads="1"/>
            </p:cNvSpPr>
            <p:nvPr/>
          </p:nvSpPr>
          <p:spPr bwMode="auto">
            <a:xfrm>
              <a:off x="2931" y="1597"/>
              <a:ext cx="186"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None/>
              </a:pPr>
              <a:r>
                <a:rPr kumimoji="0" lang="en-US" altLang="en-US" sz="1400">
                  <a:solidFill>
                    <a:srgbClr val="000000"/>
                  </a:solidFill>
                </a:rPr>
                <a:t>R</a:t>
              </a:r>
            </a:p>
          </p:txBody>
        </p:sp>
      </p:grpSp>
      <p:cxnSp>
        <p:nvCxnSpPr>
          <p:cNvPr id="36888" name="AutoShape 45"/>
          <p:cNvCxnSpPr>
            <a:cxnSpLocks noChangeShapeType="1"/>
            <a:stCxn id="36907" idx="3"/>
            <a:endCxn id="36882" idx="1"/>
          </p:cNvCxnSpPr>
          <p:nvPr/>
        </p:nvCxnSpPr>
        <p:spPr bwMode="auto">
          <a:xfrm flipV="1">
            <a:off x="5897630" y="2469422"/>
            <a:ext cx="268221" cy="488472"/>
          </a:xfrm>
          <a:prstGeom prst="straightConnector1">
            <a:avLst/>
          </a:prstGeom>
          <a:noFill/>
          <a:ln w="9525">
            <a:solidFill>
              <a:schemeClr val="tx1"/>
            </a:solidFill>
            <a:round/>
            <a:headEnd/>
            <a:tailEnd type="triangle" w="sm" len="med"/>
          </a:ln>
          <a:extLst>
            <a:ext uri="{909E8E84-426E-40DD-AFC4-6F175D3DCCD1}">
              <a14:hiddenFill xmlns:a14="http://schemas.microsoft.com/office/drawing/2010/main">
                <a:noFill/>
              </a14:hiddenFill>
            </a:ext>
          </a:extLst>
        </p:spPr>
      </p:cxnSp>
      <p:cxnSp>
        <p:nvCxnSpPr>
          <p:cNvPr id="36889" name="AutoShape 46"/>
          <p:cNvCxnSpPr>
            <a:cxnSpLocks noChangeShapeType="1"/>
            <a:stCxn id="36907" idx="3"/>
            <a:endCxn id="36883" idx="1"/>
          </p:cNvCxnSpPr>
          <p:nvPr/>
        </p:nvCxnSpPr>
        <p:spPr bwMode="auto">
          <a:xfrm>
            <a:off x="5897630" y="2957894"/>
            <a:ext cx="268221" cy="218838"/>
          </a:xfrm>
          <a:prstGeom prst="straightConnector1">
            <a:avLst/>
          </a:prstGeom>
          <a:noFill/>
          <a:ln w="9525">
            <a:solidFill>
              <a:schemeClr val="tx1"/>
            </a:solidFill>
            <a:round/>
            <a:headEnd/>
            <a:tailEnd type="triangle" w="sm" len="med"/>
          </a:ln>
          <a:extLst>
            <a:ext uri="{909E8E84-426E-40DD-AFC4-6F175D3DCCD1}">
              <a14:hiddenFill xmlns:a14="http://schemas.microsoft.com/office/drawing/2010/main">
                <a:noFill/>
              </a14:hiddenFill>
            </a:ext>
          </a:extLst>
        </p:spPr>
      </p:cxnSp>
      <p:sp>
        <p:nvSpPr>
          <p:cNvPr id="36890" name="Text Box 47"/>
          <p:cNvSpPr txBox="1">
            <a:spLocks noChangeArrowheads="1"/>
          </p:cNvSpPr>
          <p:nvPr/>
        </p:nvSpPr>
        <p:spPr bwMode="auto">
          <a:xfrm>
            <a:off x="5148263" y="4874326"/>
            <a:ext cx="24384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eaLnBrk="1" hangingPunct="1">
              <a:spcBef>
                <a:spcPct val="50000"/>
              </a:spcBef>
              <a:buClrTx/>
              <a:buFontTx/>
              <a:buNone/>
            </a:pPr>
            <a:r>
              <a:rPr kumimoji="0" lang="en-US" altLang="en-US" sz="1400">
                <a:solidFill>
                  <a:srgbClr val="000000"/>
                </a:solidFill>
              </a:rPr>
              <a:t>No one assigned to same drug as in Phase 1</a:t>
            </a:r>
          </a:p>
          <a:p>
            <a:pPr algn="ctr" eaLnBrk="1" hangingPunct="1">
              <a:spcBef>
                <a:spcPct val="50000"/>
              </a:spcBef>
              <a:buClrTx/>
              <a:buFontTx/>
              <a:buNone/>
            </a:pPr>
            <a:r>
              <a:rPr kumimoji="0" lang="en-US" altLang="en-US" sz="1200">
                <a:solidFill>
                  <a:srgbClr val="000000"/>
                </a:solidFill>
              </a:rPr>
              <a:t>CLINICIANS CHOOSE PATHWAY</a:t>
            </a:r>
          </a:p>
        </p:txBody>
      </p:sp>
      <p:sp>
        <p:nvSpPr>
          <p:cNvPr id="36891" name="Text Box 48"/>
          <p:cNvSpPr txBox="1">
            <a:spLocks noChangeArrowheads="1"/>
          </p:cNvSpPr>
          <p:nvPr/>
        </p:nvSpPr>
        <p:spPr bwMode="auto">
          <a:xfrm>
            <a:off x="5080000" y="1177039"/>
            <a:ext cx="2616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eaLnBrk="1" hangingPunct="1">
              <a:spcBef>
                <a:spcPct val="50000"/>
              </a:spcBef>
              <a:buClrTx/>
              <a:buFontTx/>
              <a:buNone/>
            </a:pPr>
            <a:r>
              <a:rPr kumimoji="0" lang="en-US" altLang="en-US" sz="1400">
                <a:solidFill>
                  <a:srgbClr val="000000"/>
                </a:solidFill>
              </a:rPr>
              <a:t>Participants who discontinue Phase 1 </a:t>
            </a:r>
            <a:r>
              <a:rPr kumimoji="0" lang="en-US" altLang="en-US" sz="1400" u="sng">
                <a:solidFill>
                  <a:srgbClr val="000000"/>
                </a:solidFill>
              </a:rPr>
              <a:t>choose</a:t>
            </a:r>
            <a:r>
              <a:rPr kumimoji="0" lang="en-US" altLang="en-US" sz="1400">
                <a:solidFill>
                  <a:srgbClr val="000000"/>
                </a:solidFill>
              </a:rPr>
              <a:t> either the clozapine or the ziprasidone randomization pathways</a:t>
            </a:r>
          </a:p>
        </p:txBody>
      </p:sp>
      <p:sp>
        <p:nvSpPr>
          <p:cNvPr id="36892" name="Text Box 49"/>
          <p:cNvSpPr txBox="1">
            <a:spLocks noChangeArrowheads="1"/>
          </p:cNvSpPr>
          <p:nvPr/>
        </p:nvSpPr>
        <p:spPr bwMode="auto">
          <a:xfrm>
            <a:off x="1828800" y="5833175"/>
            <a:ext cx="8458200" cy="527050"/>
          </a:xfrm>
          <a:prstGeom prst="rect">
            <a:avLst/>
          </a:prstGeom>
          <a:solidFill>
            <a:schemeClr val="accent4">
              <a:lumMod val="20000"/>
              <a:lumOff val="80000"/>
            </a:schemeClr>
          </a:solidFill>
          <a:ln w="9525">
            <a:solidFill>
              <a:srgbClr val="080808"/>
            </a:solidFill>
            <a:miter lim="800000"/>
            <a:headEnd/>
            <a:tailEnd/>
          </a:ln>
        </p:spPr>
        <p:txBody>
          <a:bodyPr anchor="b">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spcBef>
                <a:spcPct val="25000"/>
              </a:spcBef>
              <a:buClrTx/>
              <a:buFontTx/>
              <a:buNone/>
            </a:pPr>
            <a:r>
              <a:rPr kumimoji="0" lang="en-US" altLang="en-US" sz="1400" dirty="0">
                <a:solidFill>
                  <a:srgbClr val="000000"/>
                </a:solidFill>
              </a:rPr>
              <a:t>*Phase 1A: participants with TD (N = 231) do not get randomized to </a:t>
            </a:r>
            <a:r>
              <a:rPr kumimoji="0" lang="en-US" altLang="en-US" sz="1400" dirty="0" err="1">
                <a:solidFill>
                  <a:srgbClr val="000000"/>
                </a:solidFill>
              </a:rPr>
              <a:t>perphenazine</a:t>
            </a:r>
            <a:r>
              <a:rPr kumimoji="0" lang="en-US" altLang="en-US" sz="1400" dirty="0">
                <a:solidFill>
                  <a:srgbClr val="000000"/>
                </a:solidFill>
              </a:rPr>
              <a:t>; Phase 1B: participants who fail </a:t>
            </a:r>
            <a:r>
              <a:rPr kumimoji="0" lang="en-US" altLang="en-US" sz="1400" dirty="0" err="1">
                <a:solidFill>
                  <a:srgbClr val="000000"/>
                </a:solidFill>
              </a:rPr>
              <a:t>perphenazine</a:t>
            </a:r>
            <a:r>
              <a:rPr kumimoji="0" lang="en-US" altLang="en-US" sz="1400" dirty="0">
                <a:solidFill>
                  <a:srgbClr val="000000"/>
                </a:solidFill>
              </a:rPr>
              <a:t> will be randomized to an atypical (olanzapine, quetiapine, or risperidone) before eligibility for Phase 2.</a:t>
            </a:r>
          </a:p>
        </p:txBody>
      </p:sp>
      <p:sp>
        <p:nvSpPr>
          <p:cNvPr id="36894" name="Text Box 51"/>
          <p:cNvSpPr txBox="1">
            <a:spLocks noChangeArrowheads="1"/>
          </p:cNvSpPr>
          <p:nvPr/>
        </p:nvSpPr>
        <p:spPr bwMode="auto">
          <a:xfrm>
            <a:off x="7856539" y="2359725"/>
            <a:ext cx="11191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eaLnBrk="1" hangingPunct="1">
              <a:spcBef>
                <a:spcPct val="0"/>
              </a:spcBef>
              <a:buClrTx/>
              <a:buFontTx/>
              <a:buChar char="•"/>
            </a:pPr>
            <a:r>
              <a:rPr kumimoji="0" lang="en-US" altLang="en-US" sz="1400" dirty="0">
                <a:solidFill>
                  <a:srgbClr val="000000"/>
                </a:solidFill>
              </a:rPr>
              <a:t>CLOZAPINE</a:t>
            </a:r>
          </a:p>
        </p:txBody>
      </p:sp>
      <p:cxnSp>
        <p:nvCxnSpPr>
          <p:cNvPr id="36895" name="AutoShape 52"/>
          <p:cNvCxnSpPr>
            <a:cxnSpLocks noChangeShapeType="1"/>
            <a:stCxn id="36905" idx="3"/>
            <a:endCxn id="36885" idx="1"/>
          </p:cNvCxnSpPr>
          <p:nvPr/>
        </p:nvCxnSpPr>
        <p:spPr bwMode="auto">
          <a:xfrm flipV="1">
            <a:off x="5895976" y="3748789"/>
            <a:ext cx="269875" cy="339725"/>
          </a:xfrm>
          <a:prstGeom prst="straightConnector1">
            <a:avLst/>
          </a:prstGeom>
          <a:noFill/>
          <a:ln w="9525">
            <a:solidFill>
              <a:schemeClr val="tx1"/>
            </a:solidFill>
            <a:round/>
            <a:headEnd/>
            <a:tailEnd type="triangle" w="sm" len="med"/>
          </a:ln>
          <a:extLst>
            <a:ext uri="{909E8E84-426E-40DD-AFC4-6F175D3DCCD1}">
              <a14:hiddenFill xmlns:a14="http://schemas.microsoft.com/office/drawing/2010/main">
                <a:noFill/>
              </a14:hiddenFill>
            </a:ext>
          </a:extLst>
        </p:spPr>
      </p:cxnSp>
      <p:cxnSp>
        <p:nvCxnSpPr>
          <p:cNvPr id="36896" name="AutoShape 53"/>
          <p:cNvCxnSpPr>
            <a:cxnSpLocks noChangeShapeType="1"/>
            <a:stCxn id="36905" idx="3"/>
            <a:endCxn id="36884" idx="1"/>
          </p:cNvCxnSpPr>
          <p:nvPr/>
        </p:nvCxnSpPr>
        <p:spPr bwMode="auto">
          <a:xfrm>
            <a:off x="5896074" y="4088892"/>
            <a:ext cx="269776" cy="340379"/>
          </a:xfrm>
          <a:prstGeom prst="straightConnector1">
            <a:avLst/>
          </a:prstGeom>
          <a:noFill/>
          <a:ln w="9525">
            <a:solidFill>
              <a:schemeClr val="tx1"/>
            </a:solidFill>
            <a:round/>
            <a:headEnd/>
            <a:tailEnd type="triangle" w="sm" len="med"/>
          </a:ln>
          <a:extLst>
            <a:ext uri="{909E8E84-426E-40DD-AFC4-6F175D3DCCD1}">
              <a14:hiddenFill xmlns:a14="http://schemas.microsoft.com/office/drawing/2010/main">
                <a:noFill/>
              </a14:hiddenFill>
            </a:ext>
          </a:extLst>
        </p:spPr>
      </p:cxnSp>
      <p:sp>
        <p:nvSpPr>
          <p:cNvPr id="36897" name="Rectangle 54"/>
          <p:cNvSpPr>
            <a:spLocks noChangeArrowheads="1"/>
          </p:cNvSpPr>
          <p:nvPr/>
        </p:nvSpPr>
        <p:spPr bwMode="auto">
          <a:xfrm>
            <a:off x="3563938" y="5204525"/>
            <a:ext cx="1560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eaLnBrk="1" hangingPunct="1">
              <a:spcBef>
                <a:spcPct val="50000"/>
              </a:spcBef>
              <a:buClrTx/>
              <a:buFontTx/>
              <a:buNone/>
            </a:pPr>
            <a:r>
              <a:rPr kumimoji="0" lang="en-US" altLang="en-US" sz="1600">
                <a:solidFill>
                  <a:srgbClr val="000000"/>
                </a:solidFill>
              </a:rPr>
              <a:t>UP TO 18 Months</a:t>
            </a:r>
          </a:p>
        </p:txBody>
      </p:sp>
      <p:sp>
        <p:nvSpPr>
          <p:cNvPr id="36898" name="Line 55"/>
          <p:cNvSpPr>
            <a:spLocks noChangeShapeType="1"/>
          </p:cNvSpPr>
          <p:nvPr/>
        </p:nvSpPr>
        <p:spPr bwMode="auto">
          <a:xfrm>
            <a:off x="5148263" y="3655125"/>
            <a:ext cx="2438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99" name="Line 56"/>
          <p:cNvSpPr>
            <a:spLocks noChangeShapeType="1"/>
          </p:cNvSpPr>
          <p:nvPr/>
        </p:nvSpPr>
        <p:spPr bwMode="auto">
          <a:xfrm>
            <a:off x="5148263" y="2283525"/>
            <a:ext cx="2438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900" name="Line 57"/>
          <p:cNvSpPr>
            <a:spLocks noChangeShapeType="1"/>
          </p:cNvSpPr>
          <p:nvPr/>
        </p:nvSpPr>
        <p:spPr bwMode="auto">
          <a:xfrm>
            <a:off x="5148263" y="4874325"/>
            <a:ext cx="2438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930" name="AutoShape 58"/>
          <p:cNvSpPr>
            <a:spLocks noChangeArrowheads="1"/>
          </p:cNvSpPr>
          <p:nvPr/>
        </p:nvSpPr>
        <p:spPr bwMode="auto">
          <a:xfrm>
            <a:off x="3116263" y="759525"/>
            <a:ext cx="2032000" cy="5029200"/>
          </a:xfrm>
          <a:prstGeom prst="roundRect">
            <a:avLst>
              <a:gd name="adj" fmla="val 16667"/>
            </a:avLst>
          </a:prstGeom>
          <a:noFill/>
          <a:ln w="539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0"/>
              </a:spcBef>
              <a:buClrTx/>
              <a:buFontTx/>
              <a:buNone/>
            </a:pPr>
            <a:endParaRPr kumimoji="0" lang="en-US" altLang="en-US" sz="900" b="0">
              <a:solidFill>
                <a:schemeClr val="tx1"/>
              </a:solidFill>
              <a:latin typeface="Impact" pitchFamily="34" charset="0"/>
            </a:endParaRPr>
          </a:p>
        </p:txBody>
      </p:sp>
      <p:sp>
        <p:nvSpPr>
          <p:cNvPr id="1999931" name="AutoShape 59"/>
          <p:cNvSpPr>
            <a:spLocks noChangeArrowheads="1"/>
          </p:cNvSpPr>
          <p:nvPr/>
        </p:nvSpPr>
        <p:spPr bwMode="auto">
          <a:xfrm>
            <a:off x="5148264" y="759525"/>
            <a:ext cx="2505075" cy="5029200"/>
          </a:xfrm>
          <a:prstGeom prst="roundRect">
            <a:avLst>
              <a:gd name="adj" fmla="val 16667"/>
            </a:avLst>
          </a:prstGeom>
          <a:noFill/>
          <a:ln w="539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0"/>
              </a:spcBef>
              <a:buClrTx/>
              <a:buFontTx/>
              <a:buNone/>
            </a:pPr>
            <a:endParaRPr kumimoji="0" lang="en-US" altLang="en-US" sz="900" b="0">
              <a:solidFill>
                <a:schemeClr val="tx1"/>
              </a:solidFill>
              <a:latin typeface="Impact" pitchFamily="34" charset="0"/>
            </a:endParaRPr>
          </a:p>
        </p:txBody>
      </p:sp>
      <p:sp>
        <p:nvSpPr>
          <p:cNvPr id="1999932" name="AutoShape 60"/>
          <p:cNvSpPr>
            <a:spLocks noChangeArrowheads="1"/>
          </p:cNvSpPr>
          <p:nvPr/>
        </p:nvSpPr>
        <p:spPr bwMode="auto">
          <a:xfrm>
            <a:off x="7653339" y="759525"/>
            <a:ext cx="2574925" cy="5029200"/>
          </a:xfrm>
          <a:prstGeom prst="roundRect">
            <a:avLst>
              <a:gd name="adj" fmla="val 16667"/>
            </a:avLst>
          </a:prstGeom>
          <a:noFill/>
          <a:ln w="539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bg2"/>
              </a:buClr>
              <a:buFont typeface="Monotype Sorts" pitchFamily="2" charset="2"/>
              <a:buChar char="§"/>
              <a:defRPr kumimoji="1" sz="3200" b="1">
                <a:solidFill>
                  <a:srgbClr val="001009"/>
                </a:solidFill>
                <a:latin typeface="Arial Narrow" pitchFamily="34" charset="0"/>
              </a:defRPr>
            </a:lvl1pPr>
            <a:lvl2pPr marL="742950" indent="-285750" eaLnBrk="0" hangingPunct="0">
              <a:spcBef>
                <a:spcPct val="20000"/>
              </a:spcBef>
              <a:buClr>
                <a:schemeClr val="bg2"/>
              </a:buClr>
              <a:buSzPct val="50000"/>
              <a:buFont typeface="Monotype Sorts" pitchFamily="2" charset="2"/>
              <a:buChar char="l"/>
              <a:defRPr kumimoji="1" sz="2800" b="1">
                <a:solidFill>
                  <a:srgbClr val="001009"/>
                </a:solidFill>
                <a:latin typeface="Arial Narrow" pitchFamily="34" charset="0"/>
              </a:defRPr>
            </a:lvl2pPr>
            <a:lvl3pPr marL="1143000" indent="-228600" eaLnBrk="0" hangingPunct="0">
              <a:spcBef>
                <a:spcPct val="20000"/>
              </a:spcBef>
              <a:buChar char="•"/>
              <a:defRPr kumimoji="1" sz="2400" b="1">
                <a:solidFill>
                  <a:srgbClr val="001009"/>
                </a:solidFill>
                <a:latin typeface="Arial Narrow" pitchFamily="34" charset="0"/>
              </a:defRPr>
            </a:lvl3pPr>
            <a:lvl4pPr marL="1600200" indent="-228600" eaLnBrk="0" hangingPunct="0">
              <a:spcBef>
                <a:spcPct val="20000"/>
              </a:spcBef>
              <a:buChar char="–"/>
              <a:defRPr kumimoji="1" sz="2000" b="1">
                <a:solidFill>
                  <a:srgbClr val="001009"/>
                </a:solidFill>
                <a:latin typeface="Arial Narrow" pitchFamily="34" charset="0"/>
              </a:defRPr>
            </a:lvl4pPr>
            <a:lvl5pPr marL="2057400" indent="-228600" eaLnBrk="0" hangingPunct="0">
              <a:spcBef>
                <a:spcPct val="20000"/>
              </a:spcBef>
              <a:buChar char="»"/>
              <a:defRPr kumimoji="1" sz="2000" b="1">
                <a:solidFill>
                  <a:srgbClr val="001009"/>
                </a:solidFill>
                <a:latin typeface="Arial Narrow" pitchFamily="34" charset="0"/>
              </a:defRPr>
            </a:lvl5pPr>
            <a:lvl6pPr marL="2514600" indent="-228600" eaLnBrk="0" fontAlgn="base" hangingPunct="0">
              <a:spcBef>
                <a:spcPct val="20000"/>
              </a:spcBef>
              <a:spcAft>
                <a:spcPct val="0"/>
              </a:spcAft>
              <a:buChar char="»"/>
              <a:defRPr kumimoji="1" sz="2000" b="1">
                <a:solidFill>
                  <a:srgbClr val="001009"/>
                </a:solidFill>
                <a:latin typeface="Arial Narrow" pitchFamily="34" charset="0"/>
              </a:defRPr>
            </a:lvl6pPr>
            <a:lvl7pPr marL="2971800" indent="-228600" eaLnBrk="0" fontAlgn="base" hangingPunct="0">
              <a:spcBef>
                <a:spcPct val="20000"/>
              </a:spcBef>
              <a:spcAft>
                <a:spcPct val="0"/>
              </a:spcAft>
              <a:buChar char="»"/>
              <a:defRPr kumimoji="1" sz="2000" b="1">
                <a:solidFill>
                  <a:srgbClr val="001009"/>
                </a:solidFill>
                <a:latin typeface="Arial Narrow" pitchFamily="34" charset="0"/>
              </a:defRPr>
            </a:lvl7pPr>
            <a:lvl8pPr marL="3429000" indent="-228600" eaLnBrk="0" fontAlgn="base" hangingPunct="0">
              <a:spcBef>
                <a:spcPct val="20000"/>
              </a:spcBef>
              <a:spcAft>
                <a:spcPct val="0"/>
              </a:spcAft>
              <a:buChar char="»"/>
              <a:defRPr kumimoji="1" sz="2000" b="1">
                <a:solidFill>
                  <a:srgbClr val="001009"/>
                </a:solidFill>
                <a:latin typeface="Arial Narrow" pitchFamily="34" charset="0"/>
              </a:defRPr>
            </a:lvl8pPr>
            <a:lvl9pPr marL="3886200" indent="-228600" eaLnBrk="0" fontAlgn="base" hangingPunct="0">
              <a:spcBef>
                <a:spcPct val="20000"/>
              </a:spcBef>
              <a:spcAft>
                <a:spcPct val="0"/>
              </a:spcAft>
              <a:buChar char="»"/>
              <a:defRPr kumimoji="1" sz="2000" b="1">
                <a:solidFill>
                  <a:srgbClr val="001009"/>
                </a:solidFill>
                <a:latin typeface="Arial Narrow" pitchFamily="34" charset="0"/>
              </a:defRPr>
            </a:lvl9pPr>
          </a:lstStyle>
          <a:p>
            <a:pPr algn="ctr">
              <a:spcBef>
                <a:spcPct val="0"/>
              </a:spcBef>
              <a:buClrTx/>
              <a:buFontTx/>
              <a:buNone/>
            </a:pPr>
            <a:endParaRPr kumimoji="0" lang="en-US" altLang="en-US" sz="900" b="0">
              <a:solidFill>
                <a:schemeClr val="tx1"/>
              </a:solidFill>
              <a:latin typeface="Impact" pitchFamily="34" charset="0"/>
            </a:endParaRPr>
          </a:p>
        </p:txBody>
      </p:sp>
      <p:sp>
        <p:nvSpPr>
          <p:cNvPr id="4" name="Footer Placeholder 3">
            <a:extLst>
              <a:ext uri="{FF2B5EF4-FFF2-40B4-BE49-F238E27FC236}">
                <a16:creationId xmlns:a16="http://schemas.microsoft.com/office/drawing/2014/main" id="{8B7BC107-6A20-88DA-48E9-2922F98027F8}"/>
              </a:ext>
            </a:extLst>
          </p:cNvPr>
          <p:cNvSpPr>
            <a:spLocks noGrp="1"/>
          </p:cNvSpPr>
          <p:nvPr>
            <p:ph type="ftr" sz="quarter" idx="3"/>
          </p:nvPr>
        </p:nvSpPr>
        <p:spPr/>
        <p:txBody>
          <a:bodyPr/>
          <a:lstStyle/>
          <a:p>
            <a:r>
              <a:rPr lang="en-US" dirty="0"/>
              <a:t>Rx, prescription; TD, tardive dyskinesia. </a:t>
            </a:r>
          </a:p>
          <a:p>
            <a:r>
              <a:rPr lang="en-US" dirty="0"/>
              <a:t>Stroup TS, et al. </a:t>
            </a:r>
            <a:r>
              <a:rPr lang="en-US" i="1" dirty="0" err="1"/>
              <a:t>Schizophr</a:t>
            </a:r>
            <a:r>
              <a:rPr lang="en-US" i="1" dirty="0"/>
              <a:t> Bull</a:t>
            </a:r>
            <a:r>
              <a:rPr lang="en-US" dirty="0"/>
              <a:t>. 2003;29(1):15-31; </a:t>
            </a:r>
            <a:r>
              <a:rPr lang="en-US" dirty="0" err="1"/>
              <a:t>www.nimh.nih.gov</a:t>
            </a:r>
            <a:r>
              <a:rPr lang="en-US" dirty="0"/>
              <a:t>/funding/clinical-research/practical/</a:t>
            </a:r>
            <a:r>
              <a:rPr lang="en-US" dirty="0" err="1"/>
              <a:t>catie</a:t>
            </a:r>
            <a:r>
              <a:rPr lang="en-US" dirty="0"/>
              <a:t>/</a:t>
            </a:r>
            <a:r>
              <a:rPr lang="en-US" dirty="0" err="1"/>
              <a:t>index.shtml</a:t>
            </a:r>
            <a:r>
              <a:rPr lang="en-US" dirty="0"/>
              <a:t>. </a:t>
            </a:r>
          </a:p>
        </p:txBody>
      </p:sp>
    </p:spTree>
    <p:extLst>
      <p:ext uri="{BB962C8B-B14F-4D97-AF65-F5344CB8AC3E}">
        <p14:creationId xmlns:p14="http://schemas.microsoft.com/office/powerpoint/2010/main" val="99499534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821D23CE-5FDD-9DCD-FC6B-7754E3782ACB}"/>
              </a:ext>
            </a:extLst>
          </p:cNvPr>
          <p:cNvSpPr>
            <a:spLocks noGrp="1"/>
          </p:cNvSpPr>
          <p:nvPr>
            <p:ph type="ftr" sz="quarter" idx="3"/>
          </p:nvPr>
        </p:nvSpPr>
        <p:spPr>
          <a:xfrm>
            <a:off x="609600" y="6356350"/>
            <a:ext cx="10744199" cy="442131"/>
          </a:xfrm>
        </p:spPr>
        <p:txBody>
          <a:bodyPr/>
          <a:lstStyle/>
          <a:p>
            <a:r>
              <a:rPr lang="en-US" dirty="0" err="1"/>
              <a:t>Citrome</a:t>
            </a:r>
            <a:r>
              <a:rPr lang="en-US" dirty="0"/>
              <a:t> L. </a:t>
            </a:r>
            <a:r>
              <a:rPr lang="en-US" i="1" dirty="0"/>
              <a:t>Psychiatry (</a:t>
            </a:r>
            <a:r>
              <a:rPr lang="en-US" i="1" dirty="0" err="1"/>
              <a:t>Edgmont</a:t>
            </a:r>
            <a:r>
              <a:rPr lang="en-US" i="1" dirty="0"/>
              <a:t>). </a:t>
            </a:r>
            <a:r>
              <a:rPr lang="en-US" dirty="0"/>
              <a:t>2007;4(10):23-9. </a:t>
            </a:r>
          </a:p>
        </p:txBody>
      </p:sp>
      <p:sp>
        <p:nvSpPr>
          <p:cNvPr id="6" name="Title 5">
            <a:extLst>
              <a:ext uri="{FF2B5EF4-FFF2-40B4-BE49-F238E27FC236}">
                <a16:creationId xmlns:a16="http://schemas.microsoft.com/office/drawing/2014/main" id="{80C76701-D1F6-65C1-2B0A-612008270EEA}"/>
              </a:ext>
            </a:extLst>
          </p:cNvPr>
          <p:cNvSpPr>
            <a:spLocks noGrp="1"/>
          </p:cNvSpPr>
          <p:nvPr>
            <p:ph type="title"/>
          </p:nvPr>
        </p:nvSpPr>
        <p:spPr>
          <a:xfrm>
            <a:off x="609600" y="199505"/>
            <a:ext cx="10744200" cy="1185577"/>
          </a:xfrm>
        </p:spPr>
        <p:txBody>
          <a:bodyPr>
            <a:normAutofit/>
          </a:bodyPr>
          <a:lstStyle/>
          <a:p>
            <a:r>
              <a:rPr lang="en-US" dirty="0"/>
              <a:t>Is It a Lack of Efficacy, Lack of Tolerability, Lack of Adherence, or All of the Above?</a:t>
            </a:r>
          </a:p>
        </p:txBody>
      </p:sp>
      <p:sp>
        <p:nvSpPr>
          <p:cNvPr id="7" name="Content Placeholder 6">
            <a:extLst>
              <a:ext uri="{FF2B5EF4-FFF2-40B4-BE49-F238E27FC236}">
                <a16:creationId xmlns:a16="http://schemas.microsoft.com/office/drawing/2014/main" id="{DECA8DEC-96F6-3416-180A-830D26AC0A16}"/>
              </a:ext>
            </a:extLst>
          </p:cNvPr>
          <p:cNvSpPr>
            <a:spLocks noGrp="1"/>
          </p:cNvSpPr>
          <p:nvPr>
            <p:ph idx="1"/>
          </p:nvPr>
        </p:nvSpPr>
        <p:spPr>
          <a:xfrm>
            <a:off x="609600" y="1477906"/>
            <a:ext cx="10744200" cy="4722477"/>
          </a:xfrm>
        </p:spPr>
        <p:txBody>
          <a:bodyPr>
            <a:normAutofit fontScale="92500" lnSpcReduction="10000"/>
          </a:bodyPr>
          <a:lstStyle/>
          <a:p>
            <a:r>
              <a:rPr lang="en-US" dirty="0"/>
              <a:t>Switching can address effectiveness, a term to used to describe real-world benefit and includes efficacy, tolerability, and patient preferences</a:t>
            </a:r>
          </a:p>
          <a:p>
            <a:r>
              <a:rPr lang="en-US" dirty="0"/>
              <a:t>CATIE was a large effectiveness study that tested switches; </a:t>
            </a:r>
            <a:r>
              <a:rPr lang="en-US" b="1" dirty="0"/>
              <a:t>time to all-cause discontinuation </a:t>
            </a:r>
            <a:r>
              <a:rPr lang="en-US" dirty="0"/>
              <a:t>was the primary outcome measure</a:t>
            </a:r>
          </a:p>
          <a:p>
            <a:pPr lvl="1"/>
            <a:r>
              <a:rPr lang="en-US" dirty="0"/>
              <a:t>Different outcomes were seen for the antipsychotics tested, depending on the clinical context</a:t>
            </a:r>
          </a:p>
          <a:p>
            <a:pPr lvl="2"/>
            <a:r>
              <a:rPr lang="en-US" dirty="0"/>
              <a:t>Olanzapine had advantages in terms of all-cause discontinuation and efficacy</a:t>
            </a:r>
          </a:p>
          <a:p>
            <a:pPr lvl="2"/>
            <a:r>
              <a:rPr lang="en-US" dirty="0"/>
              <a:t>Quetiapine (and olanzapine) had advantages in terms of all-cause discontinuation in Phase 1B where patients had failed perphenazine</a:t>
            </a:r>
          </a:p>
          <a:p>
            <a:pPr lvl="2"/>
            <a:r>
              <a:rPr lang="en-US" dirty="0"/>
              <a:t>Clozapine was superior to risperidone and quetiapine for patients who discontinued a second-generation antipsychotic in Phase 1 (or 1B) because of poor efficacy</a:t>
            </a:r>
          </a:p>
          <a:p>
            <a:pPr lvl="2"/>
            <a:r>
              <a:rPr lang="en-US" dirty="0"/>
              <a:t>Risperidone had advantages in terms of overall tolerability in Phase 1, 2E, and 2T</a:t>
            </a:r>
          </a:p>
          <a:p>
            <a:pPr lvl="2"/>
            <a:r>
              <a:rPr lang="en-US" dirty="0"/>
              <a:t>Ziprasidone had the most benign metabolic profile, and in phase 2T was associated with a higher likelihood of weight loss for patients who gained greater than seven percent of their initial body weight in Phase 1</a:t>
            </a:r>
          </a:p>
        </p:txBody>
      </p:sp>
    </p:spTree>
    <p:extLst>
      <p:ext uri="{BB962C8B-B14F-4D97-AF65-F5344CB8AC3E}">
        <p14:creationId xmlns:p14="http://schemas.microsoft.com/office/powerpoint/2010/main" val="140929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9047CD63-C4BA-815E-D346-65D0D9CD4E5F}"/>
              </a:ext>
            </a:extLst>
          </p:cNvPr>
          <p:cNvSpPr>
            <a:spLocks noGrp="1"/>
          </p:cNvSpPr>
          <p:nvPr>
            <p:ph type="ftr" sz="quarter" idx="3"/>
          </p:nvPr>
        </p:nvSpPr>
        <p:spPr>
          <a:xfrm>
            <a:off x="609600" y="6356350"/>
            <a:ext cx="10744199" cy="442131"/>
          </a:xfrm>
        </p:spPr>
        <p:txBody>
          <a:bodyPr/>
          <a:lstStyle/>
          <a:p>
            <a:r>
              <a:rPr lang="en-US" dirty="0"/>
              <a:t>ENR, early non-responder.
Hatta K, et al. </a:t>
            </a:r>
            <a:r>
              <a:rPr lang="en-US" i="1" dirty="0" err="1"/>
              <a:t>Schizophr</a:t>
            </a:r>
            <a:r>
              <a:rPr lang="en-US" i="1" dirty="0"/>
              <a:t> Res</a:t>
            </a:r>
            <a:r>
              <a:rPr lang="en-US" dirty="0"/>
              <a:t>. 2014;158(1-3):213-22. </a:t>
            </a:r>
          </a:p>
        </p:txBody>
      </p:sp>
      <p:sp>
        <p:nvSpPr>
          <p:cNvPr id="6" name="Title 5">
            <a:extLst>
              <a:ext uri="{FF2B5EF4-FFF2-40B4-BE49-F238E27FC236}">
                <a16:creationId xmlns:a16="http://schemas.microsoft.com/office/drawing/2014/main" id="{7DF2A3FB-5F5A-BD35-1902-88A5E875F42B}"/>
              </a:ext>
            </a:extLst>
          </p:cNvPr>
          <p:cNvSpPr>
            <a:spLocks noGrp="1"/>
          </p:cNvSpPr>
          <p:nvPr>
            <p:ph type="title"/>
          </p:nvPr>
        </p:nvSpPr>
        <p:spPr>
          <a:xfrm>
            <a:off x="609600" y="200025"/>
            <a:ext cx="10744200" cy="1514297"/>
          </a:xfrm>
        </p:spPr>
        <p:txBody>
          <a:bodyPr>
            <a:normAutofit fontScale="90000"/>
          </a:bodyPr>
          <a:lstStyle/>
          <a:p>
            <a:r>
              <a:rPr lang="en-US" dirty="0"/>
              <a:t>Antipsychotic Switching Versus Augmentation Among Early Non-Responders to Risperidone or Olanzapine in Acute-Phase Schizophrenia?</a:t>
            </a:r>
          </a:p>
        </p:txBody>
      </p:sp>
      <p:sp>
        <p:nvSpPr>
          <p:cNvPr id="7" name="Content Placeholder 6">
            <a:extLst>
              <a:ext uri="{FF2B5EF4-FFF2-40B4-BE49-F238E27FC236}">
                <a16:creationId xmlns:a16="http://schemas.microsoft.com/office/drawing/2014/main" id="{749F8351-7424-177E-1743-7286AFBCE421}"/>
              </a:ext>
            </a:extLst>
          </p:cNvPr>
          <p:cNvSpPr>
            <a:spLocks noGrp="1"/>
          </p:cNvSpPr>
          <p:nvPr>
            <p:ph idx="1"/>
          </p:nvPr>
        </p:nvSpPr>
        <p:spPr>
          <a:xfrm>
            <a:off x="609600" y="1869897"/>
            <a:ext cx="10744200" cy="4330878"/>
          </a:xfrm>
        </p:spPr>
        <p:txBody>
          <a:bodyPr/>
          <a:lstStyle/>
          <a:p>
            <a:r>
              <a:rPr lang="en-US" dirty="0"/>
              <a:t>A small randomized trial tested whether augmentation with olanzapine would be superior to switching to olanzapine among early non-responders (ENRs) to risperidone, and whether augmentation with risperidone would be superior to switching to risperidone among ENRs to olanzapine</a:t>
            </a:r>
          </a:p>
          <a:p>
            <a:r>
              <a:rPr lang="en-US" dirty="0"/>
              <a:t>Switching to olanzapine among ENRs to risperidone might have a small advantage over augmentation with olanzapine, while augmentation with risperidone might have a small advantage over switching to risperidone among ENRs to olanzapine</a:t>
            </a:r>
          </a:p>
        </p:txBody>
      </p:sp>
    </p:spTree>
    <p:extLst>
      <p:ext uri="{BB962C8B-B14F-4D97-AF65-F5344CB8AC3E}">
        <p14:creationId xmlns:p14="http://schemas.microsoft.com/office/powerpoint/2010/main" val="2434611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28D87-A5E1-E617-B101-8DE8EECB2109}"/>
              </a:ext>
            </a:extLst>
          </p:cNvPr>
          <p:cNvSpPr>
            <a:spLocks noGrp="1"/>
          </p:cNvSpPr>
          <p:nvPr>
            <p:ph type="title"/>
          </p:nvPr>
        </p:nvSpPr>
        <p:spPr>
          <a:xfrm>
            <a:off x="609600" y="199505"/>
            <a:ext cx="10744200" cy="1185577"/>
          </a:xfrm>
        </p:spPr>
        <p:txBody>
          <a:bodyPr/>
          <a:lstStyle/>
          <a:p>
            <a:r>
              <a:rPr lang="en-US" dirty="0"/>
              <a:t>Antipsychotic Combinations</a:t>
            </a:r>
          </a:p>
        </p:txBody>
      </p:sp>
      <p:sp>
        <p:nvSpPr>
          <p:cNvPr id="5" name="Content Placeholder 4">
            <a:extLst>
              <a:ext uri="{FF2B5EF4-FFF2-40B4-BE49-F238E27FC236}">
                <a16:creationId xmlns:a16="http://schemas.microsoft.com/office/drawing/2014/main" id="{681DA1CC-3CF1-F7C5-13D7-42896F0838FE}"/>
              </a:ext>
            </a:extLst>
          </p:cNvPr>
          <p:cNvSpPr>
            <a:spLocks noGrp="1"/>
          </p:cNvSpPr>
          <p:nvPr>
            <p:ph idx="1"/>
          </p:nvPr>
        </p:nvSpPr>
        <p:spPr>
          <a:xfrm>
            <a:off x="609600" y="1477906"/>
            <a:ext cx="10744200" cy="4722477"/>
          </a:xfrm>
        </p:spPr>
        <p:txBody>
          <a:bodyPr>
            <a:normAutofit/>
          </a:bodyPr>
          <a:lstStyle/>
          <a:p>
            <a:r>
              <a:rPr lang="en-US" dirty="0"/>
              <a:t>In a meta-analysis, antipsychotic augmentation was superior to monotherapy regarding total symptom reduction (16 studies, N=694, standardized mean difference, SMD=-0.53, 95% CI: -0.87 to -0.19, p=0.002)</a:t>
            </a:r>
          </a:p>
          <a:p>
            <a:pPr lvl="1"/>
            <a:r>
              <a:rPr lang="en-US" dirty="0"/>
              <a:t>However, superiority was only apparent in open-label and low-quality trials (both p&lt;0.001), but not in double-blind and high-quality trials (p=0.120 and 0.226, respectively)</a:t>
            </a:r>
          </a:p>
          <a:p>
            <a:pPr lvl="1"/>
            <a:r>
              <a:rPr lang="en-US" dirty="0"/>
              <a:t>Study-defined response was similar between antipsychotic augmentation and monotherapy (14 studies, N=938, risk ratio = 1.19, 95% CI: 0.99 to 1.42, p=0.061), being clearly non-significant in double-blind and high-quality studies (both p=0.990)</a:t>
            </a:r>
          </a:p>
          <a:p>
            <a:pPr lvl="1"/>
            <a:r>
              <a:rPr lang="en-US" dirty="0"/>
              <a:t>No differences emerged regarding all-cause/specific-cause discontinuation, global clinical impression, as well as positive, general and depressive symptoms</a:t>
            </a:r>
          </a:p>
        </p:txBody>
      </p:sp>
      <p:sp>
        <p:nvSpPr>
          <p:cNvPr id="8" name="Footer Placeholder 7">
            <a:extLst>
              <a:ext uri="{FF2B5EF4-FFF2-40B4-BE49-F238E27FC236}">
                <a16:creationId xmlns:a16="http://schemas.microsoft.com/office/drawing/2014/main" id="{51E3F5D5-C94C-454D-3F5F-35E00E34EF28}"/>
              </a:ext>
            </a:extLst>
          </p:cNvPr>
          <p:cNvSpPr>
            <a:spLocks noGrp="1"/>
          </p:cNvSpPr>
          <p:nvPr>
            <p:ph type="ftr" sz="quarter" idx="3"/>
          </p:nvPr>
        </p:nvSpPr>
        <p:spPr/>
        <p:txBody>
          <a:bodyPr/>
          <a:lstStyle/>
          <a:p>
            <a:r>
              <a:rPr lang="en-US" dirty="0"/>
              <a:t>CI, confidence interval; SMD, standardized mean difference.
Galling B, et al. </a:t>
            </a:r>
            <a:r>
              <a:rPr lang="en-US" i="1" dirty="0"/>
              <a:t>World Psychiatry</a:t>
            </a:r>
            <a:r>
              <a:rPr lang="en-US" dirty="0"/>
              <a:t>. 2017;16(1):77-89. </a:t>
            </a:r>
          </a:p>
        </p:txBody>
      </p:sp>
    </p:spTree>
    <p:extLst>
      <p:ext uri="{BB962C8B-B14F-4D97-AF65-F5344CB8AC3E}">
        <p14:creationId xmlns:p14="http://schemas.microsoft.com/office/powerpoint/2010/main" val="395212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184CC-EA29-E65D-6987-5C2DEFC2050D}"/>
              </a:ext>
            </a:extLst>
          </p:cNvPr>
          <p:cNvSpPr>
            <a:spLocks noGrp="1"/>
          </p:cNvSpPr>
          <p:nvPr>
            <p:ph type="title"/>
          </p:nvPr>
        </p:nvSpPr>
        <p:spPr/>
        <p:txBody>
          <a:bodyPr/>
          <a:lstStyle/>
          <a:p>
            <a:r>
              <a:rPr lang="en-US" sz="3200" b="1" i="0" dirty="0">
                <a:solidFill>
                  <a:srgbClr val="000000"/>
                </a:solidFill>
                <a:effectLst/>
                <a:latin typeface="arial" panose="020B0604020202020204" pitchFamily="34" charset="0"/>
              </a:rPr>
              <a:t>Antipsychotic </a:t>
            </a:r>
            <a:r>
              <a:rPr lang="en-US" sz="3200" b="1" i="0" dirty="0">
                <a:effectLst/>
                <a:latin typeface="arial" panose="020B0604020202020204" pitchFamily="34" charset="0"/>
              </a:rPr>
              <a:t>Combinations, Continued</a:t>
            </a:r>
            <a:endParaRPr lang="en-US" dirty="0"/>
          </a:p>
        </p:txBody>
      </p:sp>
      <p:sp>
        <p:nvSpPr>
          <p:cNvPr id="5" name="Content Placeholder 4">
            <a:extLst>
              <a:ext uri="{FF2B5EF4-FFF2-40B4-BE49-F238E27FC236}">
                <a16:creationId xmlns:a16="http://schemas.microsoft.com/office/drawing/2014/main" id="{50D9B2FC-2D3B-A39B-BA52-88E5E6EE76A4}"/>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en-US" sz="2400" b="0" i="0" dirty="0">
                <a:solidFill>
                  <a:srgbClr val="000000"/>
                </a:solidFill>
                <a:effectLst/>
                <a:latin typeface="arial" panose="020B0604020202020204" pitchFamily="34" charset="0"/>
              </a:rPr>
              <a:t>However, negative symptoms improved more with augmentation treatment (18 studies, N=931, SMD=-0.38, 95% CI: -0.63 to -0.13, p&lt;0.003), but only in studies augmenting with aripiprazole (8 studies, N=532, SMD=-0.41, 95% CI: -0.79 to -0.03, p=0.036)</a:t>
            </a:r>
          </a:p>
          <a:p>
            <a:pPr marL="342900" indent="-342900">
              <a:buFont typeface="Arial" panose="020B0604020202020204" pitchFamily="34" charset="0"/>
              <a:buChar char="•"/>
            </a:pPr>
            <a:r>
              <a:rPr lang="en-US" sz="2400" b="0" i="0" dirty="0">
                <a:solidFill>
                  <a:srgbClr val="000000"/>
                </a:solidFill>
                <a:effectLst/>
                <a:latin typeface="arial" panose="020B0604020202020204" pitchFamily="34" charset="0"/>
              </a:rPr>
              <a:t>Few adverse effect differences emerged: D2 antagonist augmentation was associated with less insomnia (p=0.028), but more prolactin elevation (p=0.015), while aripiprazole augmentation was associated with reduced prolactin levels (p&lt;0.001) and body weight (p=0.030)</a:t>
            </a:r>
          </a:p>
          <a:p>
            <a:pPr marL="342900" indent="-342900">
              <a:buFont typeface="Arial" panose="020B0604020202020204" pitchFamily="34" charset="0"/>
              <a:buChar char="•"/>
            </a:pPr>
            <a:r>
              <a:rPr lang="en-US" sz="2400" b="0" i="0" dirty="0">
                <a:solidFill>
                  <a:srgbClr val="000000"/>
                </a:solidFill>
                <a:effectLst/>
                <a:latin typeface="arial" panose="020B0604020202020204" pitchFamily="34" charset="0"/>
              </a:rPr>
              <a:t>These data suggest that the common practice of antipsychotic augmentation in schizophrenia lacks double-blind/high-quality evidence for efficacy, except for negative symptom reduction with aripiprazole augmentation</a:t>
            </a:r>
          </a:p>
        </p:txBody>
      </p:sp>
      <p:sp>
        <p:nvSpPr>
          <p:cNvPr id="6" name="Footer Placeholder 5">
            <a:extLst>
              <a:ext uri="{FF2B5EF4-FFF2-40B4-BE49-F238E27FC236}">
                <a16:creationId xmlns:a16="http://schemas.microsoft.com/office/drawing/2014/main" id="{E6DE3DCC-B97B-6D2D-14C4-1446532A617E}"/>
              </a:ext>
            </a:extLst>
          </p:cNvPr>
          <p:cNvSpPr>
            <a:spLocks noGrp="1"/>
          </p:cNvSpPr>
          <p:nvPr>
            <p:ph type="ftr" sz="quarter" idx="3"/>
          </p:nvPr>
        </p:nvSpPr>
        <p:spPr/>
        <p:txBody>
          <a:bodyPr/>
          <a:lstStyle/>
          <a:p>
            <a:r>
              <a:rPr lang="en-US" dirty="0"/>
              <a:t>Galling B, et al. </a:t>
            </a:r>
            <a:r>
              <a:rPr lang="en-US" i="1" dirty="0"/>
              <a:t>World Psychiatry</a:t>
            </a:r>
            <a:r>
              <a:rPr lang="en-US" dirty="0"/>
              <a:t>. 2017;16(1):77-89. </a:t>
            </a:r>
          </a:p>
        </p:txBody>
      </p:sp>
    </p:spTree>
    <p:extLst>
      <p:ext uri="{BB962C8B-B14F-4D97-AF65-F5344CB8AC3E}">
        <p14:creationId xmlns:p14="http://schemas.microsoft.com/office/powerpoint/2010/main" val="3952451234"/>
      </p:ext>
    </p:extLst>
  </p:cSld>
  <p:clrMapOvr>
    <a:masterClrMapping/>
  </p:clrMapOvr>
</p:sld>
</file>

<file path=ppt/theme/theme1.xml><?xml version="1.0" encoding="utf-8"?>
<a:theme xmlns:a="http://schemas.openxmlformats.org/drawingml/2006/main" name="Psychiatry Template 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ychiatry Template 2023" id="{6904B905-054A-844A-82D4-A407633AE3FF}" vid="{973B4CC8-F63A-B242-B87D-F88E0856FB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A7D038-288F-415A-A1A4-0D7CDEAD4DDE}">
  <ds:schemaRefs>
    <ds:schemaRef ds:uri="http://purl.org/dc/terms/"/>
    <ds:schemaRef ds:uri="http://schemas.microsoft.com/office/2006/metadata/properties"/>
    <ds:schemaRef ds:uri="http://schemas.microsoft.com/office/2006/documentManagement/types"/>
    <ds:schemaRef ds:uri="http://purl.org/dc/elements/1.1/"/>
    <ds:schemaRef ds:uri="http://purl.org/dc/dcmitype/"/>
    <ds:schemaRef ds:uri="a9d8bbac-cce3-475c-b9fe-65ecbcec7edd"/>
    <ds:schemaRef ds:uri="http://schemas.microsoft.com/office/infopath/2007/PartnerControls"/>
    <ds:schemaRef ds:uri="http://schemas.openxmlformats.org/package/2006/metadata/core-properties"/>
    <ds:schemaRef ds:uri="f55e9ad1-4522-4e5b-8d2e-6f450f6d945f"/>
    <ds:schemaRef ds:uri="http://www.w3.org/XML/1998/namespace"/>
  </ds:schemaRefs>
</ds:datastoreItem>
</file>

<file path=customXml/itemProps2.xml><?xml version="1.0" encoding="utf-8"?>
<ds:datastoreItem xmlns:ds="http://schemas.openxmlformats.org/officeDocument/2006/customXml" ds:itemID="{2CE08AAC-59A0-45A2-9E6E-B1F1AB3D9640}">
  <ds:schemaRefs>
    <ds:schemaRef ds:uri="http://schemas.microsoft.com/sharepoint/v3/contenttype/forms"/>
  </ds:schemaRefs>
</ds:datastoreItem>
</file>

<file path=customXml/itemProps3.xml><?xml version="1.0" encoding="utf-8"?>
<ds:datastoreItem xmlns:ds="http://schemas.openxmlformats.org/officeDocument/2006/customXml" ds:itemID="{3547A12B-D35E-4F6B-A827-BCE971B953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Psychiatry Template 2023</Template>
  <TotalTime>302</TotalTime>
  <Words>1670</Words>
  <Application>Microsoft Macintosh PowerPoint</Application>
  <PresentationFormat>Widescreen</PresentationFormat>
  <Paragraphs>122</Paragraphs>
  <Slides>12</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Arial</vt:lpstr>
      <vt:lpstr>Calibri</vt:lpstr>
      <vt:lpstr>Calibri Light</vt:lpstr>
      <vt:lpstr>Century Gothic</vt:lpstr>
      <vt:lpstr>Impact</vt:lpstr>
      <vt:lpstr>Trebuchet MS</vt:lpstr>
      <vt:lpstr>Psychiatry Template 2023</vt:lpstr>
      <vt:lpstr>Office Theme</vt:lpstr>
      <vt:lpstr>Case Study: What Do Augmentation and Switching Strategies Look Like in Real-World Clinical Practice?</vt:lpstr>
      <vt:lpstr>PowerPoint Presentation</vt:lpstr>
      <vt:lpstr>Disclaimer</vt:lpstr>
      <vt:lpstr>Case Study: What Do Augmentation and Switching Strategies Look Like in Real World Clinical Practice?</vt:lpstr>
      <vt:lpstr>CATIE Trial Design: Testing Switches</vt:lpstr>
      <vt:lpstr>Is It a Lack of Efficacy, Lack of Tolerability, Lack of Adherence, or All of the Above?</vt:lpstr>
      <vt:lpstr>Antipsychotic Switching Versus Augmentation Among Early Non-Responders to Risperidone or Olanzapine in Acute-Phase Schizophrenia?</vt:lpstr>
      <vt:lpstr>Antipsychotic Combinations</vt:lpstr>
      <vt:lpstr>Antipsychotic Combinations, Continued</vt:lpstr>
      <vt:lpstr>What Does This Mean for Michael?</vt:lpstr>
      <vt:lpstr>What Happens if You Switch and Then Switch Back? A Cautionary Tale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What Do Augmentation and Switching Strategies Look Like in Real-World Clinical Practice?</dc:title>
  <dc:subject/>
  <dc:creator>MedEd On The Go</dc:creator>
  <cp:keywords/>
  <dc:description/>
  <cp:lastModifiedBy>Harley Kidner</cp:lastModifiedBy>
  <cp:revision>15</cp:revision>
  <dcterms:created xsi:type="dcterms:W3CDTF">2024-02-26T21:09:10Z</dcterms:created>
  <dcterms:modified xsi:type="dcterms:W3CDTF">2024-06-25T19:53:32Z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