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 id="2147483675" r:id="rId5"/>
  </p:sldMasterIdLst>
  <p:notesMasterIdLst>
    <p:notesMasterId r:id="rId19"/>
  </p:notesMasterIdLst>
  <p:sldIdLst>
    <p:sldId id="256" r:id="rId6"/>
    <p:sldId id="265" r:id="rId7"/>
    <p:sldId id="2147478865" r:id="rId8"/>
    <p:sldId id="2147478848" r:id="rId9"/>
    <p:sldId id="2147478861" r:id="rId10"/>
    <p:sldId id="2147478864" r:id="rId11"/>
    <p:sldId id="2146847119" r:id="rId12"/>
    <p:sldId id="2146847021" r:id="rId13"/>
    <p:sldId id="2147478850" r:id="rId14"/>
    <p:sldId id="2147478851" r:id="rId15"/>
    <p:sldId id="2147478836" r:id="rId16"/>
    <p:sldId id="2147478862"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450A3C-4AD8-14C3-BE8D-52870263434C}" name="Canan Schumann" initials="CS" userId="S::cschumann@ushealthconnect.com::d28afc93-6bf0-45d0-b3c3-1d5d563b5562" providerId="AD"/>
  <p188:author id="{6EB12EAF-BC4E-6B6B-0102-503011D8EEE7}" name="Emily Jebing" initials="EJ" userId="Emily Jeb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ED7D31"/>
    <a:srgbClr val="E97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7382D-1547-D94B-9900-98AD800B41CC}" v="3" dt="2024-06-25T19:53:46.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84" autoAdjust="0"/>
    <p:restoredTop sz="94694"/>
  </p:normalViewPr>
  <p:slideViewPr>
    <p:cSldViewPr snapToGrid="0">
      <p:cViewPr varScale="1">
        <p:scale>
          <a:sx n="117" d="100"/>
          <a:sy n="117" d="100"/>
        </p:scale>
        <p:origin x="9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9EB7382D-1547-D94B-9900-98AD800B41CC}"/>
    <pc:docChg chg="addSld delSld modSld sldOrd">
      <pc:chgData name="Harley Kidner" userId="5b13863f-857f-45ba-b29d-d3555fa5f842" providerId="ADAL" clId="{9EB7382D-1547-D94B-9900-98AD800B41CC}" dt="2024-06-25T19:53:50.713" v="3" actId="20578"/>
      <pc:docMkLst>
        <pc:docMk/>
      </pc:docMkLst>
      <pc:sldChg chg="add del ord">
        <pc:chgData name="Harley Kidner" userId="5b13863f-857f-45ba-b29d-d3555fa5f842" providerId="ADAL" clId="{9EB7382D-1547-D94B-9900-98AD800B41CC}" dt="2024-06-25T19:53:50.713" v="3" actId="20578"/>
        <pc:sldMkLst>
          <pc:docMk/>
          <pc:sldMk cId="2405816164" sldId="264"/>
        </pc:sldMkLst>
      </pc:sldChg>
      <pc:sldChg chg="add del">
        <pc:chgData name="Harley Kidner" userId="5b13863f-857f-45ba-b29d-d3555fa5f842" providerId="ADAL" clId="{9EB7382D-1547-D94B-9900-98AD800B41CC}" dt="2024-06-25T19:53:46.524" v="2"/>
        <pc:sldMkLst>
          <pc:docMk/>
          <pc:sldMk cId="2600770121" sldId="265"/>
        </pc:sldMkLst>
      </pc:sldChg>
      <pc:sldChg chg="add del">
        <pc:chgData name="Harley Kidner" userId="5b13863f-857f-45ba-b29d-d3555fa5f842" providerId="ADAL" clId="{9EB7382D-1547-D94B-9900-98AD800B41CC}" dt="2024-06-25T19:53:46.524" v="2"/>
        <pc:sldMkLst>
          <pc:docMk/>
          <pc:sldMk cId="3306514557" sldId="214747886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5.8755111884562596E-2"/>
          <c:y val="2.8078587962970504E-2"/>
          <c:w val="0.94124490090946245"/>
          <c:h val="0.71069611484368744"/>
        </c:manualLayout>
      </c:layout>
      <c:barChart>
        <c:barDir val="col"/>
        <c:grouping val="clustered"/>
        <c:varyColors val="0"/>
        <c:ser>
          <c:idx val="0"/>
          <c:order val="0"/>
          <c:tx>
            <c:strRef>
              <c:f>Sheet1!$B$1</c:f>
              <c:strCache>
                <c:ptCount val="1"/>
                <c:pt idx="0">
                  <c:v>%</c:v>
                </c:pt>
              </c:strCache>
            </c:strRef>
          </c:tx>
          <c:spPr>
            <a:solidFill>
              <a:schemeClr val="accent2"/>
            </a:solidFill>
            <a:ln>
              <a:noFill/>
            </a:ln>
            <a:effectLst/>
          </c:spPr>
          <c:invertIfNegative val="0"/>
          <c:dPt>
            <c:idx val="0"/>
            <c:invertIfNegative val="0"/>
            <c:bubble3D val="0"/>
            <c:spPr>
              <a:solidFill>
                <a:srgbClr val="00B0F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4D96-1549-8F33-576D032D97CF}"/>
              </c:ext>
            </c:extLst>
          </c:dPt>
          <c:dPt>
            <c:idx val="1"/>
            <c:invertIfNegative val="0"/>
            <c:bubble3D val="0"/>
            <c:spPr>
              <a:solidFill>
                <a:srgbClr val="ED7D31"/>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4D96-1549-8F33-576D032D97CF}"/>
              </c:ext>
            </c:extLst>
          </c:dPt>
          <c:dPt>
            <c:idx val="2"/>
            <c:invertIfNegative val="0"/>
            <c:bubble3D val="0"/>
            <c:spPr>
              <a:solidFill>
                <a:srgbClr val="00B0F0"/>
              </a:solidFill>
              <a:ln>
                <a:noFill/>
              </a:ln>
              <a:effectLst/>
            </c:spPr>
            <c:extLst>
              <c:ext xmlns:c16="http://schemas.microsoft.com/office/drawing/2014/chart" uri="{C3380CC4-5D6E-409C-BE32-E72D297353CC}">
                <c16:uniqueId val="{00000005-4D96-1549-8F33-576D032D97CF}"/>
              </c:ext>
            </c:extLst>
          </c:dPt>
          <c:dPt>
            <c:idx val="3"/>
            <c:invertIfNegative val="0"/>
            <c:bubble3D val="0"/>
            <c:spPr>
              <a:solidFill>
                <a:srgbClr val="00B0F0"/>
              </a:solidFill>
              <a:ln>
                <a:noFill/>
              </a:ln>
              <a:effectLst/>
            </c:spPr>
            <c:extLst>
              <c:ext xmlns:c16="http://schemas.microsoft.com/office/drawing/2014/chart" uri="{C3380CC4-5D6E-409C-BE32-E72D297353CC}">
                <c16:uniqueId val="{00000007-4D96-1549-8F33-576D032D97CF}"/>
              </c:ext>
            </c:extLst>
          </c:dPt>
          <c:dPt>
            <c:idx val="4"/>
            <c:invertIfNegative val="0"/>
            <c:bubble3D val="0"/>
            <c:spPr>
              <a:solidFill>
                <a:srgbClr val="00B0F0"/>
              </a:solidFill>
              <a:ln>
                <a:noFill/>
              </a:ln>
              <a:effectLst/>
            </c:spPr>
            <c:extLst>
              <c:ext xmlns:c16="http://schemas.microsoft.com/office/drawing/2014/chart" uri="{C3380CC4-5D6E-409C-BE32-E72D297353CC}">
                <c16:uniqueId val="{00000009-4D96-1549-8F33-576D032D97CF}"/>
              </c:ext>
            </c:extLst>
          </c:dPt>
          <c:dPt>
            <c:idx val="5"/>
            <c:invertIfNegative val="0"/>
            <c:bubble3D val="0"/>
            <c:spPr>
              <a:solidFill>
                <a:srgbClr val="ED7D31"/>
              </a:solidFill>
              <a:ln>
                <a:noFill/>
              </a:ln>
              <a:effectLst/>
            </c:spPr>
            <c:extLst>
              <c:ext xmlns:c16="http://schemas.microsoft.com/office/drawing/2014/chart" uri="{C3380CC4-5D6E-409C-BE32-E72D297353CC}">
                <c16:uniqueId val="{0000000B-4D96-1549-8F33-576D032D97CF}"/>
              </c:ext>
            </c:extLst>
          </c:dPt>
          <c:dPt>
            <c:idx val="6"/>
            <c:invertIfNegative val="0"/>
            <c:bubble3D val="0"/>
            <c:spPr>
              <a:solidFill>
                <a:srgbClr val="ED7D31"/>
              </a:solidFill>
              <a:ln>
                <a:noFill/>
              </a:ln>
              <a:effectLst/>
            </c:spPr>
            <c:extLst>
              <c:ext xmlns:c16="http://schemas.microsoft.com/office/drawing/2014/chart" uri="{C3380CC4-5D6E-409C-BE32-E72D297353CC}">
                <c16:uniqueId val="{0000000D-4D96-1549-8F33-576D032D97CF}"/>
              </c:ext>
            </c:extLst>
          </c:dPt>
          <c:dPt>
            <c:idx val="7"/>
            <c:invertIfNegative val="0"/>
            <c:bubble3D val="0"/>
            <c:spPr>
              <a:solidFill>
                <a:srgbClr val="00B0F0"/>
              </a:solidFill>
              <a:ln>
                <a:noFill/>
              </a:ln>
              <a:effectLst/>
            </c:spPr>
            <c:extLst>
              <c:ext xmlns:c16="http://schemas.microsoft.com/office/drawing/2014/chart" uri="{C3380CC4-5D6E-409C-BE32-E72D297353CC}">
                <c16:uniqueId val="{0000000F-4D96-1549-8F33-576D032D97CF}"/>
              </c:ext>
            </c:extLst>
          </c:dPt>
          <c:dPt>
            <c:idx val="8"/>
            <c:invertIfNegative val="0"/>
            <c:bubble3D val="0"/>
            <c:spPr>
              <a:solidFill>
                <a:srgbClr val="00B0F0"/>
              </a:solidFill>
              <a:ln>
                <a:noFill/>
              </a:ln>
              <a:effectLst/>
            </c:spPr>
            <c:extLst>
              <c:ext xmlns:c16="http://schemas.microsoft.com/office/drawing/2014/chart" uri="{C3380CC4-5D6E-409C-BE32-E72D297353CC}">
                <c16:uniqueId val="{00000011-4D96-1549-8F33-576D032D97CF}"/>
              </c:ext>
            </c:extLst>
          </c:dPt>
          <c:dPt>
            <c:idx val="9"/>
            <c:invertIfNegative val="0"/>
            <c:bubble3D val="0"/>
            <c:spPr>
              <a:solidFill>
                <a:srgbClr val="00B0F0"/>
              </a:solidFill>
              <a:ln>
                <a:noFill/>
              </a:ln>
              <a:effectLst/>
            </c:spPr>
            <c:extLst>
              <c:ext xmlns:c16="http://schemas.microsoft.com/office/drawing/2014/chart" uri="{C3380CC4-5D6E-409C-BE32-E72D297353CC}">
                <c16:uniqueId val="{00000013-4D96-1549-8F33-576D032D97CF}"/>
              </c:ext>
            </c:extLst>
          </c:dPt>
          <c:dPt>
            <c:idx val="10"/>
            <c:invertIfNegative val="0"/>
            <c:bubble3D val="0"/>
            <c:spPr>
              <a:solidFill>
                <a:srgbClr val="ED7D31"/>
              </a:solidFill>
              <a:ln>
                <a:noFill/>
              </a:ln>
              <a:effectLst/>
            </c:spPr>
            <c:extLst>
              <c:ext xmlns:c16="http://schemas.microsoft.com/office/drawing/2014/chart" uri="{C3380CC4-5D6E-409C-BE32-E72D297353CC}">
                <c16:uniqueId val="{00000015-4D96-1549-8F33-576D032D97CF}"/>
              </c:ext>
            </c:extLst>
          </c:dPt>
          <c:dPt>
            <c:idx val="11"/>
            <c:invertIfNegative val="0"/>
            <c:bubble3D val="0"/>
            <c:spPr>
              <a:solidFill>
                <a:srgbClr val="ED7D31"/>
              </a:solidFill>
              <a:ln>
                <a:noFill/>
              </a:ln>
              <a:effectLst/>
            </c:spPr>
            <c:extLst>
              <c:ext xmlns:c16="http://schemas.microsoft.com/office/drawing/2014/chart" uri="{C3380CC4-5D6E-409C-BE32-E72D297353CC}">
                <c16:uniqueId val="{00000017-4D96-1549-8F33-576D032D97CF}"/>
              </c:ext>
            </c:extLst>
          </c:dPt>
          <c:dPt>
            <c:idx val="12"/>
            <c:invertIfNegative val="0"/>
            <c:bubble3D val="0"/>
            <c:spPr>
              <a:solidFill>
                <a:srgbClr val="00B0F0"/>
              </a:solidFill>
              <a:ln>
                <a:noFill/>
              </a:ln>
              <a:effectLst/>
            </c:spPr>
            <c:extLst>
              <c:ext xmlns:c16="http://schemas.microsoft.com/office/drawing/2014/chart" uri="{C3380CC4-5D6E-409C-BE32-E72D297353CC}">
                <c16:uniqueId val="{00000019-4D96-1549-8F33-576D032D97CF}"/>
              </c:ext>
            </c:extLst>
          </c:dPt>
          <c:dPt>
            <c:idx val="13"/>
            <c:invertIfNegative val="0"/>
            <c:bubble3D val="0"/>
            <c:spPr>
              <a:solidFill>
                <a:srgbClr val="ED7D31"/>
              </a:solidFill>
              <a:ln>
                <a:noFill/>
              </a:ln>
              <a:effectLst/>
            </c:spPr>
            <c:extLst>
              <c:ext xmlns:c16="http://schemas.microsoft.com/office/drawing/2014/chart" uri="{C3380CC4-5D6E-409C-BE32-E72D297353CC}">
                <c16:uniqueId val="{0000001B-4D96-1549-8F33-576D032D97CF}"/>
              </c:ext>
            </c:extLst>
          </c:dPt>
          <c:dPt>
            <c:idx val="14"/>
            <c:invertIfNegative val="0"/>
            <c:bubble3D val="0"/>
            <c:spPr>
              <a:solidFill>
                <a:srgbClr val="ED7D31"/>
              </a:solidFill>
              <a:ln>
                <a:noFill/>
              </a:ln>
              <a:effectLst/>
            </c:spPr>
            <c:extLst>
              <c:ext xmlns:c16="http://schemas.microsoft.com/office/drawing/2014/chart" uri="{C3380CC4-5D6E-409C-BE32-E72D297353CC}">
                <c16:uniqueId val="{0000001D-4D96-1549-8F33-576D032D97CF}"/>
              </c:ext>
            </c:extLst>
          </c:dPt>
          <c:dPt>
            <c:idx val="15"/>
            <c:invertIfNegative val="0"/>
            <c:bubble3D val="0"/>
            <c:spPr>
              <a:solidFill>
                <a:srgbClr val="ED7D31"/>
              </a:solidFill>
              <a:ln>
                <a:noFill/>
              </a:ln>
              <a:effectLst/>
            </c:spPr>
            <c:extLst>
              <c:ext xmlns:c16="http://schemas.microsoft.com/office/drawing/2014/chart" uri="{C3380CC4-5D6E-409C-BE32-E72D297353CC}">
                <c16:uniqueId val="{0000001F-4D96-1549-8F33-576D032D97CF}"/>
              </c:ext>
            </c:extLst>
          </c:dPt>
          <c:cat>
            <c:strRef>
              <c:f>Sheet1!$A$2:$A$17</c:f>
              <c:strCache>
                <c:ptCount val="16"/>
                <c:pt idx="0">
                  <c:v>Difficulty concentrating</c:v>
                </c:pt>
                <c:pt idx="1">
                  <c:v>Restlessness/feeling jittery</c:v>
                </c:pt>
                <c:pt idx="2">
                  <c:v>Insomnia</c:v>
                </c:pt>
                <c:pt idx="3">
                  <c:v>Sleepiness</c:v>
                </c:pt>
                <c:pt idx="4">
                  <c:v>Weight gain</c:v>
                </c:pt>
                <c:pt idx="5">
                  <c:v>Decreased interest in sex</c:v>
                </c:pt>
                <c:pt idx="6">
                  <c:v>Agitation</c:v>
                </c:pt>
                <c:pt idx="7">
                  <c:v>Sedation</c:v>
                </c:pt>
                <c:pt idx="8">
                  <c:v>Dizziness</c:v>
                </c:pt>
                <c:pt idx="9">
                  <c:v>Constipation</c:v>
                </c:pt>
                <c:pt idx="10">
                  <c:v>Tremors</c:v>
                </c:pt>
                <c:pt idx="11">
                  <c:v>Sexual dysfunction</c:v>
                </c:pt>
                <c:pt idx="12">
                  <c:v>Nausea/vomiting</c:v>
                </c:pt>
                <c:pt idx="13">
                  <c:v>Difficult/painful periods</c:v>
                </c:pt>
                <c:pt idx="14">
                  <c:v>Male breast enlargement</c:v>
                </c:pt>
                <c:pt idx="15">
                  <c:v>Increase in blood glucose level</c:v>
                </c:pt>
              </c:strCache>
            </c:strRef>
          </c:cat>
          <c:val>
            <c:numRef>
              <c:f>Sheet1!$B$2:$B$17</c:f>
              <c:numCache>
                <c:formatCode>0.0</c:formatCode>
                <c:ptCount val="16"/>
                <c:pt idx="0">
                  <c:v>32.200000000000003</c:v>
                </c:pt>
                <c:pt idx="1">
                  <c:v>28.2</c:v>
                </c:pt>
                <c:pt idx="2">
                  <c:v>28.4</c:v>
                </c:pt>
                <c:pt idx="3">
                  <c:v>25.1</c:v>
                </c:pt>
                <c:pt idx="4">
                  <c:v>25.8</c:v>
                </c:pt>
                <c:pt idx="5">
                  <c:v>20.6</c:v>
                </c:pt>
                <c:pt idx="6">
                  <c:v>22.2</c:v>
                </c:pt>
                <c:pt idx="7">
                  <c:v>16</c:v>
                </c:pt>
                <c:pt idx="8">
                  <c:v>17.8</c:v>
                </c:pt>
                <c:pt idx="9">
                  <c:v>16.2</c:v>
                </c:pt>
                <c:pt idx="10">
                  <c:v>13.1</c:v>
                </c:pt>
                <c:pt idx="11">
                  <c:v>12.6</c:v>
                </c:pt>
                <c:pt idx="12">
                  <c:v>10.199999999999999</c:v>
                </c:pt>
                <c:pt idx="13">
                  <c:v>4.7</c:v>
                </c:pt>
                <c:pt idx="14">
                  <c:v>1.4</c:v>
                </c:pt>
                <c:pt idx="15">
                  <c:v>0.8</c:v>
                </c:pt>
              </c:numCache>
            </c:numRef>
          </c:val>
          <c:extLst>
            <c:ext xmlns:c16="http://schemas.microsoft.com/office/drawing/2014/chart" uri="{C3380CC4-5D6E-409C-BE32-E72D297353CC}">
              <c16:uniqueId val="{00000020-4D96-1549-8F33-576D032D97CF}"/>
            </c:ext>
          </c:extLst>
        </c:ser>
        <c:dLbls>
          <c:showLegendKey val="0"/>
          <c:showVal val="0"/>
          <c:showCatName val="0"/>
          <c:showSerName val="0"/>
          <c:showPercent val="0"/>
          <c:showBubbleSize val="0"/>
        </c:dLbls>
        <c:gapWidth val="50"/>
        <c:overlap val="-24"/>
        <c:axId val="2084254584"/>
        <c:axId val="2084258024"/>
      </c:barChart>
      <c:catAx>
        <c:axId val="2084254584"/>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2400000" spcFirstLastPara="1" vertOverflow="ellipsis"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2084258024"/>
        <c:crossesAt val="0"/>
        <c:auto val="0"/>
        <c:lblAlgn val="ctr"/>
        <c:lblOffset val="100"/>
        <c:noMultiLvlLbl val="0"/>
      </c:catAx>
      <c:valAx>
        <c:axId val="2084258024"/>
        <c:scaling>
          <c:orientation val="minMax"/>
        </c:scaling>
        <c:delete val="0"/>
        <c:axPos val="l"/>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20842545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Industry-sponsored Phase 2/3 Schizophrenia Studies</c:v>
                </c:pt>
              </c:strCache>
            </c:strRef>
          </c:tx>
          <c:spPr>
            <a:solidFill>
              <a:schemeClr val="tx2">
                <a:lumMod val="20000"/>
                <a:lumOff val="80000"/>
              </a:schemeClr>
            </a:solidFill>
          </c:spPr>
          <c:dPt>
            <c:idx val="0"/>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1-1E8B-46BD-8D35-2D43BC08BCA5}"/>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1E8B-46BD-8D35-2D43BC08BCA5}"/>
              </c:ext>
            </c:extLst>
          </c:dPt>
          <c:dLbls>
            <c:dLbl>
              <c:idx val="0"/>
              <c:layout>
                <c:manualLayout>
                  <c:x val="0.12761131499398967"/>
                  <c:y val="-0.11675170860687099"/>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A6A96E41-3C32-4D1C-9C25-54F0CDD059B4}" type="PERCENTAGE">
                      <a:rPr lang="en-US" sz="1800" b="1">
                        <a:solidFill>
                          <a:schemeClr val="bg1"/>
                        </a:solidFill>
                        <a:latin typeface="Arial" panose="020B0604020202020204" pitchFamily="34" charset="0"/>
                        <a:cs typeface="Arial" panose="020B0604020202020204" pitchFamily="34" charset="0"/>
                      </a:rPr>
                      <a:pPr>
                        <a:defRPr sz="1800"/>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0446408619743986"/>
                      <c:h val="0.25256638321661318"/>
                    </c:manualLayout>
                  </c15:layout>
                  <c15:dlblFieldTable/>
                  <c15:showDataLabelsRange val="0"/>
                </c:ext>
                <c:ext xmlns:c16="http://schemas.microsoft.com/office/drawing/2014/chart" uri="{C3380CC4-5D6E-409C-BE32-E72D297353CC}">
                  <c16:uniqueId val="{00000001-1E8B-46BD-8D35-2D43BC08BCA5}"/>
                </c:ext>
              </c:extLst>
            </c:dLbl>
            <c:dLbl>
              <c:idx val="1"/>
              <c:layout>
                <c:manualLayout>
                  <c:x val="-0.156387475168102"/>
                  <c:y val="-7.2373110250031347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fld id="{91F61541-81E9-450F-BFD1-73A6E2622329}" type="PERCENTAGE">
                      <a:rPr lang="en-US" sz="2000" b="1">
                        <a:solidFill>
                          <a:srgbClr val="000000"/>
                        </a:solidFill>
                        <a:latin typeface="Arial" panose="020B0604020202020204" pitchFamily="34" charset="0"/>
                        <a:cs typeface="Arial" panose="020B0604020202020204" pitchFamily="34" charset="0"/>
                      </a:rPr>
                      <a:pPr>
                        <a:defRPr sz="2000"/>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1863779875710718"/>
                      <c:h val="0.27964002215392092"/>
                    </c:manualLayout>
                  </c15:layout>
                  <c15:dlblFieldTable/>
                  <c15:showDataLabelsRange val="0"/>
                </c:ext>
                <c:ext xmlns:c16="http://schemas.microsoft.com/office/drawing/2014/chart" uri="{C3380CC4-5D6E-409C-BE32-E72D297353CC}">
                  <c16:uniqueId val="{00000003-1E8B-46BD-8D35-2D43BC08BC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Established/Reformulated Treatment</c:v>
                </c:pt>
                <c:pt idx="1">
                  <c:v>Novel Treatment</c:v>
                </c:pt>
              </c:strCache>
            </c:strRef>
          </c:cat>
          <c:val>
            <c:numRef>
              <c:f>Sheet1!$B$2:$B$3</c:f>
              <c:numCache>
                <c:formatCode>General</c:formatCode>
                <c:ptCount val="2"/>
                <c:pt idx="0">
                  <c:v>342</c:v>
                </c:pt>
                <c:pt idx="1">
                  <c:v>203</c:v>
                </c:pt>
              </c:numCache>
            </c:numRef>
          </c:val>
          <c:extLst>
            <c:ext xmlns:c16="http://schemas.microsoft.com/office/drawing/2014/chart" uri="{C3380CC4-5D6E-409C-BE32-E72D297353CC}">
              <c16:uniqueId val="{00000004-1E8B-46BD-8D35-2D43BC08BCA5}"/>
            </c:ext>
          </c:extLst>
        </c:ser>
        <c:dLbls>
          <c:dLblPos val="ctr"/>
          <c:showLegendKey val="0"/>
          <c:showVal val="0"/>
          <c:showCatName val="0"/>
          <c:showSerName val="0"/>
          <c:showPercent val="1"/>
          <c:showBubbleSize val="0"/>
          <c:showLeaderLines val="1"/>
        </c:dLbls>
        <c:firstSliceAng val="14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Studies of Novel Treatments</c:v>
                </c:pt>
              </c:strCache>
            </c:strRef>
          </c:tx>
          <c:dPt>
            <c:idx val="0"/>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1-7F00-4F45-9544-4AB18E67A2F8}"/>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7F00-4F45-9544-4AB18E67A2F8}"/>
              </c:ext>
            </c:extLst>
          </c:dPt>
          <c:cat>
            <c:strRef>
              <c:f>Sheet1!$A$2:$A$3</c:f>
              <c:strCache>
                <c:ptCount val="2"/>
                <c:pt idx="0">
                  <c:v>Non-D2</c:v>
                </c:pt>
                <c:pt idx="1">
                  <c:v>D2</c:v>
                </c:pt>
              </c:strCache>
            </c:strRef>
          </c:cat>
          <c:val>
            <c:numRef>
              <c:f>Sheet1!$B$2:$B$3</c:f>
              <c:numCache>
                <c:formatCode>0%</c:formatCode>
                <c:ptCount val="2"/>
                <c:pt idx="0">
                  <c:v>0.68</c:v>
                </c:pt>
                <c:pt idx="1">
                  <c:v>0.32</c:v>
                </c:pt>
              </c:numCache>
            </c:numRef>
          </c:val>
          <c:extLst>
            <c:ext xmlns:c16="http://schemas.microsoft.com/office/drawing/2014/chart" uri="{C3380CC4-5D6E-409C-BE32-E72D297353CC}">
              <c16:uniqueId val="{00000004-7F00-4F45-9544-4AB18E67A2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6985E-444B-46A5-8FE4-B9ED87B72D03}" type="datetimeFigureOut">
              <a:rPr lang="en-US" smtClean="0"/>
              <a:t>6/25/24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4A3A2-82CD-4A47-BC24-06CE342D0BA9}" type="slidenum">
              <a:rPr lang="en-US" smtClean="0"/>
              <a:t>‹#›</a:t>
            </a:fld>
            <a:endParaRPr lang="en-US"/>
          </a:p>
        </p:txBody>
      </p:sp>
    </p:spTree>
    <p:extLst>
      <p:ext uri="{BB962C8B-B14F-4D97-AF65-F5344CB8AC3E}">
        <p14:creationId xmlns:p14="http://schemas.microsoft.com/office/powerpoint/2010/main" val="2811761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079F4-4824-4A06-B577-730B8C815E7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4901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DD2C-96FA-4F76-9B2E-A2F71DE011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148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DD2C-96FA-4F76-9B2E-A2F71DE011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04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3F7CC-5700-453B-B648-555FF4F3132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5078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EF1ED-33D8-4194-BAF8-E6BC5B51ED0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2745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2EF1ED-33D8-4194-BAF8-E6BC5B51ED0B}" type="slidenum">
              <a:rPr kumimoji="0" lang="en-US" sz="1200" b="0" i="0" u="none" strike="noStrike" kern="1200" cap="none" spc="0" normalizeH="0" baseline="0" noProof="0" smtClean="0">
                <a:ln>
                  <a:noFill/>
                </a:ln>
                <a:solidFill>
                  <a:prstClr val="black"/>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335280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DD2C-96FA-4F76-9B2E-A2F71DE011F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1912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Correll CU, et al Abi-Dargham A, Howes O. JCP. 2022; 2. Faden J, et al. and Citrome, L. Med Clin North Am. 2023;107: 61–72; 3. Howes OD, McCutcheon R, Agid O, et al. Am J Psychiatry. 2017;174(3):216–29; 4. DiBonaventura M, et al. BMC Psychiatry. 2012;12:20; 5. Burchinski et al. World Psychiatry 2023;22:116–128; 6. Keepers GA, et al. The APA Practice Guideline for the Treatment of Patients With Schizophrenia. Am J Psychiatry. 2020; 177(9):868-872; 7.Huhn, et al. Lancet. 2019; 394: 939–51; 8.  Kane, JM. JCP. 2022; 42: S1-S13. </a:t>
            </a:r>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1626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Correll CU, et al Abi-Dargham A, Howes O. JCP. 2022; 2. Faden J, et al. and Citrome, L. Med Clin North Am. 2023;107: 61–72; 3. Howes OD, McCutcheon R, Agid O, et al. Am J Psychiatry. 2017;174(3):216–29; 4. DiBonaventura M, et al. BMC Psychiatry. 2012;12:20; 5. Burchinski et al. World Psychiatry 2023;22:116–128; 6. Keepers GA, et al. The APA Practice Guideline for the Treatment of Patients With Schizophrenia. Am J Psychiatry. 2020; 177(9):868-872; 7.Huhn, et al. Lancet. 2019; 394: 939–51; 8.  Kane, JM. JCP. 2022; 42: S1-S13. </a:t>
            </a:r>
          </a:p>
        </p:txBody>
      </p:sp>
    </p:spTree>
    <p:extLst>
      <p:ext uri="{BB962C8B-B14F-4D97-AF65-F5344CB8AC3E}">
        <p14:creationId xmlns:p14="http://schemas.microsoft.com/office/powerpoint/2010/main" val="380564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Line with tex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 y="2"/>
            <a:ext cx="12191999" cy="818707"/>
          </a:xfrm>
          <a:prstGeom prst="rect">
            <a:avLst/>
          </a:prstGeom>
        </p:spPr>
        <p:txBody>
          <a:bodyPr anchor="ctr"/>
          <a:lstStyle>
            <a:lvl1pPr algn="ctr">
              <a:defRPr sz="3000" b="1" cap="none" baseline="0">
                <a:solidFill>
                  <a:srgbClr val="000000"/>
                </a:solidFill>
              </a:defRPr>
            </a:lvl1pPr>
          </a:lstStyle>
          <a:p>
            <a:r>
              <a:rPr lang="en-US"/>
              <a:t>Click Here To Edit Title</a:t>
            </a:r>
          </a:p>
        </p:txBody>
      </p:sp>
      <p:sp>
        <p:nvSpPr>
          <p:cNvPr id="4" name="Text Placeholder 3"/>
          <p:cNvSpPr>
            <a:spLocks noGrp="1"/>
          </p:cNvSpPr>
          <p:nvPr>
            <p:ph type="body" sz="quarter" idx="10"/>
          </p:nvPr>
        </p:nvSpPr>
        <p:spPr>
          <a:xfrm>
            <a:off x="1233672" y="1276451"/>
            <a:ext cx="9430784" cy="4932362"/>
          </a:xfrm>
          <a:prstGeom prst="rect">
            <a:avLst/>
          </a:prstGeom>
        </p:spPr>
        <p:txBody>
          <a:bodyPr/>
          <a:lstStyle>
            <a:lvl1pPr>
              <a:defRPr sz="2100"/>
            </a:lvl1pPr>
            <a:lvl2pPr>
              <a:defRPr sz="195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898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ear-LBU">
    <p:spTree>
      <p:nvGrpSpPr>
        <p:cNvPr id="1" name=""/>
        <p:cNvGrpSpPr/>
        <p:nvPr/>
      </p:nvGrpSpPr>
      <p:grpSpPr>
        <a:xfrm>
          <a:off x="0" y="0"/>
          <a:ext cx="0" cy="0"/>
          <a:chOff x="0" y="0"/>
          <a:chExt cx="0" cy="0"/>
        </a:xfrm>
      </p:grpSpPr>
      <p:sp>
        <p:nvSpPr>
          <p:cNvPr id="6" name="Title 1"/>
          <p:cNvSpPr>
            <a:spLocks noGrp="1"/>
          </p:cNvSpPr>
          <p:nvPr>
            <p:ph type="title"/>
          </p:nvPr>
        </p:nvSpPr>
        <p:spPr>
          <a:xfrm>
            <a:off x="719668" y="132515"/>
            <a:ext cx="10752667" cy="828675"/>
          </a:xfrm>
          <a:prstGeom prst="rect">
            <a:avLst/>
          </a:prstGeom>
        </p:spPr>
        <p:txBody>
          <a:bodyPr lIns="0" tIns="0" rIns="0" bIns="0" anchor="ctr" anchorCtr="0">
            <a:normAutofit/>
          </a:bodyPr>
          <a:lstStyle>
            <a:lvl1pPr>
              <a:lnSpc>
                <a:spcPct val="90000"/>
              </a:lnSpc>
              <a:defRPr/>
            </a:lvl1pPr>
          </a:lstStyle>
          <a:p>
            <a:r>
              <a:rPr lang="en-US"/>
              <a:t>Click to edit Master title style</a:t>
            </a:r>
          </a:p>
        </p:txBody>
      </p:sp>
    </p:spTree>
    <p:extLst>
      <p:ext uri="{BB962C8B-B14F-4D97-AF65-F5344CB8AC3E}">
        <p14:creationId xmlns:p14="http://schemas.microsoft.com/office/powerpoint/2010/main" val="3432243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02003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70092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10266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62019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73842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24049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4803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Correll CU, et al Abi-Dargham A, Howes O. JCP. 2022; 2. Faden J, et al. and Citrome, L. Med Clin North Am. 2023;107: 61–72; 3. Howes OD, McCutcheon R, Agid O, et al. Am J Psychiatry. 2017;174(3):216–29; 4. DiBonaventura M, et al. BMC Psychiatry. 2012;12:20; 5. Burchinski et al. World Psychiatry 2023;22:116–128; 6. Keepers GA, et al. The APA Practice Guideline for the Treatment of Patients With Schizophrenia. Am J Psychiatry. 2020; 177(9):868-872; 7.Huhn, et al. Lancet. 2019; 394: 939–51; 8.  Kane, JM. JCP. 2022; 42: S1-S13. </a:t>
            </a:r>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99626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38322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55139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46842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5855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Correll CU, et al Abi-Dargham A, Howes O. JCP. 2022; 2. Faden J, et al. and Citrome, L. Med Clin North Am. 2023;107: 61–72; 3. Howes OD, McCutcheon R, Agid O, et al. Am J Psychiatry. 2017;174(3):216–29; 4. DiBonaventura M, et al. BMC Psychiatry. 2012;12:20; 5. Burchinski et al. World Psychiatry 2023;22:116–128; 6. Keepers GA, et al. The APA Practice Guideline for the Treatment of Patients With Schizophrenia. Am J Psychiatry. 2020; 177(9):868-872; 7.Huhn, et al. Lancet. 2019; 394: 939–51; 8.  Kane, JM. JCP. 2022; 42: S1-S13. </a:t>
            </a:r>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508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Correll CU, et al Abi-Dargham A, Howes O. JCP. 2022; 2. Faden J, et al. and Citrome, L. Med Clin North Am. 2023;107: 61–72; 3. Howes OD, McCutcheon R, Agid O, et al. Am J Psychiatry. 2017;174(3):216–29; 4. DiBonaventura M, et al. BMC Psychiatry. 2012;12:20; 5. Burchinski et al. World Psychiatry 2023;22:116–128; 6. Keepers GA, et al. The APA Practice Guideline for the Treatment of Patients With Schizophrenia. Am J Psychiatry. 2020; 177(9):868-872; 7.Huhn, et al. Lancet. 2019; 394: 939–51; 8.  Kane, JM. JCP. 2022; 42: S1-S13. </a:t>
            </a:r>
          </a:p>
        </p:txBody>
      </p:sp>
    </p:spTree>
    <p:extLst>
      <p:ext uri="{BB962C8B-B14F-4D97-AF65-F5344CB8AC3E}">
        <p14:creationId xmlns:p14="http://schemas.microsoft.com/office/powerpoint/2010/main" val="294181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Correll CU, et al Abi-Dargham A, Howes O. JCP. 2022; 2. Faden J, et al. and Citrome, L. Med Clin North Am. 2023;107: 61–72; 3. Howes OD, McCutcheon R, Agid O, et al. Am J Psychiatry. 2017;174(3):216–29; 4. DiBonaventura M, et al. BMC Psychiatry. 2012;12:20; 5. Burchinski et al. World Psychiatry 2023;22:116–128; 6. Keepers GA, et al. The APA Practice Guideline for the Treatment of Patients With Schizophrenia. Am J Psychiatry. 2020; 177(9):868-872; 7.Huhn, et al. Lancet. 2019; 394: 939–51; 8.  Kane, JM. JCP. 2022; 42: S1-S13. </a:t>
            </a:r>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84797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Correll CU, et al Abi-Dargham A, Howes O. JCP. 2022; 2. Faden J, et al. and Citrome, L. Med Clin North Am. 2023;107: 61–72; 3. Howes OD, McCutcheon R, Agid O, et al. Am J Psychiatry. 2017;174(3):216–29; 4. DiBonaventura M, et al. BMC Psychiatry. 2012;12:20; 5. Burchinski et al. World Psychiatry 2023;22:116–128; 6. Keepers GA, et al. The APA Practice Guideline for the Treatment of Patients With Schizophrenia. Am J Psychiatry. 2020; 177(9):868-872; 7.Huhn, et al. Lancet. 2019; 394: 939–51; 8.  Kane, JM. JCP. 2022; 42: S1-S13. </a:t>
            </a:r>
          </a:p>
        </p:txBody>
      </p:sp>
    </p:spTree>
    <p:extLst>
      <p:ext uri="{BB962C8B-B14F-4D97-AF65-F5344CB8AC3E}">
        <p14:creationId xmlns:p14="http://schemas.microsoft.com/office/powerpoint/2010/main" val="4196092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Correll CU, et al Abi-Dargham A, Howes O. JCP. 2022; 2. Faden J, et al. and Citrome, L. Med Clin North Am. 2023;107: 61–72; 3. Howes OD, McCutcheon R, Agid O, et al. Am J Psychiatry. 2017;174(3):216–29; 4. DiBonaventura M, et al. BMC Psychiatry. 2012;12:20; 5. Burchinski et al. World Psychiatry 2023;22:116–128; 6. Keepers GA, et al. The APA Practice Guideline for the Treatment of Patients With Schizophrenia. Am J Psychiatry. 2020; 177(9):868-872; 7.Huhn, et al. Lancet. 2019; 394: 939–51; 8.  Kane, JM. JCP. 2022; 42: S1-S13. </a:t>
            </a:r>
          </a:p>
        </p:txBody>
      </p:sp>
    </p:spTree>
    <p:extLst>
      <p:ext uri="{BB962C8B-B14F-4D97-AF65-F5344CB8AC3E}">
        <p14:creationId xmlns:p14="http://schemas.microsoft.com/office/powerpoint/2010/main" val="188083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Correll CU, et al Abi-Dargham A, Howes O. JCP. 2022; 2. Faden J, et al. and Citrome, L. Med Clin North Am. 2023;107: 61–72; 3. Howes OD, McCutcheon R, Agid O, et al. Am J Psychiatry. 2017;174(3):216–29; 4. DiBonaventura M, et al. BMC Psychiatry. 2012;12:20; 5. Burchinski et al. World Psychiatry 2023;22:116–128; 6. Keepers GA, et al. The APA Practice Guideline for the Treatment of Patients With Schizophrenia. Am J Psychiatry. 2020; 177(9):868-872; 7.Huhn, et al. Lancet. 2019; 394: 939–51; 8.  Kane, JM. JCP. 2022; 42: S1-S13. </a:t>
            </a:r>
          </a:p>
        </p:txBody>
      </p:sp>
    </p:spTree>
    <p:extLst>
      <p:ext uri="{BB962C8B-B14F-4D97-AF65-F5344CB8AC3E}">
        <p14:creationId xmlns:p14="http://schemas.microsoft.com/office/powerpoint/2010/main" val="229037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Correll CU, et al Abi-Dargham A, Howes O. JCP. 2022; 2. Faden J, et al. and Citrome, L. Med Clin North Am. 2023;107: 61–72; 3. Howes OD, McCutcheon R, Agid O, et al. Am J Psychiatry. 2017;174(3):216–29; 4. DiBonaventura M, et al. BMC Psychiatry. 2012;12:20; 5. Burchinski et al. World Psychiatry 2023;22:116–128; 6. Keepers GA, et al. The APA Practice Guideline for the Treatment of Patients With Schizophrenia. Am J Psychiatry. 2020; 177(9):868-872; 7.Huhn, et al. Lancet. 2019; 394: 939–51; 8.  Kane, JM. JCP. 2022; 42: S1-S13. </a:t>
            </a:r>
          </a:p>
        </p:txBody>
      </p:sp>
    </p:spTree>
    <p:extLst>
      <p:ext uri="{BB962C8B-B14F-4D97-AF65-F5344CB8AC3E}">
        <p14:creationId xmlns:p14="http://schemas.microsoft.com/office/powerpoint/2010/main" val="84726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1. Correll CU, et al Abi-Dargham A, Howes O. JCP. 2022; 2. Faden J, et al. and Citrome, L. Med Clin North Am. 2023;107: 61–72; 3. Howes OD, McCutcheon R, Agid O, et al. Am J Psychiatry. 2017;174(3):216–29; 4. DiBonaventura M, et al. BMC Psychiatry. 2012;12:20; 5. Burchinski et al. World Psychiatry 2023;22:116–128; 6. Keepers GA, et al. The APA Practice Guideline for the Treatment of Patients With Schizophrenia. Am J Psychiatry. 2020; 177(9):868-872; 7.Huhn, et al. Lancet. 2019; 394: 939–51; 8.  Kane, JM. JCP. 2022; 42: S1-S13. </a:t>
            </a:r>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0293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5884345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unovion.com/product-innovation#pipelin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9.png"/><Relationship Id="rId7" Type="http://schemas.openxmlformats.org/officeDocument/2006/relationships/hyperlink" Target="http://www.mededonthego.com/"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150"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2767C-E045-63CA-12D7-35E1C5BB82AC}"/>
              </a:ext>
            </a:extLst>
          </p:cNvPr>
          <p:cNvSpPr>
            <a:spLocks noGrp="1"/>
          </p:cNvSpPr>
          <p:nvPr>
            <p:ph type="title"/>
          </p:nvPr>
        </p:nvSpPr>
        <p:spPr>
          <a:xfrm>
            <a:off x="609601" y="1709738"/>
            <a:ext cx="10515600" cy="2852737"/>
          </a:xfrm>
        </p:spPr>
        <p:txBody>
          <a:bodyPr>
            <a:normAutofit/>
          </a:bodyPr>
          <a:lstStyle/>
          <a:p>
            <a:r>
              <a:rPr lang="en-US" dirty="0"/>
              <a:t>D2 Antagonists Limitations and Challenges: A New Era in Schizophrenia Pathophysiology</a:t>
            </a:r>
          </a:p>
        </p:txBody>
      </p:sp>
      <p:sp>
        <p:nvSpPr>
          <p:cNvPr id="3" name="Subtitle 2">
            <a:extLst>
              <a:ext uri="{FF2B5EF4-FFF2-40B4-BE49-F238E27FC236}">
                <a16:creationId xmlns:a16="http://schemas.microsoft.com/office/drawing/2014/main" id="{28ABB1D2-BF21-E3E7-C4CF-77AAE706A5E9}"/>
              </a:ext>
            </a:extLst>
          </p:cNvPr>
          <p:cNvSpPr>
            <a:spLocks noGrp="1"/>
          </p:cNvSpPr>
          <p:nvPr>
            <p:ph type="body" idx="1"/>
          </p:nvPr>
        </p:nvSpPr>
        <p:spPr>
          <a:xfrm>
            <a:off x="609601" y="4589463"/>
            <a:ext cx="10515600" cy="1500187"/>
          </a:xfrm>
        </p:spPr>
        <p:txBody>
          <a:bodyPr>
            <a:normAutofit lnSpcReduction="10000"/>
          </a:bodyPr>
          <a:lstStyle/>
          <a:p>
            <a:r>
              <a:rPr lang="en-US" dirty="0"/>
              <a:t>Leslie Citrome, MD, MPH</a:t>
            </a:r>
          </a:p>
          <a:p>
            <a:r>
              <a:rPr lang="en-US" dirty="0"/>
              <a:t>Clinical Professor of Psychiatry and Behavioral Sciences</a:t>
            </a:r>
          </a:p>
          <a:p>
            <a:r>
              <a:rPr lang="en-US" dirty="0"/>
              <a:t>New York Medical College</a:t>
            </a:r>
          </a:p>
          <a:p>
            <a:r>
              <a:rPr lang="en-US" dirty="0"/>
              <a:t>Valhalla, NY </a:t>
            </a:r>
          </a:p>
        </p:txBody>
      </p:sp>
    </p:spTree>
    <p:extLst>
      <p:ext uri="{BB962C8B-B14F-4D97-AF65-F5344CB8AC3E}">
        <p14:creationId xmlns:p14="http://schemas.microsoft.com/office/powerpoint/2010/main" val="822293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Placeholder 5">
            <a:extLst>
              <a:ext uri="{FF2B5EF4-FFF2-40B4-BE49-F238E27FC236}">
                <a16:creationId xmlns:a16="http://schemas.microsoft.com/office/drawing/2014/main" id="{B4C7E4DF-B547-D568-1FE9-07EE02BC9602}"/>
              </a:ext>
            </a:extLst>
          </p:cNvPr>
          <p:cNvSpPr txBox="1">
            <a:spLocks/>
          </p:cNvSpPr>
          <p:nvPr/>
        </p:nvSpPr>
        <p:spPr>
          <a:xfrm>
            <a:off x="453773" y="6163057"/>
            <a:ext cx="11362944" cy="694944"/>
          </a:xfrm>
          <a:prstGeom prst="rect">
            <a:avLst/>
          </a:prstGeom>
        </p:spPr>
        <p:txBody>
          <a:bodyPr vert="horz" lIns="76200" tIns="38100" rIns="76200" bIns="38100" rtlCol="0" anchor="b">
            <a:noAutofit/>
          </a:bodyPr>
          <a:lstStyle>
            <a:lvl1pPr marL="0" indent="0" algn="l" defTabSz="1097198" rtl="0" eaLnBrk="1" latinLnBrk="0" hangingPunct="1">
              <a:lnSpc>
                <a:spcPct val="90000"/>
              </a:lnSpc>
              <a:spcBef>
                <a:spcPts val="0"/>
              </a:spcBef>
              <a:buFont typeface="Arial" panose="020B0604020202020204" pitchFamily="34" charset="0"/>
              <a:buNone/>
              <a:defRPr sz="1680" b="0" kern="1200">
                <a:solidFill>
                  <a:schemeClr val="tx1"/>
                </a:solidFill>
                <a:latin typeface="+mn-lt"/>
                <a:ea typeface="+mn-ea"/>
                <a:cs typeface="+mn-cs"/>
              </a:defRPr>
            </a:lvl1pPr>
            <a:lvl2pPr marL="272396" indent="-272396" algn="l" defTabSz="1097198" rtl="0" eaLnBrk="1" latinLnBrk="0" hangingPunct="1">
              <a:lnSpc>
                <a:spcPct val="90000"/>
              </a:lnSpc>
              <a:spcBef>
                <a:spcPts val="600"/>
              </a:spcBef>
              <a:buClr>
                <a:schemeClr val="accent6"/>
              </a:buClr>
              <a:buFont typeface="Arial" panose="020B0604020202020204" pitchFamily="34" charset="0"/>
              <a:buChar char="•"/>
              <a:defRPr sz="3360" kern="1200">
                <a:solidFill>
                  <a:schemeClr val="tx1"/>
                </a:solidFill>
                <a:latin typeface="+mn-lt"/>
                <a:ea typeface="+mn-ea"/>
                <a:cs typeface="+mn-cs"/>
              </a:defRPr>
            </a:lvl2pPr>
            <a:lvl3pPr marL="954562" indent="-407641" algn="l" defTabSz="1097198" rtl="0" eaLnBrk="1" latinLnBrk="0" hangingPunct="1">
              <a:lnSpc>
                <a:spcPct val="90000"/>
              </a:lnSpc>
              <a:spcBef>
                <a:spcPts val="600"/>
              </a:spcBef>
              <a:buClr>
                <a:schemeClr val="accent6"/>
              </a:buClr>
              <a:buFont typeface="Arial" panose="020B0604020202020204" pitchFamily="34" charset="0"/>
              <a:buChar char="–"/>
              <a:defRPr sz="2880" kern="1200">
                <a:solidFill>
                  <a:schemeClr val="tx1"/>
                </a:solidFill>
                <a:latin typeface="+mn-lt"/>
                <a:ea typeface="+mn-ea"/>
                <a:cs typeface="+mn-cs"/>
              </a:defRPr>
            </a:lvl3pPr>
            <a:lvl4pPr marL="1510554" indent="-278110" algn="l" defTabSz="1097198" rtl="0" eaLnBrk="1" latinLnBrk="0" hangingPunct="1">
              <a:lnSpc>
                <a:spcPct val="90000"/>
              </a:lnSpc>
              <a:spcBef>
                <a:spcPts val="600"/>
              </a:spcBef>
              <a:buClr>
                <a:schemeClr val="accent6"/>
              </a:buClr>
              <a:buFont typeface="Wingdings" panose="05000000000000000000" pitchFamily="2" charset="2"/>
              <a:buChar char="§"/>
              <a:defRPr sz="2400" kern="1200">
                <a:solidFill>
                  <a:schemeClr val="tx1"/>
                </a:solidFill>
                <a:latin typeface="+mn-lt"/>
                <a:ea typeface="+mn-ea"/>
                <a:cs typeface="+mn-cs"/>
              </a:defRPr>
            </a:lvl4pPr>
            <a:lvl5pPr marL="2051760" indent="-278110" algn="l" defTabSz="1097198" rtl="0" eaLnBrk="1" latinLnBrk="0" hangingPunct="1">
              <a:lnSpc>
                <a:spcPct val="90000"/>
              </a:lnSpc>
              <a:spcBef>
                <a:spcPts val="600"/>
              </a:spcBef>
              <a:buClr>
                <a:schemeClr val="accent6"/>
              </a:buClr>
              <a:buFont typeface="Arial" panose="020B0604020202020204" pitchFamily="34" charset="0"/>
              <a:buChar char="•"/>
              <a:defRPr sz="2160" kern="1200">
                <a:solidFill>
                  <a:schemeClr val="tx1"/>
                </a:solidFill>
                <a:latin typeface="+mn-lt"/>
                <a:ea typeface="+mn-ea"/>
                <a:cs typeface="+mn-cs"/>
              </a:defRPr>
            </a:lvl5pPr>
            <a:lvl6pPr marL="3017294" indent="-274301" algn="l" defTabSz="1097198"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5894" indent="-274301" algn="l" defTabSz="1097198"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493" indent="-274301" algn="l" defTabSz="1097198"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092" indent="-274301" algn="l" defTabSz="1097198"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l" defTabSz="914295"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167" b="0" i="0" u="none" strike="noStrike" kern="1200" cap="none" spc="0" normalizeH="0" baseline="0" noProof="0">
              <a:ln>
                <a:noFill/>
              </a:ln>
              <a:solidFill>
                <a:srgbClr val="141414"/>
              </a:solidFill>
              <a:effectLst/>
              <a:uLnTx/>
              <a:uFillTx/>
              <a:latin typeface="Arial" panose="020B0604020202020204" pitchFamily="34" charset="0"/>
              <a:ea typeface="+mn-ea"/>
              <a:cs typeface="Arial" panose="020B0604020202020204" pitchFamily="34" charset="0"/>
            </a:endParaRPr>
          </a:p>
        </p:txBody>
      </p:sp>
      <p:sp>
        <p:nvSpPr>
          <p:cNvPr id="21" name="Footer Placeholder 20">
            <a:extLst>
              <a:ext uri="{FF2B5EF4-FFF2-40B4-BE49-F238E27FC236}">
                <a16:creationId xmlns:a16="http://schemas.microsoft.com/office/drawing/2014/main" id="{A260D5AA-FAB7-9327-6569-38FD43BB9FD5}"/>
              </a:ext>
            </a:extLst>
          </p:cNvPr>
          <p:cNvSpPr>
            <a:spLocks noGrp="1"/>
          </p:cNvSpPr>
          <p:nvPr>
            <p:ph type="ftr" sz="quarter" idx="3"/>
          </p:nvPr>
        </p:nvSpPr>
        <p:spPr>
          <a:xfrm>
            <a:off x="609600" y="5969528"/>
            <a:ext cx="10744200" cy="829736"/>
          </a:xfrm>
        </p:spPr>
        <p:txBody>
          <a:bodyPr/>
          <a:lstStyle/>
          <a:p>
            <a:r>
              <a:rPr lang="da-DK" noProof="0" dirty="0" err="1"/>
              <a:t>Glu</a:t>
            </a:r>
            <a:r>
              <a:rPr lang="da-DK" noProof="0" dirty="0"/>
              <a:t>, </a:t>
            </a:r>
            <a:r>
              <a:rPr lang="da-DK" noProof="0" dirty="0" err="1"/>
              <a:t>glutamate</a:t>
            </a:r>
            <a:r>
              <a:rPr lang="da-DK" noProof="0" dirty="0"/>
              <a:t>; M1/M4, </a:t>
            </a:r>
            <a:r>
              <a:rPr lang="en-US" noProof="0" dirty="0"/>
              <a:t>acetylcholine muscarinic receptor M1 and M4 subtypes.</a:t>
            </a:r>
            <a:br>
              <a:rPr lang="en-US" dirty="0"/>
            </a:br>
            <a:r>
              <a:rPr lang="en-US" dirty="0"/>
              <a:t>1. Pfeiffer CC, et al. </a:t>
            </a:r>
            <a:r>
              <a:rPr lang="en-US" i="1" dirty="0"/>
              <a:t>Ann N Y </a:t>
            </a:r>
            <a:r>
              <a:rPr lang="en-US" i="1" dirty="0" err="1"/>
              <a:t>Acad</a:t>
            </a:r>
            <a:r>
              <a:rPr lang="en-US" i="1" dirty="0"/>
              <a:t> Sci</a:t>
            </a:r>
            <a:r>
              <a:rPr lang="en-US" dirty="0"/>
              <a:t>. 1957;66(3):753-764. 2. </a:t>
            </a:r>
            <a:r>
              <a:rPr lang="en-US" dirty="0" err="1"/>
              <a:t>Scarr</a:t>
            </a:r>
            <a:r>
              <a:rPr lang="en-US" dirty="0"/>
              <a:t> E, et al. </a:t>
            </a:r>
            <a:r>
              <a:rPr lang="en-US" i="1" dirty="0"/>
              <a:t>Biol Psychiatry</a:t>
            </a:r>
            <a:r>
              <a:rPr lang="en-US" dirty="0"/>
              <a:t>. 2007; 15;61(10):1161-70; 3. Paul SM, et al. </a:t>
            </a:r>
            <a:r>
              <a:rPr lang="en-US" i="1" dirty="0"/>
              <a:t>Am J Psychiatry</a:t>
            </a:r>
            <a:r>
              <a:rPr lang="en-US" dirty="0"/>
              <a:t>. 2022;179(9):611-27; 4. Brannan SK, et al. </a:t>
            </a:r>
            <a:r>
              <a:rPr lang="en-US" i="1" dirty="0"/>
              <a:t>N </a:t>
            </a:r>
            <a:r>
              <a:rPr lang="en-US" i="1" dirty="0" err="1"/>
              <a:t>Engl</a:t>
            </a:r>
            <a:r>
              <a:rPr lang="en-US" i="1" dirty="0"/>
              <a:t> J Med</a:t>
            </a:r>
            <a:r>
              <a:rPr lang="en-US" dirty="0"/>
              <a:t>. 2021;384:717-26; 5. </a:t>
            </a:r>
            <a:r>
              <a:rPr lang="en-US" dirty="0" err="1"/>
              <a:t>Scarr</a:t>
            </a:r>
            <a:r>
              <a:rPr lang="en-US" dirty="0"/>
              <a:t> E, et al. </a:t>
            </a:r>
            <a:r>
              <a:rPr lang="en-US" i="1" dirty="0" err="1"/>
              <a:t>Transl</a:t>
            </a:r>
            <a:r>
              <a:rPr lang="en-US" i="1" dirty="0"/>
              <a:t> Psychiatry</a:t>
            </a:r>
            <a:r>
              <a:rPr lang="en-US" dirty="0"/>
              <a:t>. 2013; 3:e230; 6. </a:t>
            </a:r>
            <a:r>
              <a:rPr lang="en-US" i="1" dirty="0" err="1"/>
              <a:t>Scarr</a:t>
            </a:r>
            <a:r>
              <a:rPr lang="en-US" i="1" dirty="0"/>
              <a:t> E</a:t>
            </a:r>
            <a:r>
              <a:rPr lang="en-US" dirty="0"/>
              <a:t>, et al. </a:t>
            </a:r>
            <a:r>
              <a:rPr lang="en-US" i="1" dirty="0"/>
              <a:t>J Psychiatry </a:t>
            </a:r>
            <a:r>
              <a:rPr lang="en-US" i="1" dirty="0" err="1"/>
              <a:t>Neurosci</a:t>
            </a:r>
            <a:r>
              <a:rPr lang="en-US" dirty="0"/>
              <a:t>. 2018; 43:338–46; 7. </a:t>
            </a:r>
            <a:r>
              <a:rPr lang="en-US" dirty="0" err="1"/>
              <a:t>Yohn</a:t>
            </a:r>
            <a:r>
              <a:rPr lang="en-US" dirty="0"/>
              <a:t> SE, et al. </a:t>
            </a:r>
            <a:r>
              <a:rPr lang="en-US" i="1" dirty="0"/>
              <a:t>Trends in Pharm Sci</a:t>
            </a:r>
            <a:r>
              <a:rPr lang="en-US" dirty="0"/>
              <a:t>. 2022; 43 (12):1098-112. </a:t>
            </a:r>
          </a:p>
        </p:txBody>
      </p:sp>
      <p:sp>
        <p:nvSpPr>
          <p:cNvPr id="3" name="Title 2">
            <a:extLst>
              <a:ext uri="{FF2B5EF4-FFF2-40B4-BE49-F238E27FC236}">
                <a16:creationId xmlns:a16="http://schemas.microsoft.com/office/drawing/2014/main" id="{35018F8C-05EE-3B2E-F83F-94E3886BCAE0}"/>
              </a:ext>
            </a:extLst>
          </p:cNvPr>
          <p:cNvSpPr>
            <a:spLocks noGrp="1"/>
          </p:cNvSpPr>
          <p:nvPr>
            <p:ph type="title"/>
          </p:nvPr>
        </p:nvSpPr>
        <p:spPr>
          <a:xfrm>
            <a:off x="609600" y="199505"/>
            <a:ext cx="10744200" cy="1185577"/>
          </a:xfrm>
        </p:spPr>
        <p:txBody>
          <a:bodyPr>
            <a:normAutofit/>
          </a:bodyPr>
          <a:lstStyle/>
          <a:p>
            <a:r>
              <a:rPr lang="en-US"/>
              <a:t>Muscarinic Cholinergic Hypothesis of Schizophrenia</a:t>
            </a:r>
            <a:endParaRPr lang="en-US" dirty="0"/>
          </a:p>
        </p:txBody>
      </p:sp>
      <p:sp>
        <p:nvSpPr>
          <p:cNvPr id="8" name="Content Placeholder 7">
            <a:extLst>
              <a:ext uri="{FF2B5EF4-FFF2-40B4-BE49-F238E27FC236}">
                <a16:creationId xmlns:a16="http://schemas.microsoft.com/office/drawing/2014/main" id="{595FCAA4-00B3-FAF1-ECD0-4DB9F5406768}"/>
              </a:ext>
            </a:extLst>
          </p:cNvPr>
          <p:cNvSpPr>
            <a:spLocks noGrp="1"/>
          </p:cNvSpPr>
          <p:nvPr>
            <p:ph idx="1"/>
          </p:nvPr>
        </p:nvSpPr>
        <p:spPr>
          <a:xfrm>
            <a:off x="609600" y="1477963"/>
            <a:ext cx="4934473" cy="4722812"/>
          </a:xfrm>
        </p:spPr>
        <p:txBody>
          <a:bodyPr>
            <a:normAutofit/>
          </a:bodyPr>
          <a:lstStyle/>
          <a:p>
            <a:pPr lvl="0"/>
            <a:r>
              <a:rPr lang="en-US" altLang="en-US" sz="1700" noProof="0" dirty="0"/>
              <a:t>In the 1950s, pro-cholinergic drugs were observed to increase “lucid intervals” in patients with psychosis,</a:t>
            </a:r>
            <a:r>
              <a:rPr lang="en-US" altLang="en-US" sz="1700" baseline="30000" noProof="0" dirty="0"/>
              <a:t>1</a:t>
            </a:r>
            <a:r>
              <a:rPr lang="en-US" altLang="en-US" sz="1700" noProof="0" dirty="0"/>
              <a:t> but were not well tolerated, and further development was abandoned, until now</a:t>
            </a:r>
          </a:p>
          <a:p>
            <a:pPr lvl="0"/>
            <a:r>
              <a:rPr lang="en-US" altLang="en-US" sz="1700" noProof="0" dirty="0"/>
              <a:t>Cholinergic systems directly modulate striatal DA function in areas associated with positive symptoms of schizophrenia and also regulate descending Glu pathways that interact with striatal DA circuits</a:t>
            </a:r>
            <a:r>
              <a:rPr lang="en-US" altLang="en-US" sz="1700" baseline="30000" noProof="0" dirty="0"/>
              <a:t>2</a:t>
            </a:r>
          </a:p>
          <a:p>
            <a:pPr lvl="0"/>
            <a:r>
              <a:rPr lang="en-US" altLang="en-US" sz="1700" noProof="0" dirty="0"/>
              <a:t>M1/M4 receptor mouse knockout models replicate the phenotype of schizophrenia,</a:t>
            </a:r>
            <a:r>
              <a:rPr lang="en-US" altLang="en-US" sz="1700" baseline="30000" noProof="0" dirty="0"/>
              <a:t>3</a:t>
            </a:r>
            <a:r>
              <a:rPr lang="en-US" altLang="en-US" sz="1700" noProof="0" dirty="0"/>
              <a:t> and muscarinic agonists, especially for M4, improve positive and negative symptoms of schizophrenia in mice and humans</a:t>
            </a:r>
            <a:r>
              <a:rPr lang="en-US" altLang="en-US" sz="1700" baseline="30000" noProof="0" dirty="0"/>
              <a:t>4</a:t>
            </a:r>
          </a:p>
        </p:txBody>
      </p:sp>
      <p:sp>
        <p:nvSpPr>
          <p:cNvPr id="4" name="Slide Number Placeholder 2">
            <a:extLst>
              <a:ext uri="{FF2B5EF4-FFF2-40B4-BE49-F238E27FC236}">
                <a16:creationId xmlns:a16="http://schemas.microsoft.com/office/drawing/2014/main" id="{689B7C91-A3E2-A8DD-92B6-84BE3FFD9B54}"/>
              </a:ext>
            </a:extLst>
          </p:cNvPr>
          <p:cNvSpPr txBox="1">
            <a:spLocks/>
          </p:cNvSpPr>
          <p:nvPr/>
        </p:nvSpPr>
        <p:spPr>
          <a:xfrm>
            <a:off x="11794081" y="6515002"/>
            <a:ext cx="457200" cy="2308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330A6F72-2BD3-D3B8-0FA1-5799FDB7FACE}"/>
              </a:ext>
            </a:extLst>
          </p:cNvPr>
          <p:cNvPicPr>
            <a:picLocks noChangeAspect="1"/>
          </p:cNvPicPr>
          <p:nvPr/>
        </p:nvPicPr>
        <p:blipFill>
          <a:blip r:embed="rId3"/>
          <a:stretch>
            <a:fillRect/>
          </a:stretch>
        </p:blipFill>
        <p:spPr>
          <a:xfrm>
            <a:off x="5744683" y="1477962"/>
            <a:ext cx="5609117" cy="2922115"/>
          </a:xfrm>
          <a:prstGeom prst="rect">
            <a:avLst/>
          </a:prstGeom>
          <a:ln>
            <a:noFill/>
          </a:ln>
          <a:effectLst>
            <a:outerShdw blurRad="292100" dist="139700" dir="2700000" algn="tl" rotWithShape="0">
              <a:srgbClr val="333333">
                <a:alpha val="65000"/>
              </a:srgbClr>
            </a:outerShdw>
          </a:effectLst>
        </p:spPr>
      </p:pic>
      <p:sp>
        <p:nvSpPr>
          <p:cNvPr id="15" name="Text Placeholder 5">
            <a:extLst>
              <a:ext uri="{FF2B5EF4-FFF2-40B4-BE49-F238E27FC236}">
                <a16:creationId xmlns:a16="http://schemas.microsoft.com/office/drawing/2014/main" id="{AF9A1229-4334-0EEE-172F-327E5F0DFAFB}"/>
              </a:ext>
            </a:extLst>
          </p:cNvPr>
          <p:cNvSpPr txBox="1">
            <a:spLocks/>
          </p:cNvSpPr>
          <p:nvPr/>
        </p:nvSpPr>
        <p:spPr>
          <a:xfrm>
            <a:off x="8329376" y="3756268"/>
            <a:ext cx="1807717" cy="273148"/>
          </a:xfrm>
          <a:prstGeom prst="rect">
            <a:avLst/>
          </a:prstGeom>
        </p:spPr>
        <p:txBody>
          <a:bodyPr/>
          <a:lstStyle>
            <a:lvl1pPr marL="0" indent="0" algn="l" defTabSz="914400" rtl="0" eaLnBrk="1" latinLnBrk="0" hangingPunct="1">
              <a:lnSpc>
                <a:spcPct val="120000"/>
              </a:lnSpc>
              <a:spcBef>
                <a:spcPts val="0"/>
              </a:spcBef>
              <a:spcAft>
                <a:spcPts val="1800"/>
              </a:spcAft>
              <a:buFontTx/>
              <a:buNone/>
              <a:defRPr sz="2000" b="1" kern="1200">
                <a:solidFill>
                  <a:schemeClr val="tx1"/>
                </a:solidFill>
                <a:latin typeface="+mn-lt"/>
                <a:ea typeface="+mn-ea"/>
                <a:cs typeface="+mn-cs"/>
              </a:defRPr>
            </a:lvl1pPr>
            <a:lvl2pPr marL="360000" indent="-180000" algn="l" defTabSz="914400" rtl="0" eaLnBrk="1" latinLnBrk="0" hangingPunct="1">
              <a:lnSpc>
                <a:spcPct val="120000"/>
              </a:lnSpc>
              <a:spcBef>
                <a:spcPts val="0"/>
              </a:spcBef>
              <a:spcAft>
                <a:spcPts val="600"/>
              </a:spcAft>
              <a:buClr>
                <a:schemeClr val="accent6"/>
              </a:buClr>
              <a:buFont typeface="Wingdings" panose="05000000000000000000" pitchFamily="2" charset="2"/>
              <a:buChar char="§"/>
              <a:defRPr sz="2000" kern="1200">
                <a:solidFill>
                  <a:schemeClr val="tx1"/>
                </a:solidFill>
                <a:latin typeface="+mn-lt"/>
                <a:ea typeface="+mn-ea"/>
                <a:cs typeface="+mn-cs"/>
              </a:defRPr>
            </a:lvl2pPr>
            <a:lvl3pPr marL="540000" indent="-180000" algn="l" defTabSz="914400" rtl="0" eaLnBrk="1" latinLnBrk="0" hangingPunct="1">
              <a:lnSpc>
                <a:spcPct val="120000"/>
              </a:lnSpc>
              <a:spcBef>
                <a:spcPts val="0"/>
              </a:spcBef>
              <a:spcAft>
                <a:spcPts val="600"/>
              </a:spcAft>
              <a:buClr>
                <a:srgbClr val="FFC000"/>
              </a:buClr>
              <a:buFont typeface="Arial" panose="020B0604020202020204" pitchFamily="34" charset="0"/>
              <a:buChar char="•"/>
              <a:defRPr sz="1800" kern="1200">
                <a:solidFill>
                  <a:schemeClr val="tx1"/>
                </a:solidFill>
                <a:latin typeface="+mn-lt"/>
                <a:ea typeface="+mn-ea"/>
                <a:cs typeface="+mn-cs"/>
              </a:defRPr>
            </a:lvl3pPr>
            <a:lvl4pPr marL="720000" indent="-180000" algn="l" defTabSz="914400" rtl="0" eaLnBrk="1" latinLnBrk="0" hangingPunct="1">
              <a:lnSpc>
                <a:spcPct val="120000"/>
              </a:lnSpc>
              <a:spcBef>
                <a:spcPts val="0"/>
              </a:spcBef>
              <a:spcAft>
                <a:spcPts val="600"/>
              </a:spcAft>
              <a:buClr>
                <a:schemeClr val="accent2"/>
              </a:buClr>
              <a:buFont typeface="Proxima Nova Rg" panose="02000506030000020004" pitchFamily="50" charset="0"/>
              <a:buChar char="-"/>
              <a:defRPr sz="1600" kern="1200">
                <a:solidFill>
                  <a:schemeClr val="tx1"/>
                </a:solidFill>
                <a:latin typeface="+mn-lt"/>
                <a:ea typeface="+mn-ea"/>
                <a:cs typeface="+mn-cs"/>
              </a:defRPr>
            </a:lvl4pPr>
            <a:lvl5pPr marL="900000" indent="-180000" algn="l" defTabSz="914400" rtl="0" eaLnBrk="1" latinLnBrk="0" hangingPunct="1">
              <a:lnSpc>
                <a:spcPct val="12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8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Yohn et al 2022. </a:t>
            </a:r>
            <a:endParaRPr kumimoji="0" lang="da-DK"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Content Placeholder 7">
            <a:extLst>
              <a:ext uri="{FF2B5EF4-FFF2-40B4-BE49-F238E27FC236}">
                <a16:creationId xmlns:a16="http://schemas.microsoft.com/office/drawing/2014/main" id="{3FA585BC-AA13-658E-A623-73D144D2356A}"/>
              </a:ext>
            </a:extLst>
          </p:cNvPr>
          <p:cNvSpPr txBox="1">
            <a:spLocks/>
          </p:cNvSpPr>
          <p:nvPr/>
        </p:nvSpPr>
        <p:spPr>
          <a:xfrm>
            <a:off x="5665886" y="4526672"/>
            <a:ext cx="6029018" cy="150979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Postmortem studies</a:t>
            </a:r>
            <a:r>
              <a:rPr kumimoji="0" lang="en-US" altLang="en-US" sz="17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2,5,6 </a:t>
            </a:r>
            <a:r>
              <a:rPr kumimoji="0" lang="en-US" alt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show reductions in M1 and M4 receptor expression in brain regions implicated in schizophrenia</a:t>
            </a:r>
          </a:p>
          <a:p>
            <a:pPr lvl="1"/>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 of patients have ≥75% reduction in M1 receptor expression</a:t>
            </a:r>
            <a:endParaRPr lang="en-US" sz="1500" dirty="0"/>
          </a:p>
        </p:txBody>
      </p:sp>
    </p:spTree>
    <p:extLst>
      <p:ext uri="{BB962C8B-B14F-4D97-AF65-F5344CB8AC3E}">
        <p14:creationId xmlns:p14="http://schemas.microsoft.com/office/powerpoint/2010/main" val="384432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22">
            <a:extLst>
              <a:ext uri="{FF2B5EF4-FFF2-40B4-BE49-F238E27FC236}">
                <a16:creationId xmlns:a16="http://schemas.microsoft.com/office/drawing/2014/main" id="{79647406-6E76-B4B1-D01B-2FB60B30FBD0}"/>
              </a:ext>
            </a:extLst>
          </p:cNvPr>
          <p:cNvSpPr>
            <a:spLocks noGrp="1"/>
          </p:cNvSpPr>
          <p:nvPr>
            <p:ph type="ftr" sz="quarter" idx="3"/>
          </p:nvPr>
        </p:nvSpPr>
        <p:spPr>
          <a:xfrm>
            <a:off x="609600" y="6356350"/>
            <a:ext cx="10744199" cy="442131"/>
          </a:xfrm>
        </p:spPr>
        <p:txBody>
          <a:bodyPr/>
          <a:lstStyle/>
          <a:p>
            <a:r>
              <a:rPr lang="en-US" dirty="0"/>
              <a:t>Hopkins SC, et al. </a:t>
            </a:r>
            <a:r>
              <a:rPr lang="en-US" i="1" dirty="0" err="1"/>
              <a:t>Curr</a:t>
            </a:r>
            <a:r>
              <a:rPr lang="en-US" i="1" dirty="0"/>
              <a:t> Med Res </a:t>
            </a:r>
            <a:r>
              <a:rPr lang="en-US" i="1" dirty="0" err="1"/>
              <a:t>Opin</a:t>
            </a:r>
            <a:r>
              <a:rPr lang="en-US" dirty="0"/>
              <a:t>. 2023;39(3):467-71. </a:t>
            </a:r>
            <a:br>
              <a:rPr lang="en-US" dirty="0"/>
            </a:br>
            <a:r>
              <a:rPr lang="en-US" noProof="0" dirty="0"/>
              <a:t>NOTE: trials including bipolar patients or patients where psychosis was a comorbid diagnosis were excluded. Trials with safety or pharmacokinetic primary endpoints or trials of new formulations of previously-approved drugs were also excluded. </a:t>
            </a:r>
          </a:p>
        </p:txBody>
      </p:sp>
      <p:sp>
        <p:nvSpPr>
          <p:cNvPr id="2" name="Title 1">
            <a:extLst>
              <a:ext uri="{FF2B5EF4-FFF2-40B4-BE49-F238E27FC236}">
                <a16:creationId xmlns:a16="http://schemas.microsoft.com/office/drawing/2014/main" id="{1A356649-DE18-0B4D-01E2-30BEAF776E07}"/>
              </a:ext>
            </a:extLst>
          </p:cNvPr>
          <p:cNvSpPr>
            <a:spLocks noGrp="1"/>
          </p:cNvSpPr>
          <p:nvPr>
            <p:ph type="title"/>
          </p:nvPr>
        </p:nvSpPr>
        <p:spPr>
          <a:xfrm>
            <a:off x="609600" y="122751"/>
            <a:ext cx="10744200" cy="1184275"/>
          </a:xfrm>
        </p:spPr>
        <p:txBody>
          <a:bodyPr/>
          <a:lstStyle/>
          <a:p>
            <a:r>
              <a:rPr lang="en-US" dirty="0"/>
              <a:t>The Search for a “Non-D2” Mechanism Continues </a:t>
            </a:r>
          </a:p>
        </p:txBody>
      </p:sp>
      <p:sp>
        <p:nvSpPr>
          <p:cNvPr id="4" name="Content Placeholder 3">
            <a:extLst>
              <a:ext uri="{FF2B5EF4-FFF2-40B4-BE49-F238E27FC236}">
                <a16:creationId xmlns:a16="http://schemas.microsoft.com/office/drawing/2014/main" id="{32939AEF-8526-CBD1-9A8F-C56269FC31C5}"/>
              </a:ext>
            </a:extLst>
          </p:cNvPr>
          <p:cNvSpPr>
            <a:spLocks noGrp="1"/>
          </p:cNvSpPr>
          <p:nvPr>
            <p:ph idx="1"/>
          </p:nvPr>
        </p:nvSpPr>
        <p:spPr>
          <a:xfrm>
            <a:off x="609600" y="1107583"/>
            <a:ext cx="10744200" cy="1439132"/>
          </a:xfrm>
        </p:spPr>
        <p:txBody>
          <a:bodyPr>
            <a:normAutofit/>
          </a:bodyPr>
          <a:lstStyle/>
          <a:p>
            <a:r>
              <a:rPr lang="en-US" sz="1800" dirty="0"/>
              <a:t>There has been substantial investment in the research and development of non-D2 drug candidates for schizophrenia, however, none have been approved by any regulatory authority </a:t>
            </a:r>
          </a:p>
          <a:p>
            <a:r>
              <a:rPr lang="en-US" sz="1800" dirty="0"/>
              <a:t>Of 545 clinical trials from 2002 - 2022, total patient enrollments for non-D2 compounds (~34,000 patients) surpassed that of D2-based compounds (~27,000 patients)</a:t>
            </a:r>
          </a:p>
        </p:txBody>
      </p:sp>
      <p:graphicFrame>
        <p:nvGraphicFramePr>
          <p:cNvPr id="8" name="Chart 7">
            <a:extLst>
              <a:ext uri="{FF2B5EF4-FFF2-40B4-BE49-F238E27FC236}">
                <a16:creationId xmlns:a16="http://schemas.microsoft.com/office/drawing/2014/main" id="{224C7E25-29E8-345E-49EB-8196AE2A4A29}"/>
              </a:ext>
            </a:extLst>
          </p:cNvPr>
          <p:cNvGraphicFramePr/>
          <p:nvPr/>
        </p:nvGraphicFramePr>
        <p:xfrm>
          <a:off x="2216590" y="3497731"/>
          <a:ext cx="2539423" cy="247863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22E5A92-0E1B-CF3B-D176-5FE85339943A}"/>
              </a:ext>
            </a:extLst>
          </p:cNvPr>
          <p:cNvSpPr txBox="1"/>
          <p:nvPr/>
        </p:nvSpPr>
        <p:spPr>
          <a:xfrm>
            <a:off x="3486301" y="4328728"/>
            <a:ext cx="1180623"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Novel investigational treatment</a:t>
            </a:r>
          </a:p>
        </p:txBody>
      </p:sp>
      <p:sp>
        <p:nvSpPr>
          <p:cNvPr id="10" name="TextBox 9">
            <a:extLst>
              <a:ext uri="{FF2B5EF4-FFF2-40B4-BE49-F238E27FC236}">
                <a16:creationId xmlns:a16="http://schemas.microsoft.com/office/drawing/2014/main" id="{62A22200-9E72-AEDD-A488-EA0227FCAEF8}"/>
              </a:ext>
            </a:extLst>
          </p:cNvPr>
          <p:cNvSpPr txBox="1"/>
          <p:nvPr/>
        </p:nvSpPr>
        <p:spPr>
          <a:xfrm>
            <a:off x="1365844" y="2640578"/>
            <a:ext cx="435765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44546A">
                    <a:lumMod val="65000"/>
                    <a:lumOff val="35000"/>
                  </a:srgbClr>
                </a:solidFill>
                <a:latin typeface="+mn-lt"/>
                <a:ea typeface="+mn-ea"/>
                <a:cs typeface="+mn-cs"/>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Industry-Sponsored Phase 2/3 Schizophrenia Studies</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44546A">
                    <a:lumMod val="65000"/>
                    <a:lumOff val="35000"/>
                  </a:srgbClr>
                </a:solidFill>
                <a:latin typeface="+mn-lt"/>
                <a:ea typeface="+mn-ea"/>
                <a:cs typeface="+mn-cs"/>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N=545</a:t>
            </a:r>
          </a:p>
        </p:txBody>
      </p:sp>
      <p:sp>
        <p:nvSpPr>
          <p:cNvPr id="11" name="Right Brace 10">
            <a:extLst>
              <a:ext uri="{FF2B5EF4-FFF2-40B4-BE49-F238E27FC236}">
                <a16:creationId xmlns:a16="http://schemas.microsoft.com/office/drawing/2014/main" id="{12479F93-F06C-44B9-E93F-29A2B99093AD}"/>
              </a:ext>
            </a:extLst>
          </p:cNvPr>
          <p:cNvSpPr/>
          <p:nvPr/>
        </p:nvSpPr>
        <p:spPr>
          <a:xfrm>
            <a:off x="4637920" y="4112371"/>
            <a:ext cx="236185" cy="1440135"/>
          </a:xfrm>
          <a:prstGeom prst="rightBrace">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a:ea typeface="+mn-ea"/>
              <a:cs typeface="+mn-cs"/>
            </a:endParaRPr>
          </a:p>
        </p:txBody>
      </p:sp>
      <p:cxnSp>
        <p:nvCxnSpPr>
          <p:cNvPr id="12" name="Straight Arrow Connector 11">
            <a:extLst>
              <a:ext uri="{FF2B5EF4-FFF2-40B4-BE49-F238E27FC236}">
                <a16:creationId xmlns:a16="http://schemas.microsoft.com/office/drawing/2014/main" id="{457186C8-7EF7-F8DA-18B7-B3C3E41F01BF}"/>
              </a:ext>
            </a:extLst>
          </p:cNvPr>
          <p:cNvCxnSpPr>
            <a:cxnSpLocks/>
          </p:cNvCxnSpPr>
          <p:nvPr/>
        </p:nvCxnSpPr>
        <p:spPr>
          <a:xfrm>
            <a:off x="4952012" y="4832438"/>
            <a:ext cx="806162"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EAC1058E-BC3E-4E53-BB1D-B83DC8A361A8}"/>
              </a:ext>
            </a:extLst>
          </p:cNvPr>
          <p:cNvGraphicFramePr/>
          <p:nvPr>
            <p:extLst>
              <p:ext uri="{D42A27DB-BD31-4B8C-83A1-F6EECF244321}">
                <p14:modId xmlns:p14="http://schemas.microsoft.com/office/powerpoint/2010/main" val="1508952754"/>
              </p:ext>
            </p:extLst>
          </p:nvPr>
        </p:nvGraphicFramePr>
        <p:xfrm>
          <a:off x="5723498" y="3457952"/>
          <a:ext cx="3349539" cy="260917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D31F25FE-4F9E-E16D-D0DD-1B8EA083B929}"/>
              </a:ext>
            </a:extLst>
          </p:cNvPr>
          <p:cNvSpPr txBox="1"/>
          <p:nvPr/>
        </p:nvSpPr>
        <p:spPr>
          <a:xfrm>
            <a:off x="6696633" y="3864602"/>
            <a:ext cx="1840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D2</a:t>
            </a:r>
          </a:p>
        </p:txBody>
      </p:sp>
      <p:sp>
        <p:nvSpPr>
          <p:cNvPr id="15" name="TextBox 14">
            <a:extLst>
              <a:ext uri="{FF2B5EF4-FFF2-40B4-BE49-F238E27FC236}">
                <a16:creationId xmlns:a16="http://schemas.microsoft.com/office/drawing/2014/main" id="{550CD3A5-4BB7-3CB6-0BE7-463C4DDF9792}"/>
              </a:ext>
            </a:extLst>
          </p:cNvPr>
          <p:cNvSpPr txBox="1"/>
          <p:nvPr/>
        </p:nvSpPr>
        <p:spPr>
          <a:xfrm>
            <a:off x="7487961" y="4307150"/>
            <a:ext cx="15850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Non-D2</a:t>
            </a:r>
          </a:p>
        </p:txBody>
      </p:sp>
      <p:sp>
        <p:nvSpPr>
          <p:cNvPr id="16" name="TextBox 15">
            <a:extLst>
              <a:ext uri="{FF2B5EF4-FFF2-40B4-BE49-F238E27FC236}">
                <a16:creationId xmlns:a16="http://schemas.microsoft.com/office/drawing/2014/main" id="{382A235E-335B-679E-1B87-6C8E75002A99}"/>
              </a:ext>
            </a:extLst>
          </p:cNvPr>
          <p:cNvSpPr txBox="1"/>
          <p:nvPr/>
        </p:nvSpPr>
        <p:spPr>
          <a:xfrm>
            <a:off x="5759543" y="2660596"/>
            <a:ext cx="3456835" cy="8002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44546A">
                    <a:lumMod val="65000"/>
                    <a:lumOff val="35000"/>
                  </a:srgbClr>
                </a:solidFill>
                <a:latin typeface="+mn-lt"/>
                <a:ea typeface="+mn-ea"/>
                <a:cs typeface="+mn-cs"/>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Studies of Novel Investigational Treatments</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44546A">
                    <a:lumMod val="65000"/>
                    <a:lumOff val="35000"/>
                  </a:srgbClr>
                </a:solidFill>
                <a:latin typeface="+mn-lt"/>
                <a:ea typeface="+mn-ea"/>
                <a:cs typeface="+mn-cs"/>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N=203</a:t>
            </a:r>
          </a:p>
        </p:txBody>
      </p:sp>
      <p:sp>
        <p:nvSpPr>
          <p:cNvPr id="17" name="TextBox 16">
            <a:extLst>
              <a:ext uri="{FF2B5EF4-FFF2-40B4-BE49-F238E27FC236}">
                <a16:creationId xmlns:a16="http://schemas.microsoft.com/office/drawing/2014/main" id="{760AF234-C0D7-6A7F-1A2C-3B48A6C7C48B}"/>
              </a:ext>
            </a:extLst>
          </p:cNvPr>
          <p:cNvSpPr txBox="1"/>
          <p:nvPr/>
        </p:nvSpPr>
        <p:spPr>
          <a:xfrm>
            <a:off x="7616758" y="4640584"/>
            <a:ext cx="697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68%</a:t>
            </a:r>
          </a:p>
        </p:txBody>
      </p:sp>
      <p:sp>
        <p:nvSpPr>
          <p:cNvPr id="18" name="TextBox 17">
            <a:extLst>
              <a:ext uri="{FF2B5EF4-FFF2-40B4-BE49-F238E27FC236}">
                <a16:creationId xmlns:a16="http://schemas.microsoft.com/office/drawing/2014/main" id="{8FCEB76C-01F3-B6D9-2AAC-C752F8791067}"/>
              </a:ext>
            </a:extLst>
          </p:cNvPr>
          <p:cNvSpPr txBox="1"/>
          <p:nvPr/>
        </p:nvSpPr>
        <p:spPr>
          <a:xfrm flipH="1">
            <a:off x="6569151" y="4203866"/>
            <a:ext cx="23679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32%</a:t>
            </a:r>
          </a:p>
        </p:txBody>
      </p:sp>
      <p:sp>
        <p:nvSpPr>
          <p:cNvPr id="20" name="Right Brace 19">
            <a:extLst>
              <a:ext uri="{FF2B5EF4-FFF2-40B4-BE49-F238E27FC236}">
                <a16:creationId xmlns:a16="http://schemas.microsoft.com/office/drawing/2014/main" id="{3A1776B3-86CD-6D0E-DC3E-8C8C42A2F217}"/>
              </a:ext>
            </a:extLst>
          </p:cNvPr>
          <p:cNvSpPr/>
          <p:nvPr/>
        </p:nvSpPr>
        <p:spPr>
          <a:xfrm>
            <a:off x="8593458" y="3999947"/>
            <a:ext cx="236185" cy="1440135"/>
          </a:xfrm>
          <a:prstGeom prst="rightBrace">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82A55FCB-9AB6-095E-6470-7258449A6077}"/>
              </a:ext>
            </a:extLst>
          </p:cNvPr>
          <p:cNvSpPr txBox="1"/>
          <p:nvPr/>
        </p:nvSpPr>
        <p:spPr>
          <a:xfrm>
            <a:off x="8855891" y="4554093"/>
            <a:ext cx="124745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No launches</a:t>
            </a:r>
          </a:p>
        </p:txBody>
      </p:sp>
    </p:spTree>
    <p:extLst>
      <p:ext uri="{BB962C8B-B14F-4D97-AF65-F5344CB8AC3E}">
        <p14:creationId xmlns:p14="http://schemas.microsoft.com/office/powerpoint/2010/main" val="3222400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C217-0330-9C6E-325E-EA964393882F}"/>
              </a:ext>
            </a:extLst>
          </p:cNvPr>
          <p:cNvSpPr>
            <a:spLocks noGrp="1"/>
          </p:cNvSpPr>
          <p:nvPr>
            <p:ph type="title"/>
          </p:nvPr>
        </p:nvSpPr>
        <p:spPr>
          <a:xfrm>
            <a:off x="609600" y="199505"/>
            <a:ext cx="10744200" cy="1185577"/>
          </a:xfrm>
        </p:spPr>
        <p:txBody>
          <a:bodyPr>
            <a:normAutofit/>
          </a:bodyPr>
          <a:lstStyle/>
          <a:p>
            <a:r>
              <a:rPr lang="en-US" dirty="0"/>
              <a:t>Investigational “Non-D2” Compounds for Schizophrenia  </a:t>
            </a:r>
          </a:p>
        </p:txBody>
      </p:sp>
      <p:sp>
        <p:nvSpPr>
          <p:cNvPr id="10" name="Content Placeholder 9">
            <a:extLst>
              <a:ext uri="{FF2B5EF4-FFF2-40B4-BE49-F238E27FC236}">
                <a16:creationId xmlns:a16="http://schemas.microsoft.com/office/drawing/2014/main" id="{B60003DC-CA26-A0E2-F969-662256E6F8F7}"/>
              </a:ext>
            </a:extLst>
          </p:cNvPr>
          <p:cNvSpPr>
            <a:spLocks noGrp="1"/>
          </p:cNvSpPr>
          <p:nvPr>
            <p:ph idx="1"/>
          </p:nvPr>
        </p:nvSpPr>
        <p:spPr>
          <a:xfrm>
            <a:off x="609600" y="1477963"/>
            <a:ext cx="10744200" cy="1326882"/>
          </a:xfrm>
        </p:spPr>
        <p:txBody>
          <a:bodyPr>
            <a:normAutofit/>
          </a:bodyPr>
          <a:lstStyle/>
          <a:p>
            <a:pPr lvl="0"/>
            <a:r>
              <a:rPr lang="en-US" sz="2000" noProof="0"/>
              <a:t>Substantial ongoing investments in novel non-D2 options for schizophrenia remain1-4</a:t>
            </a:r>
          </a:p>
          <a:p>
            <a:pPr lvl="0"/>
            <a:r>
              <a:rPr lang="en-US" sz="2000" noProof="0"/>
              <a:t>Improved trial design, conduct, endpoints, and analyses/methods may influence signal detection and reliability to support development and registration of non-D2 compounds</a:t>
            </a:r>
            <a:endParaRPr lang="en-US" sz="2000" noProof="0" dirty="0"/>
          </a:p>
        </p:txBody>
      </p:sp>
      <p:graphicFrame>
        <p:nvGraphicFramePr>
          <p:cNvPr id="7" name="Table 16">
            <a:extLst>
              <a:ext uri="{FF2B5EF4-FFF2-40B4-BE49-F238E27FC236}">
                <a16:creationId xmlns:a16="http://schemas.microsoft.com/office/drawing/2014/main" id="{7C044D7F-96A1-1921-4BC6-41C55C6126E0}"/>
              </a:ext>
            </a:extLst>
          </p:cNvPr>
          <p:cNvGraphicFramePr>
            <a:graphicFrameLocks noGrp="1"/>
          </p:cNvGraphicFramePr>
          <p:nvPr>
            <p:extLst>
              <p:ext uri="{D42A27DB-BD31-4B8C-83A1-F6EECF244321}">
                <p14:modId xmlns:p14="http://schemas.microsoft.com/office/powerpoint/2010/main" val="1715834975"/>
              </p:ext>
            </p:extLst>
          </p:nvPr>
        </p:nvGraphicFramePr>
        <p:xfrm>
          <a:off x="609600" y="3111918"/>
          <a:ext cx="10744200" cy="1656080"/>
        </p:xfrm>
        <a:graphic>
          <a:graphicData uri="http://schemas.openxmlformats.org/drawingml/2006/table">
            <a:tbl>
              <a:tblPr firstRow="1" bandRow="1">
                <a:tableStyleId>{9D7B26C5-4107-4FEC-AEDC-1716B250A1EF}</a:tableStyleId>
              </a:tblPr>
              <a:tblGrid>
                <a:gridCol w="2795572">
                  <a:extLst>
                    <a:ext uri="{9D8B030D-6E8A-4147-A177-3AD203B41FA5}">
                      <a16:colId xmlns:a16="http://schemas.microsoft.com/office/drawing/2014/main" val="4124871038"/>
                    </a:ext>
                  </a:extLst>
                </a:gridCol>
                <a:gridCol w="5390262">
                  <a:extLst>
                    <a:ext uri="{9D8B030D-6E8A-4147-A177-3AD203B41FA5}">
                      <a16:colId xmlns:a16="http://schemas.microsoft.com/office/drawing/2014/main" val="3890839281"/>
                    </a:ext>
                  </a:extLst>
                </a:gridCol>
                <a:gridCol w="2558366">
                  <a:extLst>
                    <a:ext uri="{9D8B030D-6E8A-4147-A177-3AD203B41FA5}">
                      <a16:colId xmlns:a16="http://schemas.microsoft.com/office/drawing/2014/main" val="58325768"/>
                    </a:ext>
                  </a:extLst>
                </a:gridCol>
              </a:tblGrid>
              <a:tr h="153246">
                <a:tc>
                  <a:txBody>
                    <a:bodyPr/>
                    <a:lstStyle/>
                    <a:p>
                      <a:pPr marL="0" marR="0" algn="l">
                        <a:spcBef>
                          <a:spcPts val="600"/>
                        </a:spcBef>
                        <a:spcAft>
                          <a:spcPts val="600"/>
                        </a:spcAft>
                      </a:pPr>
                      <a:r>
                        <a:rPr lang="en-US" sz="1600" b="1">
                          <a:solidFill>
                            <a:schemeClr val="tx1"/>
                          </a:solidFill>
                          <a:effectLst/>
                          <a:latin typeface="Arial" panose="020B0604020202020204" pitchFamily="34" charset="0"/>
                          <a:cs typeface="Arial" panose="020B0604020202020204" pitchFamily="34" charset="0"/>
                        </a:rPr>
                        <a:t>Generic Name</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r>
                        <a:rPr lang="en-US" sz="1600">
                          <a:latin typeface="Arial" panose="020B0604020202020204" pitchFamily="34" charset="0"/>
                          <a:cs typeface="Arial" panose="020B0604020202020204" pitchFamily="34" charset="0"/>
                        </a:rPr>
                        <a:t>Proposed MOA in Schizophrenia</a:t>
                      </a:r>
                    </a:p>
                  </a:txBody>
                  <a:tcPr anchor="ctr"/>
                </a:tc>
                <a:tc>
                  <a:txBody>
                    <a:bodyPr/>
                    <a:lstStyle/>
                    <a:p>
                      <a:pPr algn="l"/>
                      <a:r>
                        <a:rPr lang="en-US" sz="1600" dirty="0">
                          <a:latin typeface="Arial" panose="020B0604020202020204" pitchFamily="34" charset="0"/>
                          <a:cs typeface="Arial" panose="020B0604020202020204" pitchFamily="34" charset="0"/>
                        </a:rPr>
                        <a:t>Status</a:t>
                      </a:r>
                    </a:p>
                  </a:txBody>
                  <a:tcPr anchor="ctr"/>
                </a:tc>
                <a:extLst>
                  <a:ext uri="{0D108BD9-81ED-4DB2-BD59-A6C34878D82A}">
                    <a16:rowId xmlns:a16="http://schemas.microsoft.com/office/drawing/2014/main" val="2605523658"/>
                  </a:ext>
                </a:extLst>
              </a:tr>
              <a:tr h="370840">
                <a:tc>
                  <a:txBody>
                    <a:bodyPr/>
                    <a:lstStyle/>
                    <a:p>
                      <a:pPr marL="0" marR="0" algn="l" defTabSz="914400" rtl="0" eaLnBrk="1" latinLnBrk="0" hangingPunct="1">
                        <a:spcBef>
                          <a:spcPts val="600"/>
                        </a:spcBef>
                        <a:spcAft>
                          <a:spcPts val="600"/>
                        </a:spcAft>
                      </a:pPr>
                      <a:r>
                        <a:rPr lang="en-US" sz="1600" kern="1200" err="1">
                          <a:solidFill>
                            <a:srgbClr val="000000"/>
                          </a:solidFill>
                          <a:effectLst/>
                          <a:latin typeface="Arial" panose="020B0604020202020204" pitchFamily="34" charset="0"/>
                          <a:cs typeface="Arial" panose="020B0604020202020204" pitchFamily="34" charset="0"/>
                        </a:rPr>
                        <a:t>Emraclidine</a:t>
                      </a:r>
                      <a:endParaRPr lang="en-US" sz="1600" kern="120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r>
                        <a:rPr lang="en-US" sz="1600">
                          <a:solidFill>
                            <a:srgbClr val="000000"/>
                          </a:solidFill>
                          <a:latin typeface="Arial" panose="020B0604020202020204" pitchFamily="34" charset="0"/>
                          <a:cs typeface="Arial" panose="020B0604020202020204" pitchFamily="34" charset="0"/>
                        </a:rPr>
                        <a:t>Highly Selective Positive Allosteric Modulator (PAM) of M4 Muscarinic Acetylcholine Receptors</a:t>
                      </a:r>
                    </a:p>
                  </a:txBody>
                  <a:tcPr/>
                </a:tc>
                <a:tc>
                  <a:txBody>
                    <a:bodyPr/>
                    <a:lstStyle/>
                    <a:p>
                      <a:r>
                        <a:rPr lang="en-US" sz="1600" kern="1200" dirty="0">
                          <a:solidFill>
                            <a:srgbClr val="000000"/>
                          </a:solidFill>
                          <a:effectLst/>
                          <a:latin typeface="Arial" panose="020B0604020202020204" pitchFamily="34" charset="0"/>
                          <a:cs typeface="Arial" panose="020B0604020202020204" pitchFamily="34" charset="0"/>
                        </a:rPr>
                        <a:t>Phase 2</a:t>
                      </a:r>
                      <a:r>
                        <a:rPr lang="en-US" sz="1600" kern="1200" baseline="30000" dirty="0">
                          <a:solidFill>
                            <a:srgbClr val="000000"/>
                          </a:solidFill>
                          <a:effectLst/>
                          <a:latin typeface="Arial" panose="020B0604020202020204" pitchFamily="34" charset="0"/>
                          <a:cs typeface="Arial" panose="020B0604020202020204" pitchFamily="34" charset="0"/>
                        </a:rPr>
                        <a:t>1</a:t>
                      </a:r>
                      <a:endParaRPr lang="en-US" sz="16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07750177"/>
                  </a:ext>
                </a:extLst>
              </a:tr>
              <a:tr h="370840">
                <a:tc>
                  <a:txBody>
                    <a:bodyPr/>
                    <a:lstStyle/>
                    <a:p>
                      <a:pPr marL="0" marR="0" algn="l" defTabSz="914400" rtl="0" eaLnBrk="1" latinLnBrk="0" hangingPunct="1">
                        <a:spcBef>
                          <a:spcPts val="600"/>
                        </a:spcBef>
                        <a:spcAft>
                          <a:spcPts val="600"/>
                        </a:spcAft>
                      </a:pPr>
                      <a:r>
                        <a:rPr lang="en-US" sz="1600" kern="1200" dirty="0" err="1">
                          <a:solidFill>
                            <a:srgbClr val="000000"/>
                          </a:solidFill>
                          <a:effectLst/>
                          <a:latin typeface="Arial" panose="020B0604020202020204" pitchFamily="34" charset="0"/>
                          <a:cs typeface="Arial" panose="020B0604020202020204" pitchFamily="34" charset="0"/>
                        </a:rPr>
                        <a:t>KarXT</a:t>
                      </a:r>
                      <a:r>
                        <a:rPr lang="en-US" sz="1600" kern="1200" dirty="0">
                          <a:solidFill>
                            <a:srgbClr val="000000"/>
                          </a:solidFill>
                          <a:effectLst/>
                          <a:latin typeface="Arial" panose="020B0604020202020204" pitchFamily="34" charset="0"/>
                          <a:cs typeface="Arial" panose="020B0604020202020204" pitchFamily="34" charset="0"/>
                        </a:rPr>
                        <a:t> (</a:t>
                      </a:r>
                      <a:r>
                        <a:rPr lang="en-US" sz="1600" b="0" kern="1200" dirty="0">
                          <a:solidFill>
                            <a:srgbClr val="000000"/>
                          </a:solidFill>
                          <a:effectLst/>
                          <a:latin typeface="Arial" panose="020B0604020202020204" pitchFamily="34" charset="0"/>
                          <a:cs typeface="Arial" panose="020B0604020202020204" pitchFamily="34" charset="0"/>
                        </a:rPr>
                        <a:t>xanomeline-trospium)</a:t>
                      </a:r>
                      <a:endParaRPr lang="en-US" sz="1600"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r>
                        <a:rPr lang="en-US" sz="1600" b="0" kern="1200">
                          <a:solidFill>
                            <a:srgbClr val="000000"/>
                          </a:solidFill>
                          <a:effectLst/>
                          <a:latin typeface="Arial" panose="020B0604020202020204" pitchFamily="34" charset="0"/>
                          <a:cs typeface="Arial" panose="020B0604020202020204" pitchFamily="34" charset="0"/>
                        </a:rPr>
                        <a:t>M1/M4-preferring muscarinic agonist</a:t>
                      </a:r>
                      <a:endParaRPr lang="en-US" sz="1600" baseline="30000">
                        <a:solidFill>
                          <a:srgbClr val="000000"/>
                        </a:solidFill>
                        <a:latin typeface="Arial" panose="020B0604020202020204" pitchFamily="34" charset="0"/>
                        <a:cs typeface="Arial" panose="020B0604020202020204" pitchFamily="34" charset="0"/>
                      </a:endParaRPr>
                    </a:p>
                  </a:txBody>
                  <a:tcPr/>
                </a:tc>
                <a:tc>
                  <a:txBody>
                    <a:bodyPr/>
                    <a:lstStyle/>
                    <a:p>
                      <a:r>
                        <a:rPr lang="en-US" sz="1600" kern="1200">
                          <a:solidFill>
                            <a:srgbClr val="000000"/>
                          </a:solidFill>
                          <a:effectLst/>
                          <a:latin typeface="Arial" panose="020B0604020202020204" pitchFamily="34" charset="0"/>
                          <a:cs typeface="Arial" panose="020B0604020202020204" pitchFamily="34" charset="0"/>
                        </a:rPr>
                        <a:t>Phase 3</a:t>
                      </a:r>
                      <a:r>
                        <a:rPr lang="en-US" sz="1600" kern="1200" baseline="30000">
                          <a:solidFill>
                            <a:srgbClr val="000000"/>
                          </a:solidFill>
                          <a:effectLst/>
                          <a:latin typeface="Arial" panose="020B0604020202020204" pitchFamily="34" charset="0"/>
                          <a:cs typeface="Arial" panose="020B0604020202020204" pitchFamily="34" charset="0"/>
                        </a:rPr>
                        <a:t>2</a:t>
                      </a:r>
                      <a:endParaRPr lang="en-US" sz="1600" baseline="3000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1428791"/>
                  </a:ext>
                </a:extLst>
              </a:tr>
              <a:tr h="370840">
                <a:tc>
                  <a:txBody>
                    <a:bodyPr/>
                    <a:lstStyle/>
                    <a:p>
                      <a:pPr marL="0" marR="0" algn="l" defTabSz="914400" rtl="0" eaLnBrk="1" latinLnBrk="0" hangingPunct="1">
                        <a:spcBef>
                          <a:spcPts val="600"/>
                        </a:spcBef>
                        <a:spcAft>
                          <a:spcPts val="600"/>
                        </a:spcAft>
                      </a:pPr>
                      <a:r>
                        <a:rPr lang="en-US" sz="1600" kern="1200" err="1">
                          <a:solidFill>
                            <a:srgbClr val="000000"/>
                          </a:solidFill>
                          <a:effectLst/>
                          <a:latin typeface="Arial" panose="020B0604020202020204" pitchFamily="34" charset="0"/>
                          <a:cs typeface="Arial" panose="020B0604020202020204" pitchFamily="34" charset="0"/>
                        </a:rPr>
                        <a:t>Ulotaront</a:t>
                      </a:r>
                      <a:r>
                        <a:rPr lang="en-US" sz="1600" kern="1200">
                          <a:solidFill>
                            <a:srgbClr val="000000"/>
                          </a:solidFill>
                          <a:effectLst/>
                          <a:latin typeface="Arial" panose="020B0604020202020204" pitchFamily="34" charset="0"/>
                          <a:cs typeface="Arial" panose="020B0604020202020204" pitchFamily="34" charset="0"/>
                        </a:rPr>
                        <a:t>  (SEP-363856)</a:t>
                      </a:r>
                      <a:endParaRPr lang="en-US" sz="1600" kern="120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r>
                        <a:rPr lang="en-US" sz="1600" b="0" kern="1200">
                          <a:solidFill>
                            <a:srgbClr val="000000"/>
                          </a:solidFill>
                          <a:effectLst/>
                          <a:latin typeface="Arial" panose="020B0604020202020204" pitchFamily="34" charset="0"/>
                          <a:cs typeface="Arial" panose="020B0604020202020204" pitchFamily="34" charset="0"/>
                        </a:rPr>
                        <a:t>TAAR1 agonist with 5-HT</a:t>
                      </a:r>
                      <a:r>
                        <a:rPr lang="en-US" sz="1600" b="0" kern="1200" baseline="-25000">
                          <a:solidFill>
                            <a:srgbClr val="000000"/>
                          </a:solidFill>
                          <a:effectLst/>
                          <a:latin typeface="Arial" panose="020B0604020202020204" pitchFamily="34" charset="0"/>
                          <a:cs typeface="Arial" panose="020B0604020202020204" pitchFamily="34" charset="0"/>
                        </a:rPr>
                        <a:t>1A</a:t>
                      </a:r>
                      <a:r>
                        <a:rPr lang="en-US" sz="1600" b="0" kern="1200">
                          <a:solidFill>
                            <a:srgbClr val="000000"/>
                          </a:solidFill>
                          <a:effectLst/>
                          <a:latin typeface="Arial" panose="020B0604020202020204" pitchFamily="34" charset="0"/>
                          <a:cs typeface="Arial" panose="020B0604020202020204" pitchFamily="34" charset="0"/>
                        </a:rPr>
                        <a:t> agonist activity</a:t>
                      </a:r>
                      <a:endParaRPr lang="en-US" sz="1600">
                        <a:solidFill>
                          <a:srgbClr val="000000"/>
                        </a:solidFill>
                        <a:latin typeface="Arial" panose="020B0604020202020204" pitchFamily="34" charset="0"/>
                        <a:cs typeface="Arial" panose="020B0604020202020204" pitchFamily="34" charset="0"/>
                      </a:endParaRPr>
                    </a:p>
                  </a:txBody>
                  <a:tcPr/>
                </a:tc>
                <a:tc>
                  <a:txBody>
                    <a:bodyPr/>
                    <a:lstStyle/>
                    <a:p>
                      <a:r>
                        <a:rPr lang="en-US" sz="1600" kern="1200" dirty="0">
                          <a:solidFill>
                            <a:srgbClr val="000000"/>
                          </a:solidFill>
                          <a:effectLst/>
                          <a:latin typeface="Arial" panose="020B0604020202020204" pitchFamily="34" charset="0"/>
                          <a:cs typeface="Arial" panose="020B0604020202020204" pitchFamily="34" charset="0"/>
                        </a:rPr>
                        <a:t>Phase 3</a:t>
                      </a:r>
                      <a:r>
                        <a:rPr lang="en-US" sz="1600" kern="1200" baseline="30000" dirty="0">
                          <a:solidFill>
                            <a:srgbClr val="000000"/>
                          </a:solidFill>
                          <a:effectLst/>
                          <a:latin typeface="Arial" panose="020B0604020202020204" pitchFamily="34" charset="0"/>
                          <a:cs typeface="Arial" panose="020B0604020202020204" pitchFamily="34" charset="0"/>
                        </a:rPr>
                        <a:t>3</a:t>
                      </a:r>
                      <a:endParaRPr lang="en-US" sz="1600" baseline="300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84065825"/>
                  </a:ext>
                </a:extLst>
              </a:tr>
            </a:tbl>
          </a:graphicData>
        </a:graphic>
      </p:graphicFrame>
      <p:sp>
        <p:nvSpPr>
          <p:cNvPr id="6" name="TextBox 5">
            <a:extLst>
              <a:ext uri="{FF2B5EF4-FFF2-40B4-BE49-F238E27FC236}">
                <a16:creationId xmlns:a16="http://schemas.microsoft.com/office/drawing/2014/main" id="{559375EC-7F08-77AA-B7EF-B0EC0EC6197B}"/>
              </a:ext>
            </a:extLst>
          </p:cNvPr>
          <p:cNvSpPr txBox="1"/>
          <p:nvPr/>
        </p:nvSpPr>
        <p:spPr>
          <a:xfrm>
            <a:off x="609599" y="4815662"/>
            <a:ext cx="1074419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NOTE</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not inclusive of all compounds in development </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3" name="Slide Number Placeholder 2">
            <a:extLst>
              <a:ext uri="{FF2B5EF4-FFF2-40B4-BE49-F238E27FC236}">
                <a16:creationId xmlns:a16="http://schemas.microsoft.com/office/drawing/2014/main" id="{A399C127-6838-BE61-C50E-CAE043B1530E}"/>
              </a:ext>
            </a:extLst>
          </p:cNvPr>
          <p:cNvSpPr txBox="1">
            <a:spLocks/>
          </p:cNvSpPr>
          <p:nvPr/>
        </p:nvSpPr>
        <p:spPr>
          <a:xfrm>
            <a:off x="11794081" y="6515002"/>
            <a:ext cx="457200" cy="2308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6" name="Footer Placeholder 15">
            <a:extLst>
              <a:ext uri="{FF2B5EF4-FFF2-40B4-BE49-F238E27FC236}">
                <a16:creationId xmlns:a16="http://schemas.microsoft.com/office/drawing/2014/main" id="{76015A8B-CB25-1C9D-EE35-65805EE94F94}"/>
              </a:ext>
            </a:extLst>
          </p:cNvPr>
          <p:cNvSpPr>
            <a:spLocks noGrp="1"/>
          </p:cNvSpPr>
          <p:nvPr>
            <p:ph type="ftr" sz="quarter" idx="3"/>
          </p:nvPr>
        </p:nvSpPr>
        <p:spPr>
          <a:xfrm>
            <a:off x="609600" y="5743254"/>
            <a:ext cx="10846085" cy="105522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5-HT1A, serotonin receptor type 1A; MOA, mechanism of action; PAM, positive allosteric modulator; TAAR1, trace amine-associated receptor 1.</a:t>
            </a:r>
            <a:br>
              <a:rPr lang="en-US" dirty="0"/>
            </a:br>
            <a:r>
              <a:rPr kumimoji="0" lang="en-US" sz="1200" b="0" i="0"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t>1. </a:t>
            </a:r>
            <a:r>
              <a:rPr kumimoji="0" lang="en-US" sz="1200" b="0" i="0" strike="noStrike" kern="1200" cap="none" spc="0" normalizeH="0" baseline="0" noProof="0" dirty="0" err="1">
                <a:ln>
                  <a:noFill/>
                </a:ln>
                <a:effectLst/>
                <a:uLnTx/>
                <a:uFillTx/>
                <a:latin typeface="Arial" panose="020B0604020202020204" pitchFamily="34" charset="0"/>
                <a:ea typeface="Calibri" panose="020F0502020204030204" pitchFamily="34" charset="0"/>
                <a:cs typeface="+mn-cs"/>
              </a:rPr>
              <a:t>Cerevel</a:t>
            </a:r>
            <a:r>
              <a:rPr kumimoji="0" lang="en-US" sz="1200" b="0" i="0"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t> Therapeutics. 2022. https://</a:t>
            </a:r>
            <a:r>
              <a:rPr kumimoji="0" lang="en-US" sz="1200" b="0" i="0" strike="noStrike" kern="1200" cap="none" spc="0" normalizeH="0" baseline="0" noProof="0" dirty="0" err="1">
                <a:ln>
                  <a:noFill/>
                </a:ln>
                <a:effectLst/>
                <a:uLnTx/>
                <a:uFillTx/>
                <a:latin typeface="Arial" panose="020B0604020202020204" pitchFamily="34" charset="0"/>
                <a:ea typeface="Calibri" panose="020F0502020204030204" pitchFamily="34" charset="0"/>
                <a:cs typeface="+mn-cs"/>
              </a:rPr>
              <a:t>investors.cerevel.com</a:t>
            </a:r>
            <a:r>
              <a:rPr kumimoji="0" lang="en-US" sz="1200" b="0" i="0"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t>/news-releases/news-release-details/</a:t>
            </a:r>
            <a:r>
              <a:rPr kumimoji="0" lang="en-US" sz="1200" b="0" i="0" strike="noStrike" kern="1200" cap="none" spc="0" normalizeH="0" baseline="0" noProof="0" dirty="0" err="1">
                <a:ln>
                  <a:noFill/>
                </a:ln>
                <a:effectLst/>
                <a:uLnTx/>
                <a:uFillTx/>
                <a:latin typeface="Arial" panose="020B0604020202020204" pitchFamily="34" charset="0"/>
                <a:ea typeface="Calibri" panose="020F0502020204030204" pitchFamily="34" charset="0"/>
                <a:cs typeface="+mn-cs"/>
              </a:rPr>
              <a:t>cerevel</a:t>
            </a:r>
            <a:r>
              <a:rPr kumimoji="0" lang="en-US" sz="1200" b="0" i="0"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t>-therapeutics-announces-positive-results-</a:t>
            </a:r>
            <a:r>
              <a:rPr kumimoji="0" lang="en-US" sz="1200" b="0" i="0" strike="noStrike" kern="1200" cap="none" spc="0" normalizeH="0" baseline="0" noProof="0" dirty="0" err="1">
                <a:ln>
                  <a:noFill/>
                </a:ln>
                <a:effectLst/>
                <a:uLnTx/>
                <a:uFillTx/>
                <a:latin typeface="Arial" panose="020B0604020202020204" pitchFamily="34" charset="0"/>
                <a:ea typeface="Calibri" panose="020F0502020204030204" pitchFamily="34" charset="0"/>
                <a:cs typeface="+mn-cs"/>
              </a:rPr>
              <a:t>emraclidine</a:t>
            </a:r>
            <a:r>
              <a:rPr kumimoji="0" lang="en-US" sz="1200" b="0" i="0"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t>; 2. Karuna Therapeutics</a:t>
            </a:r>
            <a:r>
              <a:rPr lang="en-US" sz="1200" dirty="0">
                <a:latin typeface="Arial" panose="020B0604020202020204" pitchFamily="34" charset="0"/>
                <a:ea typeface="Calibri" panose="020F0502020204030204" pitchFamily="34" charset="0"/>
              </a:rPr>
              <a:t>.</a:t>
            </a:r>
            <a:r>
              <a:rPr kumimoji="0" lang="en-US" sz="1200" b="0" i="0"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t> 2023. https://</a:t>
            </a:r>
            <a:r>
              <a:rPr kumimoji="0" lang="en-US" sz="1200" b="0" i="0" strike="noStrike" kern="1200" cap="none" spc="0" normalizeH="0" baseline="0" noProof="0" dirty="0" err="1">
                <a:ln>
                  <a:noFill/>
                </a:ln>
                <a:effectLst/>
                <a:uLnTx/>
                <a:uFillTx/>
                <a:latin typeface="Arial" panose="020B0604020202020204" pitchFamily="34" charset="0"/>
                <a:ea typeface="Calibri" panose="020F0502020204030204" pitchFamily="34" charset="0"/>
                <a:cs typeface="+mn-cs"/>
              </a:rPr>
              <a:t>investors.karunatx.com</a:t>
            </a:r>
            <a:r>
              <a:rPr kumimoji="0" lang="en-US" sz="1200" b="0" i="0"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t>/news-releases/news-release-details/karuna-therapeutics-announces-positive-results-phase-3-0; 3. Sumitomo Pharma. </a:t>
            </a:r>
            <a:r>
              <a:rPr kumimoji="0" lang="en-US" sz="1200" b="0" i="0" strike="noStrike" kern="1200" cap="none" spc="0" normalizeH="0" baseline="0" noProof="0" dirty="0">
                <a:ln>
                  <a:noFill/>
                </a:ln>
                <a:effectLst/>
                <a:uLnTx/>
                <a:uFillTx/>
                <a:latin typeface="Arial"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https://www.sunovion.com/product-innovation#pipeline</a:t>
            </a:r>
            <a:r>
              <a:rPr kumimoji="0" lang="en-US" sz="1200" b="0" i="0"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t>; </a:t>
            </a:r>
            <a:r>
              <a:rPr kumimoji="0" lang="en-US" sz="1200" b="0" i="0"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4. Hopkins SC,</a:t>
            </a:r>
            <a:r>
              <a:rPr lang="en-US" sz="1200" dirty="0">
                <a:latin typeface="Arial" panose="020B0604020202020204" pitchFamily="34" charset="0"/>
                <a:ea typeface="Calibri" panose="020F0502020204030204" pitchFamily="34" charset="0"/>
                <a:cs typeface="Arial" panose="020B0604020202020204" pitchFamily="34" charset="0"/>
              </a:rPr>
              <a:t> et al.</a:t>
            </a:r>
            <a:r>
              <a:rPr kumimoji="0" lang="en-US" sz="1200" b="0" i="0"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0" i="1"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Curr</a:t>
            </a:r>
            <a:r>
              <a:rPr kumimoji="0" lang="en-US" sz="1200" b="0" i="1"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Med Res </a:t>
            </a:r>
            <a:r>
              <a:rPr kumimoji="0" lang="en-US" sz="1200" b="0" i="1"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Opin</a:t>
            </a:r>
            <a:r>
              <a:rPr kumimoji="0" lang="en-US" sz="1200" b="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2023;39(3):467-71. </a:t>
            </a:r>
          </a:p>
        </p:txBody>
      </p:sp>
    </p:spTree>
    <p:extLst>
      <p:ext uri="{BB962C8B-B14F-4D97-AF65-F5344CB8AC3E}">
        <p14:creationId xmlns:p14="http://schemas.microsoft.com/office/powerpoint/2010/main" val="790274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50892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Schizophrenia: Evidence-based Approaches to Integrating Emerging Treatments Into Clinical Practice</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the limitations of current D2 antipsychotic medications in treating SCZ, with a focus on efficacy limitations and safety/side effect considerations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Increase awareness in accurately identifying individuals who may benefit from switching to or augmentation with new and emerging therapies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Educate regarding how and when to incorporate switching or augmentation strategies into antipsychotic medication management of patients with SCZ, including special populations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Educate regarding the considerations of integrating new therapies into current clinical practice as a monotherapy, switching option, or augmentation strategy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Provide expert analysis of current clinical trial data of emerging treatment options, particularly regarding their efficacy in controlling negative and positive symptoms and cognitive function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95C41B-736A-477A-B069-4E81B1718985}"/>
              </a:ext>
            </a:extLst>
          </p:cNvPr>
          <p:cNvSpPr>
            <a:spLocks noGrp="1"/>
          </p:cNvSpPr>
          <p:nvPr>
            <p:ph type="title"/>
          </p:nvPr>
        </p:nvSpPr>
        <p:spPr>
          <a:xfrm>
            <a:off x="609600" y="199505"/>
            <a:ext cx="10744200" cy="1185577"/>
          </a:xfrm>
        </p:spPr>
        <p:txBody>
          <a:bodyPr>
            <a:normAutofit/>
          </a:bodyPr>
          <a:lstStyle/>
          <a:p>
            <a:r>
              <a:rPr lang="en-US" dirty="0"/>
              <a:t>Schizophrenia: Dopamine Pathways in the Human Brain</a:t>
            </a:r>
          </a:p>
        </p:txBody>
      </p:sp>
      <p:sp>
        <p:nvSpPr>
          <p:cNvPr id="8" name="Footer Placeholder 7">
            <a:extLst>
              <a:ext uri="{FF2B5EF4-FFF2-40B4-BE49-F238E27FC236}">
                <a16:creationId xmlns:a16="http://schemas.microsoft.com/office/drawing/2014/main" id="{E4AFEB2D-D3AC-9499-51D8-44A694AA3677}"/>
              </a:ext>
            </a:extLst>
          </p:cNvPr>
          <p:cNvSpPr>
            <a:spLocks noGrp="1"/>
          </p:cNvSpPr>
          <p:nvPr>
            <p:ph type="ftr" sz="quarter" idx="3"/>
          </p:nvPr>
        </p:nvSpPr>
        <p:spPr>
          <a:xfrm>
            <a:off x="609600" y="6356350"/>
            <a:ext cx="10744199" cy="442131"/>
          </a:xfrm>
        </p:spPr>
        <p:txBody>
          <a:bodyPr/>
          <a:lstStyle/>
          <a:p>
            <a:pPr lvl="0"/>
            <a:r>
              <a:rPr lang="en-US" noProof="0" dirty="0"/>
              <a:t>DA, dopamine; D2, dopamine D2 receptor</a:t>
            </a:r>
            <a:r>
              <a:rPr lang="en-US" dirty="0"/>
              <a:t>; VTA, ventral tegmental area. </a:t>
            </a:r>
            <a:endParaRPr lang="en-US" noProof="0" dirty="0"/>
          </a:p>
          <a:p>
            <a:pPr lvl="0"/>
            <a:r>
              <a:rPr lang="en-US" noProof="0" dirty="0" err="1"/>
              <a:t>Correll</a:t>
            </a:r>
            <a:r>
              <a:rPr lang="en-US" noProof="0" dirty="0"/>
              <a:t> CU, </a:t>
            </a:r>
            <a:r>
              <a:rPr lang="en-US" dirty="0"/>
              <a:t>et al</a:t>
            </a:r>
            <a:r>
              <a:rPr lang="en-US" noProof="0" dirty="0"/>
              <a:t>. </a:t>
            </a:r>
            <a:r>
              <a:rPr lang="en-US" i="1" noProof="0" dirty="0"/>
              <a:t>J Clin Psychiatry</a:t>
            </a:r>
            <a:r>
              <a:rPr lang="en-US" noProof="0" dirty="0"/>
              <a:t>. 2022;83(1):SU21204IP1. </a:t>
            </a:r>
          </a:p>
        </p:txBody>
      </p:sp>
      <p:pic>
        <p:nvPicPr>
          <p:cNvPr id="2" name="Picture 1" descr="Diagram&#10;&#10;Description automatically generated">
            <a:extLst>
              <a:ext uri="{FF2B5EF4-FFF2-40B4-BE49-F238E27FC236}">
                <a16:creationId xmlns:a16="http://schemas.microsoft.com/office/drawing/2014/main" id="{846DDCB6-649C-B758-3A94-A4974344E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14" y="1319935"/>
            <a:ext cx="7085965" cy="4523081"/>
          </a:xfrm>
          <a:prstGeom prst="rect">
            <a:avLst/>
          </a:prstGeom>
        </p:spPr>
      </p:pic>
      <p:sp>
        <p:nvSpPr>
          <p:cNvPr id="9" name="TextBox 8">
            <a:extLst>
              <a:ext uri="{FF2B5EF4-FFF2-40B4-BE49-F238E27FC236}">
                <a16:creationId xmlns:a16="http://schemas.microsoft.com/office/drawing/2014/main" id="{8178B691-9994-7FE5-4BDE-0366F8446EC3}"/>
              </a:ext>
            </a:extLst>
          </p:cNvPr>
          <p:cNvSpPr txBox="1"/>
          <p:nvPr/>
        </p:nvSpPr>
        <p:spPr>
          <a:xfrm>
            <a:off x="7777655" y="1630592"/>
            <a:ext cx="4217660"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059"/>
                </a:solidFill>
                <a:effectLst/>
                <a:uLnTx/>
                <a:uFillTx/>
                <a:latin typeface="Arial" panose="020B0604020202020204" pitchFamily="34" charset="0"/>
                <a:ea typeface="+mn-ea"/>
                <a:cs typeface="Arial" panose="020B0604020202020204" pitchFamily="34" charset="0"/>
              </a:rPr>
              <a:t>1. </a:t>
            </a:r>
            <a:r>
              <a:rPr kumimoji="0" lang="en-US" sz="1600" b="1" i="0" u="none" strike="noStrike" kern="1200" cap="none" spc="0" normalizeH="0" baseline="0" noProof="0" dirty="0" err="1">
                <a:ln>
                  <a:noFill/>
                </a:ln>
                <a:solidFill>
                  <a:srgbClr val="008059"/>
                </a:solidFill>
                <a:effectLst/>
                <a:uLnTx/>
                <a:uFillTx/>
                <a:latin typeface="Arial" panose="020B0604020202020204" pitchFamily="34" charset="0"/>
                <a:ea typeface="+mn-ea"/>
                <a:cs typeface="Arial" panose="020B0604020202020204" pitchFamily="34" charset="0"/>
              </a:rPr>
              <a:t>Mesocortical</a:t>
            </a:r>
            <a:r>
              <a:rPr kumimoji="0" lang="en-US" sz="1600" b="1" i="0" u="none" strike="noStrike" kern="1200" cap="none" spc="0" normalizeH="0" baseline="0" noProof="0" dirty="0">
                <a:ln>
                  <a:noFill/>
                </a:ln>
                <a:solidFill>
                  <a:srgbClr val="008059"/>
                </a:solidFill>
                <a:effectLst/>
                <a:uLnTx/>
                <a:uFillTx/>
                <a:latin typeface="Arial" panose="020B0604020202020204" pitchFamily="34" charset="0"/>
                <a:ea typeface="+mn-ea"/>
                <a:cs typeface="Arial" panose="020B0604020202020204" pitchFamily="34" charset="0"/>
              </a:rPr>
              <a:t> pathway: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originates from the VTA in the midbrain and innervates areas of the frontal cortex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20"/>
                </a:solidFill>
                <a:effectLst/>
                <a:uLnTx/>
                <a:uFillTx/>
                <a:latin typeface="Arial" panose="020B0604020202020204" pitchFamily="34" charset="0"/>
                <a:ea typeface="+mn-ea"/>
                <a:cs typeface="Arial" panose="020B0604020202020204" pitchFamily="34" charset="0"/>
              </a:rPr>
              <a:t>2.</a:t>
            </a:r>
            <a:r>
              <a:rPr kumimoji="0" lang="en-US" sz="1600" b="0" i="0" u="none" strike="noStrike" kern="1200" cap="none" spc="0" normalizeH="0" baseline="0" noProof="0" dirty="0">
                <a:ln>
                  <a:noFill/>
                </a:ln>
                <a:solidFill>
                  <a:srgbClr val="F58220"/>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rgbClr val="F58220"/>
                </a:solidFill>
                <a:effectLst/>
                <a:uLnTx/>
                <a:uFillTx/>
                <a:latin typeface="Arial" panose="020B0604020202020204" pitchFamily="34" charset="0"/>
                <a:ea typeface="+mn-ea"/>
                <a:cs typeface="Arial" panose="020B0604020202020204" pitchFamily="34" charset="0"/>
              </a:rPr>
              <a:t>Mesolimbic pathway: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originates from the VTA in the midbrain and innervates the ventral striatum, olfactory tubercle, and parts of the limbic system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DC6"/>
                </a:solidFill>
                <a:effectLst/>
                <a:uLnTx/>
                <a:uFillTx/>
                <a:latin typeface="Arial" panose="020B0604020202020204" pitchFamily="34" charset="0"/>
                <a:ea typeface="+mn-ea"/>
                <a:cs typeface="Arial" panose="020B0604020202020204" pitchFamily="34" charset="0"/>
              </a:rPr>
              <a:t>3.</a:t>
            </a:r>
            <a:r>
              <a:rPr kumimoji="0" lang="en-US" sz="1600" b="0" i="0" u="none" strike="noStrike" kern="1200" cap="none" spc="0" normalizeH="0" baseline="0" noProof="0" dirty="0">
                <a:ln>
                  <a:noFill/>
                </a:ln>
                <a:solidFill>
                  <a:srgbClr val="007DC6"/>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rgbClr val="007DC6"/>
                </a:solidFill>
                <a:effectLst/>
                <a:uLnTx/>
                <a:uFillTx/>
                <a:latin typeface="Arial" panose="020B0604020202020204" pitchFamily="34" charset="0"/>
                <a:ea typeface="+mn-ea"/>
                <a:cs typeface="Arial" panose="020B0604020202020204" pitchFamily="34" charset="0"/>
              </a:rPr>
              <a:t>Nigrostriatal pathway 1: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originates in the substantia nigra and innervates the associative striatum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C4DA2">
                    <a:lumMod val="75000"/>
                  </a:srgbClr>
                </a:solidFill>
                <a:effectLst/>
                <a:uLnTx/>
                <a:uFillTx/>
                <a:latin typeface="Arial" panose="020B0604020202020204" pitchFamily="34" charset="0"/>
                <a:ea typeface="+mn-ea"/>
                <a:cs typeface="Arial" panose="020B0604020202020204" pitchFamily="34" charset="0"/>
              </a:rPr>
              <a:t>4. Nigrostriatal pathway 2: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originates in the substantia nigra and innervates the sensorimotor striatum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20000"/>
                </a:solidFill>
                <a:effectLst/>
                <a:uLnTx/>
                <a:uFillTx/>
                <a:latin typeface="Arial" panose="020B0604020202020204" pitchFamily="34" charset="0"/>
                <a:ea typeface="+mn-ea"/>
                <a:cs typeface="Arial" panose="020B0604020202020204" pitchFamily="34" charset="0"/>
              </a:rPr>
              <a:t>5. Tuberoinfundibular hypothalamic pathway: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projects from the hypothalamus to the anterior pituitary gland</a:t>
            </a:r>
          </a:p>
        </p:txBody>
      </p:sp>
    </p:spTree>
    <p:extLst>
      <p:ext uri="{BB962C8B-B14F-4D97-AF65-F5344CB8AC3E}">
        <p14:creationId xmlns:p14="http://schemas.microsoft.com/office/powerpoint/2010/main" val="22402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5E2924-B8BD-3D32-2B44-36E230BC90F5}"/>
              </a:ext>
            </a:extLst>
          </p:cNvPr>
          <p:cNvSpPr txBox="1"/>
          <p:nvPr/>
        </p:nvSpPr>
        <p:spPr>
          <a:xfrm>
            <a:off x="2125391" y="1148293"/>
            <a:ext cx="8123730" cy="1166926"/>
          </a:xfrm>
          <a:prstGeom prst="roundRect">
            <a:avLst>
              <a:gd name="adj" fmla="val 6518"/>
            </a:avLst>
          </a:prstGeom>
          <a:solidFill>
            <a:schemeClr val="bg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Oval 23">
            <a:extLst>
              <a:ext uri="{FF2B5EF4-FFF2-40B4-BE49-F238E27FC236}">
                <a16:creationId xmlns:a16="http://schemas.microsoft.com/office/drawing/2014/main" id="{8DD0C553-60D7-6640-1FFA-F06675363E9C}"/>
              </a:ext>
            </a:extLst>
          </p:cNvPr>
          <p:cNvSpPr/>
          <p:nvPr/>
        </p:nvSpPr>
        <p:spPr>
          <a:xfrm>
            <a:off x="1432996" y="1019998"/>
            <a:ext cx="1371243" cy="1371243"/>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40D26AA6-E9FA-2FD3-A79A-E242D953D7DF}"/>
              </a:ext>
            </a:extLst>
          </p:cNvPr>
          <p:cNvPicPr>
            <a:picLocks noChangeAspect="1"/>
          </p:cNvPicPr>
          <p:nvPr/>
        </p:nvPicPr>
        <p:blipFill rotWithShape="1">
          <a:blip r:embed="rId3" cstate="print">
            <a:alphaModFix amt="2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8782" t="14446" r="57247" b="58704"/>
          <a:stretch/>
        </p:blipFill>
        <p:spPr>
          <a:xfrm>
            <a:off x="1543149" y="1204662"/>
            <a:ext cx="1152130" cy="910599"/>
          </a:xfrm>
          <a:prstGeom prst="rect">
            <a:avLst/>
          </a:prstGeom>
        </p:spPr>
      </p:pic>
      <p:sp>
        <p:nvSpPr>
          <p:cNvPr id="23" name="TextBox 22">
            <a:extLst>
              <a:ext uri="{FF2B5EF4-FFF2-40B4-BE49-F238E27FC236}">
                <a16:creationId xmlns:a16="http://schemas.microsoft.com/office/drawing/2014/main" id="{7D1CF768-FAC9-D5FF-7452-F8E18FB00037}"/>
              </a:ext>
            </a:extLst>
          </p:cNvPr>
          <p:cNvSpPr txBox="1"/>
          <p:nvPr/>
        </p:nvSpPr>
        <p:spPr>
          <a:xfrm>
            <a:off x="3004584" y="1627982"/>
            <a:ext cx="5232396" cy="584775"/>
          </a:xfrm>
          <a:prstGeom prst="rect">
            <a:avLst/>
          </a:prstGeom>
          <a:noFill/>
        </p:spPr>
        <p:txBody>
          <a:bodyPr wrap="square">
            <a:spAutoFit/>
          </a:bodyPr>
          <a:lstStyle/>
          <a:p>
            <a:pPr marL="285664" marR="0" lvl="0" indent="-285664" algn="l" defTabSz="9138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Source Sans Pro Semibold"/>
                <a:cs typeface="Arial" panose="020B0604020202020204" pitchFamily="34" charset="0"/>
              </a:rPr>
              <a:t>1 out of every 3 patients do not respond</a:t>
            </a:r>
            <a:r>
              <a:rPr kumimoji="0" lang="en-US" sz="1600" b="0" i="0" u="none" strike="noStrike" kern="1200" cap="none" spc="0" normalizeH="0" baseline="30000" noProof="0">
                <a:ln>
                  <a:noFill/>
                </a:ln>
                <a:solidFill>
                  <a:srgbClr val="000000"/>
                </a:solidFill>
                <a:effectLst/>
                <a:uLnTx/>
                <a:uFillTx/>
                <a:latin typeface="Arial" panose="020B0604020202020204" pitchFamily="34" charset="0"/>
                <a:ea typeface="Source Sans Pro Semibold"/>
                <a:cs typeface="Arial" panose="020B0604020202020204" pitchFamily="34" charset="0"/>
              </a:rPr>
              <a:t>1-3</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Source Sans Pro Semibold"/>
                <a:cs typeface="Arial" panose="020B0604020202020204" pitchFamily="34" charset="0"/>
              </a:rPr>
              <a:t> </a:t>
            </a:r>
          </a:p>
          <a:p>
            <a:pPr marL="285664" marR="0" lvl="0" indent="-285664" algn="l" defTabSz="9138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Source Sans Pro Semibold"/>
                <a:cs typeface="Arial" panose="020B0604020202020204" pitchFamily="34" charset="0"/>
              </a:rPr>
              <a:t>Negative and cognitive symptoms may persist</a:t>
            </a:r>
            <a:r>
              <a:rPr kumimoji="0" lang="en-US" sz="1600" b="0" i="0" u="none" strike="noStrike" kern="1200" cap="none" spc="0" normalizeH="0" baseline="30000" noProof="0">
                <a:ln>
                  <a:noFill/>
                </a:ln>
                <a:solidFill>
                  <a:srgbClr val="000000"/>
                </a:solidFill>
                <a:effectLst/>
                <a:uLnTx/>
                <a:uFillTx/>
                <a:latin typeface="Arial" panose="020B0604020202020204" pitchFamily="34" charset="0"/>
                <a:ea typeface="Source Sans Pro Semibold"/>
                <a:cs typeface="Arial" panose="020B0604020202020204" pitchFamily="34" charset="0"/>
              </a:rPr>
              <a:t>1</a:t>
            </a:r>
          </a:p>
        </p:txBody>
      </p:sp>
      <p:sp>
        <p:nvSpPr>
          <p:cNvPr id="34" name="TextBox 33">
            <a:extLst>
              <a:ext uri="{FF2B5EF4-FFF2-40B4-BE49-F238E27FC236}">
                <a16:creationId xmlns:a16="http://schemas.microsoft.com/office/drawing/2014/main" id="{9793FC35-C4D5-26C5-9534-E31619660B43}"/>
              </a:ext>
            </a:extLst>
          </p:cNvPr>
          <p:cNvSpPr txBox="1"/>
          <p:nvPr/>
        </p:nvSpPr>
        <p:spPr>
          <a:xfrm>
            <a:off x="2702922" y="1231757"/>
            <a:ext cx="6676151" cy="369236"/>
          </a:xfrm>
          <a:prstGeom prst="rect">
            <a:avLst/>
          </a:prstGeom>
          <a:noFill/>
        </p:spPr>
        <p:txBody>
          <a:bodyPr wrap="square">
            <a:spAutoFit/>
          </a:bodyPr>
          <a:lstStyle/>
          <a:p>
            <a:pPr marL="231002" marR="0" lvl="2" indent="0" algn="l" defTabSz="914126" rtl="0" eaLnBrk="1" fontAlgn="auto" latinLnBrk="0" hangingPunct="1">
              <a:lnSpc>
                <a:spcPct val="100000"/>
              </a:lnSpc>
              <a:spcBef>
                <a:spcPts val="0"/>
              </a:spcBef>
              <a:spcAft>
                <a:spcPts val="240"/>
              </a:spcAft>
              <a:buClrTx/>
              <a:buSzTx/>
              <a:buFontTx/>
              <a:buNone/>
              <a:tabLst/>
              <a:defRPr/>
            </a:pPr>
            <a:r>
              <a:rPr kumimoji="0" lang="en-US" sz="1799"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Residual Symptoms and Inadequate Treatment Response</a:t>
            </a:r>
          </a:p>
        </p:txBody>
      </p:sp>
      <p:sp>
        <p:nvSpPr>
          <p:cNvPr id="8" name="Title 1">
            <a:extLst>
              <a:ext uri="{FF2B5EF4-FFF2-40B4-BE49-F238E27FC236}">
                <a16:creationId xmlns:a16="http://schemas.microsoft.com/office/drawing/2014/main" id="{10459AB4-42D2-D409-0AA2-B6BD70F55559}"/>
              </a:ext>
            </a:extLst>
          </p:cNvPr>
          <p:cNvSpPr>
            <a:spLocks noGrp="1"/>
          </p:cNvSpPr>
          <p:nvPr>
            <p:ph type="title"/>
          </p:nvPr>
        </p:nvSpPr>
        <p:spPr>
          <a:xfrm>
            <a:off x="609600" y="200026"/>
            <a:ext cx="10744200" cy="814092"/>
          </a:xfrm>
        </p:spPr>
        <p:txBody>
          <a:bodyPr>
            <a:noAutofit/>
          </a:bodyPr>
          <a:lstStyle/>
          <a:p>
            <a:r>
              <a:rPr lang="en-US" sz="2400" dirty="0"/>
              <a:t>Currently Available Antipsychotics Block Dopamine D2 Receptors:</a:t>
            </a:r>
            <a:br>
              <a:rPr lang="en-US" sz="2400" dirty="0"/>
            </a:br>
            <a:r>
              <a:rPr lang="en-US" sz="2400" dirty="0"/>
              <a:t>There Are Many Limitations to This Approach</a:t>
            </a:r>
          </a:p>
        </p:txBody>
      </p:sp>
      <p:sp>
        <p:nvSpPr>
          <p:cNvPr id="9" name="Footer Placeholder 8">
            <a:extLst>
              <a:ext uri="{FF2B5EF4-FFF2-40B4-BE49-F238E27FC236}">
                <a16:creationId xmlns:a16="http://schemas.microsoft.com/office/drawing/2014/main" id="{809BD02E-3551-4192-0F22-0B3E7DA107A3}"/>
              </a:ext>
            </a:extLst>
          </p:cNvPr>
          <p:cNvSpPr>
            <a:spLocks noGrp="1"/>
          </p:cNvSpPr>
          <p:nvPr>
            <p:ph type="ftr" sz="quarter" idx="3"/>
          </p:nvPr>
        </p:nvSpPr>
        <p:spPr>
          <a:xfrm>
            <a:off x="609600" y="6356350"/>
            <a:ext cx="10744199" cy="442131"/>
          </a:xfrm>
        </p:spPr>
        <p:txBody>
          <a:bodyPr/>
          <a:lstStyle/>
          <a:p>
            <a:r>
              <a:rPr lang="en-US" noProof="0" dirty="0"/>
              <a:t>APs, antipsychotics. </a:t>
            </a:r>
            <a:endParaRPr lang="en-US" dirty="0"/>
          </a:p>
          <a:p>
            <a:r>
              <a:rPr lang="en-US" dirty="0"/>
              <a:t>1. </a:t>
            </a:r>
            <a:r>
              <a:rPr lang="en-US" dirty="0" err="1"/>
              <a:t>Correll</a:t>
            </a:r>
            <a:r>
              <a:rPr lang="en-US" dirty="0"/>
              <a:t> CU, et al Abi-</a:t>
            </a:r>
            <a:r>
              <a:rPr lang="en-US" dirty="0" err="1"/>
              <a:t>Dargham</a:t>
            </a:r>
            <a:r>
              <a:rPr lang="en-US" dirty="0"/>
              <a:t> A, Howes O. </a:t>
            </a:r>
            <a:r>
              <a:rPr lang="en-US" i="1" dirty="0"/>
              <a:t>JCP</a:t>
            </a:r>
            <a:r>
              <a:rPr lang="en-US" dirty="0"/>
              <a:t>. 2022; 2. </a:t>
            </a:r>
            <a:r>
              <a:rPr lang="en-US" dirty="0" err="1"/>
              <a:t>Faden</a:t>
            </a:r>
            <a:r>
              <a:rPr lang="en-US" dirty="0"/>
              <a:t> J, et al. and </a:t>
            </a:r>
            <a:r>
              <a:rPr lang="en-US" dirty="0" err="1"/>
              <a:t>Citrome</a:t>
            </a:r>
            <a:r>
              <a:rPr lang="en-US" dirty="0"/>
              <a:t>, L. </a:t>
            </a:r>
            <a:r>
              <a:rPr lang="en-US" i="1" dirty="0"/>
              <a:t>Med Clin North Am.</a:t>
            </a:r>
            <a:r>
              <a:rPr lang="en-US" dirty="0"/>
              <a:t> 2023;107: 61–72; 3. Howes OD, McCutcheon R, </a:t>
            </a:r>
            <a:r>
              <a:rPr lang="en-US" dirty="0" err="1"/>
              <a:t>Agid</a:t>
            </a:r>
            <a:r>
              <a:rPr lang="en-US" dirty="0"/>
              <a:t> O, et al</a:t>
            </a:r>
            <a:r>
              <a:rPr lang="en-US" i="1" dirty="0"/>
              <a:t>. Am J Psychiatry</a:t>
            </a:r>
            <a:r>
              <a:rPr lang="en-US" dirty="0"/>
              <a:t>. 2017;174(3):216–29; 4. </a:t>
            </a:r>
            <a:r>
              <a:rPr lang="en-US" dirty="0" err="1"/>
              <a:t>DiBonaventura</a:t>
            </a:r>
            <a:r>
              <a:rPr lang="en-US" dirty="0"/>
              <a:t> M, et al. </a:t>
            </a:r>
            <a:r>
              <a:rPr lang="en-US" i="1" dirty="0"/>
              <a:t>BMC Psychiatry</a:t>
            </a:r>
            <a:r>
              <a:rPr lang="en-US" dirty="0"/>
              <a:t>. 2012;12:20; 5. </a:t>
            </a:r>
            <a:r>
              <a:rPr lang="en-US" dirty="0" err="1"/>
              <a:t>Burchinski</a:t>
            </a:r>
            <a:r>
              <a:rPr lang="en-US" dirty="0"/>
              <a:t> et al. </a:t>
            </a:r>
            <a:r>
              <a:rPr lang="en-US" i="1" dirty="0"/>
              <a:t>World Psychiatry </a:t>
            </a:r>
            <a:r>
              <a:rPr lang="en-US" dirty="0"/>
              <a:t>2023;22:116–128; 6. Keepers GA, et al. The APA Practice Guideline for the Treatment of Patients With Schizophrenia. Am J Psychiatry. 2020; 177(9):868-872; 7.Huhn, et al. </a:t>
            </a:r>
            <a:r>
              <a:rPr lang="en-US" i="1" dirty="0"/>
              <a:t>Lancet</a:t>
            </a:r>
            <a:r>
              <a:rPr lang="en-US" dirty="0"/>
              <a:t>. 2019; 394: 939–51; 8.  Kane, JM. </a:t>
            </a:r>
            <a:r>
              <a:rPr lang="en-US" i="1" dirty="0"/>
              <a:t>JCP</a:t>
            </a:r>
            <a:r>
              <a:rPr lang="en-US" dirty="0"/>
              <a:t>. 2022; 42: S1-S13. </a:t>
            </a:r>
          </a:p>
        </p:txBody>
      </p:sp>
    </p:spTree>
    <p:extLst>
      <p:ext uri="{BB962C8B-B14F-4D97-AF65-F5344CB8AC3E}">
        <p14:creationId xmlns:p14="http://schemas.microsoft.com/office/powerpoint/2010/main" val="178881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D03FCF-503A-5902-E79F-E2141E838E87}"/>
              </a:ext>
            </a:extLst>
          </p:cNvPr>
          <p:cNvSpPr txBox="1"/>
          <p:nvPr/>
        </p:nvSpPr>
        <p:spPr>
          <a:xfrm>
            <a:off x="2204651" y="2654721"/>
            <a:ext cx="8123730" cy="1627992"/>
          </a:xfrm>
          <a:prstGeom prst="roundRect">
            <a:avLst>
              <a:gd name="adj" fmla="val 6518"/>
            </a:avLst>
          </a:prstGeom>
          <a:solidFill>
            <a:schemeClr val="bg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DD5E2924-B8BD-3D32-2B44-36E230BC90F5}"/>
              </a:ext>
            </a:extLst>
          </p:cNvPr>
          <p:cNvSpPr txBox="1"/>
          <p:nvPr/>
        </p:nvSpPr>
        <p:spPr>
          <a:xfrm>
            <a:off x="2125391" y="1148293"/>
            <a:ext cx="8123730" cy="1166926"/>
          </a:xfrm>
          <a:prstGeom prst="roundRect">
            <a:avLst>
              <a:gd name="adj" fmla="val 6518"/>
            </a:avLst>
          </a:prstGeom>
          <a:solidFill>
            <a:schemeClr val="bg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Oval 23">
            <a:extLst>
              <a:ext uri="{FF2B5EF4-FFF2-40B4-BE49-F238E27FC236}">
                <a16:creationId xmlns:a16="http://schemas.microsoft.com/office/drawing/2014/main" id="{8DD0C553-60D7-6640-1FFA-F06675363E9C}"/>
              </a:ext>
            </a:extLst>
          </p:cNvPr>
          <p:cNvSpPr/>
          <p:nvPr/>
        </p:nvSpPr>
        <p:spPr>
          <a:xfrm>
            <a:off x="1432996" y="1019998"/>
            <a:ext cx="1371243" cy="1371243"/>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40D26AA6-E9FA-2FD3-A79A-E242D953D7DF}"/>
              </a:ext>
            </a:extLst>
          </p:cNvPr>
          <p:cNvPicPr>
            <a:picLocks noChangeAspect="1"/>
          </p:cNvPicPr>
          <p:nvPr/>
        </p:nvPicPr>
        <p:blipFill rotWithShape="1">
          <a:blip r:embed="rId3" cstate="print">
            <a:alphaModFix amt="2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8782" t="14446" r="57247" b="58704"/>
          <a:stretch/>
        </p:blipFill>
        <p:spPr>
          <a:xfrm>
            <a:off x="1543149" y="1204662"/>
            <a:ext cx="1152130" cy="910599"/>
          </a:xfrm>
          <a:prstGeom prst="rect">
            <a:avLst/>
          </a:prstGeom>
        </p:spPr>
      </p:pic>
      <p:sp>
        <p:nvSpPr>
          <p:cNvPr id="23" name="TextBox 22">
            <a:extLst>
              <a:ext uri="{FF2B5EF4-FFF2-40B4-BE49-F238E27FC236}">
                <a16:creationId xmlns:a16="http://schemas.microsoft.com/office/drawing/2014/main" id="{7D1CF768-FAC9-D5FF-7452-F8E18FB00037}"/>
              </a:ext>
            </a:extLst>
          </p:cNvPr>
          <p:cNvSpPr txBox="1"/>
          <p:nvPr/>
        </p:nvSpPr>
        <p:spPr>
          <a:xfrm>
            <a:off x="3004584" y="1627982"/>
            <a:ext cx="5232396" cy="584775"/>
          </a:xfrm>
          <a:prstGeom prst="rect">
            <a:avLst/>
          </a:prstGeom>
          <a:noFill/>
        </p:spPr>
        <p:txBody>
          <a:bodyPr wrap="square">
            <a:spAutoFit/>
          </a:bodyPr>
          <a:lstStyle/>
          <a:p>
            <a:pPr marL="285664" marR="0" lvl="0" indent="-285664" algn="l" defTabSz="9138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Source Sans Pro Semibold"/>
                <a:cs typeface="Arial" panose="020B0604020202020204" pitchFamily="34" charset="0"/>
              </a:rPr>
              <a:t>1 out of every 3 patients do not respond</a:t>
            </a:r>
            <a:r>
              <a:rPr kumimoji="0" lang="en-US" sz="1600" b="0" i="0" u="none" strike="noStrike" kern="1200" cap="none" spc="0" normalizeH="0" baseline="30000" noProof="0">
                <a:ln>
                  <a:noFill/>
                </a:ln>
                <a:solidFill>
                  <a:srgbClr val="000000"/>
                </a:solidFill>
                <a:effectLst/>
                <a:uLnTx/>
                <a:uFillTx/>
                <a:latin typeface="Arial" panose="020B0604020202020204" pitchFamily="34" charset="0"/>
                <a:ea typeface="Source Sans Pro Semibold"/>
                <a:cs typeface="Arial" panose="020B0604020202020204" pitchFamily="34" charset="0"/>
              </a:rPr>
              <a:t>1-3</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Source Sans Pro Semibold"/>
                <a:cs typeface="Arial" panose="020B0604020202020204" pitchFamily="34" charset="0"/>
              </a:rPr>
              <a:t> </a:t>
            </a:r>
          </a:p>
          <a:p>
            <a:pPr marL="285664" marR="0" lvl="0" indent="-285664" algn="l" defTabSz="9138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Source Sans Pro Semibold"/>
                <a:cs typeface="Arial" panose="020B0604020202020204" pitchFamily="34" charset="0"/>
              </a:rPr>
              <a:t>Negative and cognitive symptoms may persist</a:t>
            </a:r>
            <a:r>
              <a:rPr kumimoji="0" lang="en-US" sz="1600" b="0" i="0" u="none" strike="noStrike" kern="1200" cap="none" spc="0" normalizeH="0" baseline="30000" noProof="0">
                <a:ln>
                  <a:noFill/>
                </a:ln>
                <a:solidFill>
                  <a:srgbClr val="000000"/>
                </a:solidFill>
                <a:effectLst/>
                <a:uLnTx/>
                <a:uFillTx/>
                <a:latin typeface="Arial" panose="020B0604020202020204" pitchFamily="34" charset="0"/>
                <a:ea typeface="Source Sans Pro Semibold"/>
                <a:cs typeface="Arial" panose="020B0604020202020204" pitchFamily="34" charset="0"/>
              </a:rPr>
              <a:t>1</a:t>
            </a:r>
          </a:p>
        </p:txBody>
      </p:sp>
      <p:sp>
        <p:nvSpPr>
          <p:cNvPr id="30" name="Oval 29">
            <a:extLst>
              <a:ext uri="{FF2B5EF4-FFF2-40B4-BE49-F238E27FC236}">
                <a16:creationId xmlns:a16="http://schemas.microsoft.com/office/drawing/2014/main" id="{E67F1D6A-46DF-782E-593E-F259C4AA00A6}"/>
              </a:ext>
            </a:extLst>
          </p:cNvPr>
          <p:cNvSpPr/>
          <p:nvPr/>
        </p:nvSpPr>
        <p:spPr>
          <a:xfrm>
            <a:off x="1384095" y="2486729"/>
            <a:ext cx="1371243" cy="1371243"/>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D2C2DCDA-F75A-E62D-F6E8-562A8D7B437A}"/>
              </a:ext>
            </a:extLst>
          </p:cNvPr>
          <p:cNvSpPr txBox="1"/>
          <p:nvPr/>
        </p:nvSpPr>
        <p:spPr>
          <a:xfrm>
            <a:off x="3004584" y="2609745"/>
            <a:ext cx="7244537" cy="646074"/>
          </a:xfrm>
          <a:prstGeom prst="rect">
            <a:avLst/>
          </a:prstGeom>
          <a:noFill/>
        </p:spPr>
        <p:txBody>
          <a:bodyPr wrap="square">
            <a:spAutoFit/>
          </a:bodyPr>
          <a:lstStyle/>
          <a:p>
            <a:pPr marL="0" marR="0" lvl="0" indent="0" algn="l" defTabSz="913852"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Varying levels of side effects and long-term risks</a:t>
            </a:r>
            <a:r>
              <a:rPr kumimoji="0" lang="en-US" sz="1799" b="1" i="0" u="none" strike="noStrike" kern="1200" cap="none" spc="0" normalizeH="0" baseline="30000" noProof="0">
                <a:ln>
                  <a:noFill/>
                </a:ln>
                <a:solidFill>
                  <a:srgbClr val="44546A"/>
                </a:solidFill>
                <a:effectLst/>
                <a:uLnTx/>
                <a:uFillTx/>
                <a:latin typeface="Arial" panose="020B0604020202020204" pitchFamily="34" charset="0"/>
                <a:ea typeface="+mn-ea"/>
                <a:cs typeface="Arial" panose="020B0604020202020204" pitchFamily="34" charset="0"/>
              </a:rPr>
              <a:t>1</a:t>
            </a:r>
            <a:r>
              <a:rPr kumimoji="0" lang="en-US" sz="1799"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 </a:t>
            </a:r>
            <a:r>
              <a:rPr kumimoji="0" lang="en-GB" sz="1799"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​may contribute to negative outcomes and </a:t>
            </a:r>
            <a:r>
              <a:rPr kumimoji="0" lang="en-US" sz="1799"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poor adherence</a:t>
            </a:r>
            <a:r>
              <a:rPr kumimoji="0" lang="en-US" sz="1799" b="1" i="0" u="none" strike="noStrike" kern="1200" cap="none" spc="0" normalizeH="0" baseline="30000" noProof="0">
                <a:ln>
                  <a:noFill/>
                </a:ln>
                <a:solidFill>
                  <a:srgbClr val="44546A"/>
                </a:solidFill>
                <a:effectLst/>
                <a:uLnTx/>
                <a:uFillTx/>
                <a:latin typeface="Arial" panose="020B0604020202020204" pitchFamily="34" charset="0"/>
                <a:ea typeface="+mn-ea"/>
                <a:cs typeface="Arial" panose="020B0604020202020204" pitchFamily="34" charset="0"/>
              </a:rPr>
              <a:t>4</a:t>
            </a:r>
          </a:p>
        </p:txBody>
      </p:sp>
      <p:sp>
        <p:nvSpPr>
          <p:cNvPr id="34" name="TextBox 33">
            <a:extLst>
              <a:ext uri="{FF2B5EF4-FFF2-40B4-BE49-F238E27FC236}">
                <a16:creationId xmlns:a16="http://schemas.microsoft.com/office/drawing/2014/main" id="{9793FC35-C4D5-26C5-9534-E31619660B43}"/>
              </a:ext>
            </a:extLst>
          </p:cNvPr>
          <p:cNvSpPr txBox="1"/>
          <p:nvPr/>
        </p:nvSpPr>
        <p:spPr>
          <a:xfrm>
            <a:off x="2702922" y="1231757"/>
            <a:ext cx="6676151" cy="369236"/>
          </a:xfrm>
          <a:prstGeom prst="rect">
            <a:avLst/>
          </a:prstGeom>
          <a:noFill/>
        </p:spPr>
        <p:txBody>
          <a:bodyPr wrap="square">
            <a:spAutoFit/>
          </a:bodyPr>
          <a:lstStyle/>
          <a:p>
            <a:pPr marL="231002" marR="0" lvl="2" indent="0" algn="l" defTabSz="914126" rtl="0" eaLnBrk="1" fontAlgn="auto" latinLnBrk="0" hangingPunct="1">
              <a:lnSpc>
                <a:spcPct val="100000"/>
              </a:lnSpc>
              <a:spcBef>
                <a:spcPts val="0"/>
              </a:spcBef>
              <a:spcAft>
                <a:spcPts val="240"/>
              </a:spcAft>
              <a:buClrTx/>
              <a:buSzTx/>
              <a:buFontTx/>
              <a:buNone/>
              <a:tabLst/>
              <a:defRPr/>
            </a:pPr>
            <a:r>
              <a:rPr kumimoji="0" lang="en-US" sz="1799"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Residual Symptoms and Inadequate Treatment Response</a:t>
            </a:r>
          </a:p>
        </p:txBody>
      </p:sp>
      <p:sp>
        <p:nvSpPr>
          <p:cNvPr id="8" name="Title 1">
            <a:extLst>
              <a:ext uri="{FF2B5EF4-FFF2-40B4-BE49-F238E27FC236}">
                <a16:creationId xmlns:a16="http://schemas.microsoft.com/office/drawing/2014/main" id="{10459AB4-42D2-D409-0AA2-B6BD70F55559}"/>
              </a:ext>
            </a:extLst>
          </p:cNvPr>
          <p:cNvSpPr>
            <a:spLocks noGrp="1"/>
          </p:cNvSpPr>
          <p:nvPr>
            <p:ph type="title"/>
          </p:nvPr>
        </p:nvSpPr>
        <p:spPr>
          <a:xfrm>
            <a:off x="609600" y="200026"/>
            <a:ext cx="10744200" cy="814092"/>
          </a:xfrm>
        </p:spPr>
        <p:txBody>
          <a:bodyPr>
            <a:noAutofit/>
          </a:bodyPr>
          <a:lstStyle/>
          <a:p>
            <a:r>
              <a:rPr lang="en-US" sz="2400" dirty="0"/>
              <a:t>Currently Available Antipsychotics Block Dopamine D2 Receptors:</a:t>
            </a:r>
            <a:br>
              <a:rPr lang="en-US" sz="2400" dirty="0"/>
            </a:br>
            <a:r>
              <a:rPr lang="en-US" sz="2400" dirty="0"/>
              <a:t>There Are Many Limitations to This Approach</a:t>
            </a:r>
          </a:p>
        </p:txBody>
      </p:sp>
      <p:sp>
        <p:nvSpPr>
          <p:cNvPr id="9" name="Footer Placeholder 8">
            <a:extLst>
              <a:ext uri="{FF2B5EF4-FFF2-40B4-BE49-F238E27FC236}">
                <a16:creationId xmlns:a16="http://schemas.microsoft.com/office/drawing/2014/main" id="{809BD02E-3551-4192-0F22-0B3E7DA107A3}"/>
              </a:ext>
            </a:extLst>
          </p:cNvPr>
          <p:cNvSpPr>
            <a:spLocks noGrp="1"/>
          </p:cNvSpPr>
          <p:nvPr>
            <p:ph type="ftr" sz="quarter" idx="3"/>
          </p:nvPr>
        </p:nvSpPr>
        <p:spPr>
          <a:xfrm>
            <a:off x="609600" y="6356350"/>
            <a:ext cx="10744199" cy="442131"/>
          </a:xfrm>
        </p:spPr>
        <p:txBody>
          <a:bodyPr/>
          <a:lstStyle/>
          <a:p>
            <a:r>
              <a:rPr lang="en-US" noProof="0" dirty="0"/>
              <a:t>APs, antipsychotics. </a:t>
            </a:r>
            <a:endParaRPr lang="en-US" dirty="0"/>
          </a:p>
          <a:p>
            <a:r>
              <a:rPr lang="en-US" dirty="0"/>
              <a:t>1. </a:t>
            </a:r>
            <a:r>
              <a:rPr lang="en-US" dirty="0" err="1"/>
              <a:t>Correll</a:t>
            </a:r>
            <a:r>
              <a:rPr lang="en-US" dirty="0"/>
              <a:t> CU, et al Abi-</a:t>
            </a:r>
            <a:r>
              <a:rPr lang="en-US" dirty="0" err="1"/>
              <a:t>Dargham</a:t>
            </a:r>
            <a:r>
              <a:rPr lang="en-US" dirty="0"/>
              <a:t> A, Howes O. </a:t>
            </a:r>
            <a:r>
              <a:rPr lang="en-US" i="1" dirty="0"/>
              <a:t>JCP</a:t>
            </a:r>
            <a:r>
              <a:rPr lang="en-US" dirty="0"/>
              <a:t>. 2022; 2. </a:t>
            </a:r>
            <a:r>
              <a:rPr lang="en-US" dirty="0" err="1"/>
              <a:t>Faden</a:t>
            </a:r>
            <a:r>
              <a:rPr lang="en-US" dirty="0"/>
              <a:t> J, et al. and </a:t>
            </a:r>
            <a:r>
              <a:rPr lang="en-US" dirty="0" err="1"/>
              <a:t>Citrome</a:t>
            </a:r>
            <a:r>
              <a:rPr lang="en-US" dirty="0"/>
              <a:t>, L. </a:t>
            </a:r>
            <a:r>
              <a:rPr lang="en-US" i="1" dirty="0"/>
              <a:t>Med Clin North Am.</a:t>
            </a:r>
            <a:r>
              <a:rPr lang="en-US" dirty="0"/>
              <a:t> 2023;107: 61–72; 3. Howes OD, McCutcheon R, </a:t>
            </a:r>
            <a:r>
              <a:rPr lang="en-US" dirty="0" err="1"/>
              <a:t>Agid</a:t>
            </a:r>
            <a:r>
              <a:rPr lang="en-US" dirty="0"/>
              <a:t> O, et al</a:t>
            </a:r>
            <a:r>
              <a:rPr lang="en-US" i="1" dirty="0"/>
              <a:t>. Am J Psychiatry</a:t>
            </a:r>
            <a:r>
              <a:rPr lang="en-US" dirty="0"/>
              <a:t>. 2017;174(3):216–29; 4. </a:t>
            </a:r>
            <a:r>
              <a:rPr lang="en-US" dirty="0" err="1"/>
              <a:t>DiBonaventura</a:t>
            </a:r>
            <a:r>
              <a:rPr lang="en-US" dirty="0"/>
              <a:t> M, et al. </a:t>
            </a:r>
            <a:r>
              <a:rPr lang="en-US" i="1" dirty="0"/>
              <a:t>BMC Psychiatry</a:t>
            </a:r>
            <a:r>
              <a:rPr lang="en-US" dirty="0"/>
              <a:t>. 2012;12:20; 5. </a:t>
            </a:r>
            <a:r>
              <a:rPr lang="en-US" dirty="0" err="1"/>
              <a:t>Burchinski</a:t>
            </a:r>
            <a:r>
              <a:rPr lang="en-US" dirty="0"/>
              <a:t> et al. </a:t>
            </a:r>
            <a:r>
              <a:rPr lang="en-US" i="1" dirty="0"/>
              <a:t>World Psychiatry </a:t>
            </a:r>
            <a:r>
              <a:rPr lang="en-US" dirty="0"/>
              <a:t>2023;22:116–128; 6. Keepers GA, et al. The APA Practice Guideline for the Treatment of Patients With Schizophrenia. Am J Psychiatry. 2020; 177(9):868-872; 7.Huhn, et al. </a:t>
            </a:r>
            <a:r>
              <a:rPr lang="en-US" i="1" dirty="0"/>
              <a:t>Lancet</a:t>
            </a:r>
            <a:r>
              <a:rPr lang="en-US" dirty="0"/>
              <a:t>. 2019; 394: 939–51; 8.  Kane, JM. </a:t>
            </a:r>
            <a:r>
              <a:rPr lang="en-US" i="1" dirty="0"/>
              <a:t>JCP</a:t>
            </a:r>
            <a:r>
              <a:rPr lang="en-US" dirty="0"/>
              <a:t>. 2022; 42: S1-S13. </a:t>
            </a:r>
          </a:p>
        </p:txBody>
      </p:sp>
      <p:sp>
        <p:nvSpPr>
          <p:cNvPr id="12" name="TextBox 11">
            <a:extLst>
              <a:ext uri="{FF2B5EF4-FFF2-40B4-BE49-F238E27FC236}">
                <a16:creationId xmlns:a16="http://schemas.microsoft.com/office/drawing/2014/main" id="{14DAA4DF-3198-B913-1479-5DE36CB35698}"/>
              </a:ext>
            </a:extLst>
          </p:cNvPr>
          <p:cNvSpPr txBox="1"/>
          <p:nvPr/>
        </p:nvSpPr>
        <p:spPr>
          <a:xfrm>
            <a:off x="2297708" y="3175712"/>
            <a:ext cx="7763284" cy="584623"/>
          </a:xfrm>
          <a:prstGeom prst="rect">
            <a:avLst/>
          </a:prstGeom>
          <a:noFill/>
        </p:spPr>
        <p:txBody>
          <a:bodyPr wrap="square">
            <a:spAutoFit/>
          </a:bodyPr>
          <a:lstStyle/>
          <a:p>
            <a:pPr marL="999825" marR="0" lvl="2" indent="-285664"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First generation APs: generally associated with movement disorders and prolactin elevation</a:t>
            </a:r>
            <a:r>
              <a:rPr kumimoji="0" lang="en-US" sz="16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5-7</a:t>
            </a:r>
          </a:p>
        </p:txBody>
      </p:sp>
      <p:sp>
        <p:nvSpPr>
          <p:cNvPr id="13" name="TextBox 12">
            <a:extLst>
              <a:ext uri="{FF2B5EF4-FFF2-40B4-BE49-F238E27FC236}">
                <a16:creationId xmlns:a16="http://schemas.microsoft.com/office/drawing/2014/main" id="{54790788-C10F-1DE6-7D23-B879CA0C8DF8}"/>
              </a:ext>
            </a:extLst>
          </p:cNvPr>
          <p:cNvSpPr txBox="1"/>
          <p:nvPr/>
        </p:nvSpPr>
        <p:spPr>
          <a:xfrm>
            <a:off x="2294433" y="3696703"/>
            <a:ext cx="7858933" cy="584623"/>
          </a:xfrm>
          <a:prstGeom prst="rect">
            <a:avLst/>
          </a:prstGeom>
          <a:noFill/>
        </p:spPr>
        <p:txBody>
          <a:bodyPr wrap="square">
            <a:spAutoFit/>
          </a:bodyPr>
          <a:lstStyle/>
          <a:p>
            <a:pPr marL="999825" marR="0" lvl="2" indent="-285664"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generation APs: typically associated with sedation, weight gain, and metabolic dysregulation</a:t>
            </a:r>
            <a:r>
              <a:rPr kumimoji="0" lang="en-US" sz="16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5-7</a:t>
            </a:r>
          </a:p>
        </p:txBody>
      </p:sp>
      <p:pic>
        <p:nvPicPr>
          <p:cNvPr id="19" name="Picture 18" descr="A speedometer with a needle&#10;&#10;Description automatically generated">
            <a:extLst>
              <a:ext uri="{FF2B5EF4-FFF2-40B4-BE49-F238E27FC236}">
                <a16:creationId xmlns:a16="http://schemas.microsoft.com/office/drawing/2014/main" id="{54DD9AD4-F0CF-E2D5-6291-5C36A7C7A3B1}"/>
              </a:ext>
            </a:extLst>
          </p:cNvPr>
          <p:cNvPicPr>
            <a:picLocks noChangeAspect="1"/>
          </p:cNvPicPr>
          <p:nvPr/>
        </p:nvPicPr>
        <p:blipFill rotWithShape="1">
          <a:blip r:embed="rId5"/>
          <a:srcRect l="26916" t="26553" r="34250" b="40861"/>
          <a:stretch/>
        </p:blipFill>
        <p:spPr>
          <a:xfrm>
            <a:off x="1493651" y="2791859"/>
            <a:ext cx="1152130" cy="676765"/>
          </a:xfrm>
          <a:prstGeom prst="rect">
            <a:avLst/>
          </a:prstGeom>
        </p:spPr>
      </p:pic>
    </p:spTree>
    <p:extLst>
      <p:ext uri="{BB962C8B-B14F-4D97-AF65-F5344CB8AC3E}">
        <p14:creationId xmlns:p14="http://schemas.microsoft.com/office/powerpoint/2010/main" val="241312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882748D-8031-BED5-7324-A1E6D6C58575}"/>
              </a:ext>
            </a:extLst>
          </p:cNvPr>
          <p:cNvGraphicFramePr>
            <a:graphicFrameLocks/>
          </p:cNvGraphicFramePr>
          <p:nvPr>
            <p:extLst>
              <p:ext uri="{D42A27DB-BD31-4B8C-83A1-F6EECF244321}">
                <p14:modId xmlns:p14="http://schemas.microsoft.com/office/powerpoint/2010/main" val="404621682"/>
              </p:ext>
            </p:extLst>
          </p:nvPr>
        </p:nvGraphicFramePr>
        <p:xfrm>
          <a:off x="723900" y="1189503"/>
          <a:ext cx="10744200" cy="52694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07796A1-655F-D32C-C0CC-12B25B764EBA}"/>
              </a:ext>
            </a:extLst>
          </p:cNvPr>
          <p:cNvSpPr txBox="1">
            <a:spLocks noChangeArrowheads="1"/>
          </p:cNvSpPr>
          <p:nvPr/>
        </p:nvSpPr>
        <p:spPr bwMode="auto">
          <a:xfrm rot="-5400000">
            <a:off x="-1149793" y="2915182"/>
            <a:ext cx="418927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a:ea typeface="MS PGothic"/>
                <a:cs typeface="Arial"/>
              </a:rPr>
              <a:t>% Reporting Bothersome Side Effects</a:t>
            </a:r>
          </a:p>
        </p:txBody>
      </p:sp>
      <p:sp>
        <p:nvSpPr>
          <p:cNvPr id="4" name="Title 1">
            <a:extLst>
              <a:ext uri="{FF2B5EF4-FFF2-40B4-BE49-F238E27FC236}">
                <a16:creationId xmlns:a16="http://schemas.microsoft.com/office/drawing/2014/main" id="{6AE448C0-1240-F123-DFA5-D7F48DDADE24}"/>
              </a:ext>
            </a:extLst>
          </p:cNvPr>
          <p:cNvSpPr>
            <a:spLocks noGrp="1"/>
          </p:cNvSpPr>
          <p:nvPr>
            <p:ph type="title"/>
          </p:nvPr>
        </p:nvSpPr>
        <p:spPr>
          <a:xfrm>
            <a:off x="609600" y="200026"/>
            <a:ext cx="10744200" cy="509912"/>
          </a:xfrm>
        </p:spPr>
        <p:txBody>
          <a:bodyPr lIns="27432" rIns="27432">
            <a:noAutofit/>
          </a:bodyPr>
          <a:lstStyle/>
          <a:p>
            <a:r>
              <a:rPr lang="en-US" sz="2400" dirty="0"/>
              <a:t>Frequency of Antipsychotic Side Effects in Schizophrenia Patients</a:t>
            </a:r>
          </a:p>
        </p:txBody>
      </p:sp>
      <p:sp>
        <p:nvSpPr>
          <p:cNvPr id="15" name="Footer Placeholder 14">
            <a:extLst>
              <a:ext uri="{FF2B5EF4-FFF2-40B4-BE49-F238E27FC236}">
                <a16:creationId xmlns:a16="http://schemas.microsoft.com/office/drawing/2014/main" id="{E93EDEF2-29AB-417A-DA31-809C21C67560}"/>
              </a:ext>
            </a:extLst>
          </p:cNvPr>
          <p:cNvSpPr>
            <a:spLocks noGrp="1"/>
          </p:cNvSpPr>
          <p:nvPr>
            <p:ph type="ftr" sz="quarter" idx="3"/>
          </p:nvPr>
        </p:nvSpPr>
        <p:spPr>
          <a:xfrm>
            <a:off x="609600" y="6356350"/>
            <a:ext cx="10744199" cy="442131"/>
          </a:xfrm>
        </p:spPr>
        <p:txBody>
          <a:bodyPr/>
          <a:lstStyle/>
          <a:p>
            <a:r>
              <a:rPr kumimoji="0" lang="en-US" alt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AEs, adverse events</a:t>
            </a:r>
            <a:r>
              <a:rPr kumimoji="0" lang="en-US" altLang="en-US" sz="1200" b="0" i="0" u="none" kern="1200" cap="none" spc="0" normalizeH="0" baseline="0" noProof="0" dirty="0">
                <a:ln>
                  <a:noFill/>
                </a:ln>
                <a:effectLst/>
                <a:uLnTx/>
                <a:uFillTx/>
                <a:latin typeface="Arial" panose="020B0604020202020204" pitchFamily="34" charset="0"/>
                <a:ea typeface="+mn-ea"/>
                <a:cs typeface="Arial" panose="020B0604020202020204" pitchFamily="34" charset="0"/>
              </a:rPr>
              <a:t>.</a:t>
            </a:r>
            <a:endParaRPr lang="en-US" dirty="0"/>
          </a:p>
          <a:p>
            <a:r>
              <a:rPr lang="en-US" dirty="0" err="1"/>
              <a:t>DiBonaventura</a:t>
            </a:r>
            <a:r>
              <a:rPr lang="en-US" dirty="0"/>
              <a:t> M, et al. </a:t>
            </a:r>
            <a:r>
              <a:rPr lang="en-US" i="1" dirty="0"/>
              <a:t>BMC Psychiatry</a:t>
            </a:r>
            <a:r>
              <a:rPr lang="en-US" dirty="0"/>
              <a:t>. 2012;12:20.</a:t>
            </a:r>
          </a:p>
        </p:txBody>
      </p:sp>
      <p:sp>
        <p:nvSpPr>
          <p:cNvPr id="6" name="Text Placeholder 1">
            <a:extLst>
              <a:ext uri="{FF2B5EF4-FFF2-40B4-BE49-F238E27FC236}">
                <a16:creationId xmlns:a16="http://schemas.microsoft.com/office/drawing/2014/main" id="{CF8EF6C4-9231-37B3-7CB8-3791B580339D}"/>
              </a:ext>
            </a:extLst>
          </p:cNvPr>
          <p:cNvSpPr txBox="1">
            <a:spLocks/>
          </p:cNvSpPr>
          <p:nvPr/>
        </p:nvSpPr>
        <p:spPr>
          <a:xfrm>
            <a:off x="6528597" y="1572030"/>
            <a:ext cx="4775799" cy="1268113"/>
          </a:xfrm>
          <a:prstGeom prst="rect">
            <a:avLst/>
          </a:prstGeom>
          <a:ln w="38100">
            <a:solidFill>
              <a:schemeClr val="tx1"/>
            </a:solidFill>
          </a:ln>
        </p:spPr>
        <p:txBody>
          <a:bodyPr lIns="274320" tIns="137160" rIns="274320" bIns="137160" anchor="ctr" anchorCtr="0"/>
          <a:lstStyle>
            <a:lvl1pPr marL="0" indent="0" algn="l" defTabSz="914400" rtl="0" eaLnBrk="1" latinLnBrk="0" hangingPunct="1">
              <a:lnSpc>
                <a:spcPct val="90000"/>
              </a:lnSpc>
              <a:spcBef>
                <a:spcPts val="1000"/>
              </a:spcBef>
              <a:buFont typeface="Arial" panose="020B0604020202020204" pitchFamily="34" charset="0"/>
              <a:buNone/>
              <a:defRPr sz="1400" b="1" kern="1200" baseline="0">
                <a:solidFill>
                  <a:schemeClr val="tx1"/>
                </a:solidFill>
                <a:latin typeface="+mn-lt"/>
                <a:ea typeface="+mn-ea"/>
                <a:cs typeface="Helvetica" panose="020B0604020202020204" pitchFamily="34" charset="0"/>
              </a:defRPr>
            </a:lvl1pPr>
            <a:lvl2pPr marL="395288" indent="0" algn="l" defTabSz="914400" rtl="0" eaLnBrk="1" latinLnBrk="0" hangingPunct="1">
              <a:lnSpc>
                <a:spcPct val="90000"/>
              </a:lnSpc>
              <a:spcBef>
                <a:spcPts val="500"/>
              </a:spcBef>
              <a:buFont typeface="Arial" panose="020B0604020202020204" pitchFamily="34" charset="0"/>
              <a:buNone/>
              <a:defRPr sz="1400" b="1" kern="1200">
                <a:solidFill>
                  <a:schemeClr val="tx1">
                    <a:lumMod val="75000"/>
                    <a:lumOff val="25000"/>
                  </a:schemeClr>
                </a:solidFill>
                <a:latin typeface="+mn-lt"/>
                <a:ea typeface="+mn-ea"/>
                <a:cs typeface="+mn-cs"/>
              </a:defRPr>
            </a:lvl2pPr>
            <a:lvl3pPr marL="801688" indent="0" algn="l" defTabSz="914400" rtl="0" eaLnBrk="1" latinLnBrk="0" hangingPunct="1">
              <a:lnSpc>
                <a:spcPct val="90000"/>
              </a:lnSpc>
              <a:spcBef>
                <a:spcPts val="500"/>
              </a:spcBef>
              <a:buFont typeface="Arial" panose="020B0604020202020204" pitchFamily="34" charset="0"/>
              <a:buNone/>
              <a:defRPr sz="1400" b="1" kern="1200">
                <a:solidFill>
                  <a:schemeClr val="tx1">
                    <a:lumMod val="75000"/>
                    <a:lumOff val="25000"/>
                  </a:schemeClr>
                </a:solidFill>
                <a:latin typeface="+mn-lt"/>
                <a:ea typeface="+mn-ea"/>
                <a:cs typeface="+mn-cs"/>
              </a:defRPr>
            </a:lvl3pPr>
            <a:lvl4pPr marL="1196975" indent="0" algn="l" defTabSz="914400" rtl="0" eaLnBrk="1" latinLnBrk="0" hangingPunct="1">
              <a:lnSpc>
                <a:spcPct val="90000"/>
              </a:lnSpc>
              <a:spcBef>
                <a:spcPts val="500"/>
              </a:spcBef>
              <a:buFont typeface="Arial" panose="020B0604020202020204" pitchFamily="34" charset="0"/>
              <a:buNone/>
              <a:defRPr sz="1400" b="1" kern="1200">
                <a:solidFill>
                  <a:schemeClr val="tx1">
                    <a:lumMod val="75000"/>
                    <a:lumOff val="25000"/>
                  </a:schemeClr>
                </a:solidFill>
                <a:latin typeface="+mn-lt"/>
                <a:ea typeface="+mn-ea"/>
                <a:cs typeface="+mn-cs"/>
              </a:defRPr>
            </a:lvl4pPr>
            <a:lvl5pPr marL="1601787" indent="0" algn="l" defTabSz="914400" rtl="0" eaLnBrk="1" latinLnBrk="0" hangingPunct="1">
              <a:lnSpc>
                <a:spcPct val="90000"/>
              </a:lnSpc>
              <a:spcBef>
                <a:spcPts val="500"/>
              </a:spcBef>
              <a:buFont typeface="Arial" panose="020B0604020202020204" pitchFamily="34" charset="0"/>
              <a:buNone/>
              <a:defRPr sz="1400" b="1"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12DCFA13-C546-5CA0-659C-966192CAA046}"/>
              </a:ext>
            </a:extLst>
          </p:cNvPr>
          <p:cNvSpPr txBox="1"/>
          <p:nvPr/>
        </p:nvSpPr>
        <p:spPr>
          <a:xfrm>
            <a:off x="832653" y="833967"/>
            <a:ext cx="106917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2007-2008 Survey of Medication Side Effects* in Community-dwelling Adults with Schizophrenia</a:t>
            </a:r>
          </a:p>
        </p:txBody>
      </p:sp>
      <p:sp>
        <p:nvSpPr>
          <p:cNvPr id="14" name="TextBox 13">
            <a:extLst>
              <a:ext uri="{FF2B5EF4-FFF2-40B4-BE49-F238E27FC236}">
                <a16:creationId xmlns:a16="http://schemas.microsoft.com/office/drawing/2014/main" id="{3DAF8062-F8F8-213A-FD01-5BFECDA7ECE4}"/>
              </a:ext>
            </a:extLst>
          </p:cNvPr>
          <p:cNvSpPr txBox="1"/>
          <p:nvPr/>
        </p:nvSpPr>
        <p:spPr>
          <a:xfrm>
            <a:off x="6528597" y="1614190"/>
            <a:ext cx="4887837"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Pre-specified definition of side effect included any side effect to which a patient was “somewhat, very, or extremely bothered.”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Orange bars represent D</a:t>
            </a:r>
            <a:r>
              <a:rPr kumimoji="0" lang="en-US" altLang="en-US" sz="14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antagonism-related AEs.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607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a:extLst>
              <a:ext uri="{FF2B5EF4-FFF2-40B4-BE49-F238E27FC236}">
                <a16:creationId xmlns:a16="http://schemas.microsoft.com/office/drawing/2014/main" id="{803F4693-A1CC-C295-F43E-B2CBF4C79C41}"/>
              </a:ext>
            </a:extLst>
          </p:cNvPr>
          <p:cNvSpPr>
            <a:spLocks noGrp="1"/>
          </p:cNvSpPr>
          <p:nvPr>
            <p:ph type="ftr" sz="quarter" idx="3"/>
          </p:nvPr>
        </p:nvSpPr>
        <p:spPr>
          <a:xfrm>
            <a:off x="609600" y="6356350"/>
            <a:ext cx="10744199" cy="442131"/>
          </a:xfrm>
        </p:spPr>
        <p:txBody>
          <a:bodyPr/>
          <a:lstStyle/>
          <a:p>
            <a:r>
              <a:rPr lang="en-US" noProof="0" dirty="0"/>
              <a:t>ACC, anterior cingulate cortex; CC, cingulate cortex; MCC, middle cingulate cortex; PCC, posterior cingulate cortex. </a:t>
            </a:r>
            <a:endParaRPr lang="en-US" dirty="0"/>
          </a:p>
          <a:p>
            <a:r>
              <a:rPr lang="en-US" dirty="0"/>
              <a:t>1. </a:t>
            </a:r>
            <a:r>
              <a:rPr lang="en-US" dirty="0" err="1"/>
              <a:t>Potkin</a:t>
            </a:r>
            <a:r>
              <a:rPr lang="en-US" dirty="0"/>
              <a:t> SG, et al. </a:t>
            </a:r>
            <a:r>
              <a:rPr lang="en-US" i="1" dirty="0"/>
              <a:t>NPJ Schizophrenia</a:t>
            </a:r>
            <a:r>
              <a:rPr lang="en-US" dirty="0"/>
              <a:t>. 2020; 6(1); 2. Merritt K, et al. </a:t>
            </a:r>
            <a:r>
              <a:rPr lang="en-US" i="1" dirty="0"/>
              <a:t>JAMA Psychiatry</a:t>
            </a:r>
            <a:r>
              <a:rPr lang="en-US" dirty="0"/>
              <a:t>. 2016;73(7):665-74; 3. Egerton A, et al. </a:t>
            </a:r>
            <a:r>
              <a:rPr lang="en-US" i="1" dirty="0" err="1"/>
              <a:t>Schizophr</a:t>
            </a:r>
            <a:r>
              <a:rPr lang="en-US" i="1" dirty="0"/>
              <a:t> Bull</a:t>
            </a:r>
            <a:r>
              <a:rPr lang="en-US" dirty="0"/>
              <a:t>. 2021;47(2):505-16; 4. Stevens FL, et al. </a:t>
            </a:r>
            <a:r>
              <a:rPr lang="en-US" i="1" dirty="0"/>
              <a:t>J Neuropsychiatry Clin </a:t>
            </a:r>
            <a:r>
              <a:rPr lang="en-US" i="1" dirty="0" err="1"/>
              <a:t>Neurosci</a:t>
            </a:r>
            <a:r>
              <a:rPr lang="en-US" dirty="0"/>
              <a:t>. 2011;23(2):120-5.</a:t>
            </a:r>
          </a:p>
        </p:txBody>
      </p:sp>
      <p:sp>
        <p:nvSpPr>
          <p:cNvPr id="5" name="Title 4">
            <a:extLst>
              <a:ext uri="{FF2B5EF4-FFF2-40B4-BE49-F238E27FC236}">
                <a16:creationId xmlns:a16="http://schemas.microsoft.com/office/drawing/2014/main" id="{05E851B9-A169-122B-4196-D1B9AE721C1D}"/>
              </a:ext>
            </a:extLst>
          </p:cNvPr>
          <p:cNvSpPr>
            <a:spLocks noGrp="1"/>
          </p:cNvSpPr>
          <p:nvPr>
            <p:ph type="title"/>
          </p:nvPr>
        </p:nvSpPr>
        <p:spPr>
          <a:xfrm>
            <a:off x="609600" y="199505"/>
            <a:ext cx="10744200" cy="1185577"/>
          </a:xfrm>
        </p:spPr>
        <p:txBody>
          <a:bodyPr>
            <a:normAutofit/>
          </a:bodyPr>
          <a:lstStyle/>
          <a:p>
            <a:r>
              <a:rPr lang="en-US" dirty="0"/>
              <a:t>What About Schizophrenia Patients Who Do Not Respond to D2 Modulation?</a:t>
            </a:r>
          </a:p>
        </p:txBody>
      </p:sp>
      <p:sp>
        <p:nvSpPr>
          <p:cNvPr id="8" name="Content Placeholder 7">
            <a:extLst>
              <a:ext uri="{FF2B5EF4-FFF2-40B4-BE49-F238E27FC236}">
                <a16:creationId xmlns:a16="http://schemas.microsoft.com/office/drawing/2014/main" id="{B4416BDA-1F3C-F2E3-B2B2-6EBAB3BF227E}"/>
              </a:ext>
            </a:extLst>
          </p:cNvPr>
          <p:cNvSpPr>
            <a:spLocks noGrp="1"/>
          </p:cNvSpPr>
          <p:nvPr>
            <p:ph idx="1"/>
          </p:nvPr>
        </p:nvSpPr>
        <p:spPr>
          <a:xfrm>
            <a:off x="609600" y="1477906"/>
            <a:ext cx="10744200" cy="4722477"/>
          </a:xfrm>
        </p:spPr>
        <p:txBody>
          <a:bodyPr>
            <a:normAutofit/>
          </a:bodyPr>
          <a:lstStyle/>
          <a:p>
            <a:pPr lvl="0"/>
            <a:r>
              <a:rPr lang="en-US" sz="1600" noProof="0" dirty="0"/>
              <a:t>Treatment-resistant schizophrenia occurs in a large subgroup of patients (34%)</a:t>
            </a:r>
            <a:r>
              <a:rPr lang="en-US" sz="1600" baseline="30000" noProof="0" dirty="0"/>
              <a:t>1</a:t>
            </a:r>
            <a:r>
              <a:rPr lang="en-US" sz="1600" noProof="0" dirty="0"/>
              <a:t>; these patients do not adequately respond to D2 modulation</a:t>
            </a:r>
            <a:r>
              <a:rPr lang="en-US" sz="1600" baseline="30000" noProof="0" dirty="0"/>
              <a:t>1</a:t>
            </a:r>
          </a:p>
          <a:p>
            <a:pPr lvl="0"/>
            <a:r>
              <a:rPr lang="en-US" sz="1600" noProof="0" dirty="0"/>
              <a:t>Cross-sectional neuroimaging studies suggest that a poor response to APs is associated with relatively normal striatal DA synthesis capacity but elevated anterior cingulate cortex (ACC) and striatal glutamate levels</a:t>
            </a:r>
            <a:r>
              <a:rPr lang="en-US" sz="1600" baseline="30000" noProof="0" dirty="0"/>
              <a:t>2,3</a:t>
            </a:r>
          </a:p>
          <a:p>
            <a:pPr lvl="0"/>
            <a:r>
              <a:rPr lang="en-US" sz="1600" noProof="0" dirty="0"/>
              <a:t>The ACC is “affective”: involved in emotion assessment, emotion-related learning, and autonomic regulation, with widespread projections to other areas of the brain that are important for emotion (e.g. amygdala), memory (e.g. hippocampal region), and reward (e.g. orbitofrontal cortex, ventral striatum)</a:t>
            </a:r>
            <a:r>
              <a:rPr lang="en-US" sz="1600" baseline="30000" noProof="0" dirty="0"/>
              <a:t>4</a:t>
            </a:r>
          </a:p>
        </p:txBody>
      </p:sp>
      <p:pic>
        <p:nvPicPr>
          <p:cNvPr id="10" name="Picture 9">
            <a:extLst>
              <a:ext uri="{FF2B5EF4-FFF2-40B4-BE49-F238E27FC236}">
                <a16:creationId xmlns:a16="http://schemas.microsoft.com/office/drawing/2014/main" id="{A3FC8F17-AD77-C857-DA2D-F6BCB6944B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71" r="2089" b="7431"/>
          <a:stretch/>
        </p:blipFill>
        <p:spPr>
          <a:xfrm>
            <a:off x="2311685" y="3612792"/>
            <a:ext cx="4623371" cy="2283902"/>
          </a:xfrm>
          <a:prstGeom prst="rect">
            <a:avLst/>
          </a:prstGeom>
        </p:spPr>
      </p:pic>
      <p:pic>
        <p:nvPicPr>
          <p:cNvPr id="13" name="Picture 12">
            <a:extLst>
              <a:ext uri="{FF2B5EF4-FFF2-40B4-BE49-F238E27FC236}">
                <a16:creationId xmlns:a16="http://schemas.microsoft.com/office/drawing/2014/main" id="{F9BD176E-35AF-4E56-90CD-1E04FA752B74}"/>
              </a:ext>
            </a:extLst>
          </p:cNvPr>
          <p:cNvPicPr>
            <a:picLocks noChangeAspect="1"/>
          </p:cNvPicPr>
          <p:nvPr/>
        </p:nvPicPr>
        <p:blipFill>
          <a:blip r:embed="rId3"/>
          <a:stretch>
            <a:fillRect/>
          </a:stretch>
        </p:blipFill>
        <p:spPr>
          <a:xfrm>
            <a:off x="8654265" y="3444680"/>
            <a:ext cx="1889912" cy="2508108"/>
          </a:xfrm>
          <a:prstGeom prst="rect">
            <a:avLst/>
          </a:prstGeom>
        </p:spPr>
      </p:pic>
      <p:sp>
        <p:nvSpPr>
          <p:cNvPr id="6" name="Text Placeholder 31">
            <a:extLst>
              <a:ext uri="{FF2B5EF4-FFF2-40B4-BE49-F238E27FC236}">
                <a16:creationId xmlns:a16="http://schemas.microsoft.com/office/drawing/2014/main" id="{EE8622D4-343F-6294-3ECC-280E6BCAEDD2}"/>
              </a:ext>
            </a:extLst>
          </p:cNvPr>
          <p:cNvSpPr txBox="1">
            <a:spLocks/>
          </p:cNvSpPr>
          <p:nvPr/>
        </p:nvSpPr>
        <p:spPr>
          <a:xfrm>
            <a:off x="4748902" y="5871722"/>
            <a:ext cx="2186154" cy="471971"/>
          </a:xfrm>
          <a:prstGeom prst="rect">
            <a:avLst/>
          </a:prstGeom>
        </p:spPr>
        <p:txBody>
          <a:bodyPr/>
          <a:lstStyle>
            <a:lvl1pPr marL="0" indent="0" algn="l" defTabSz="914400" rtl="0" eaLnBrk="1" latinLnBrk="0" hangingPunct="1">
              <a:lnSpc>
                <a:spcPct val="120000"/>
              </a:lnSpc>
              <a:spcBef>
                <a:spcPts val="0"/>
              </a:spcBef>
              <a:spcAft>
                <a:spcPts val="1800"/>
              </a:spcAft>
              <a:buFontTx/>
              <a:buNone/>
              <a:defRPr sz="2000" b="1" kern="1200">
                <a:solidFill>
                  <a:schemeClr val="tx1"/>
                </a:solidFill>
                <a:latin typeface="+mn-lt"/>
                <a:ea typeface="+mn-ea"/>
                <a:cs typeface="+mn-cs"/>
              </a:defRPr>
            </a:lvl1pPr>
            <a:lvl2pPr marL="360000" indent="-180000" algn="l" defTabSz="914400" rtl="0" eaLnBrk="1" latinLnBrk="0" hangingPunct="1">
              <a:lnSpc>
                <a:spcPct val="120000"/>
              </a:lnSpc>
              <a:spcBef>
                <a:spcPts val="0"/>
              </a:spcBef>
              <a:spcAft>
                <a:spcPts val="600"/>
              </a:spcAft>
              <a:buClr>
                <a:schemeClr val="accent6"/>
              </a:buClr>
              <a:buFont typeface="Wingdings" panose="05000000000000000000" pitchFamily="2" charset="2"/>
              <a:buChar char="§"/>
              <a:defRPr sz="2000" kern="1200">
                <a:solidFill>
                  <a:schemeClr val="tx1"/>
                </a:solidFill>
                <a:latin typeface="+mn-lt"/>
                <a:ea typeface="+mn-ea"/>
                <a:cs typeface="+mn-cs"/>
              </a:defRPr>
            </a:lvl2pPr>
            <a:lvl3pPr marL="540000" indent="-180000" algn="l" defTabSz="914400" rtl="0" eaLnBrk="1" latinLnBrk="0" hangingPunct="1">
              <a:lnSpc>
                <a:spcPct val="120000"/>
              </a:lnSpc>
              <a:spcBef>
                <a:spcPts val="0"/>
              </a:spcBef>
              <a:spcAft>
                <a:spcPts val="600"/>
              </a:spcAft>
              <a:buClr>
                <a:srgbClr val="FFC000"/>
              </a:buClr>
              <a:buFont typeface="Arial" panose="020B0604020202020204" pitchFamily="34" charset="0"/>
              <a:buChar char="•"/>
              <a:defRPr sz="1800" kern="1200">
                <a:solidFill>
                  <a:schemeClr val="tx1"/>
                </a:solidFill>
                <a:latin typeface="+mn-lt"/>
                <a:ea typeface="+mn-ea"/>
                <a:cs typeface="+mn-cs"/>
              </a:defRPr>
            </a:lvl3pPr>
            <a:lvl4pPr marL="720000" indent="-180000" algn="l" defTabSz="914400" rtl="0" eaLnBrk="1" latinLnBrk="0" hangingPunct="1">
              <a:lnSpc>
                <a:spcPct val="120000"/>
              </a:lnSpc>
              <a:spcBef>
                <a:spcPts val="0"/>
              </a:spcBef>
              <a:spcAft>
                <a:spcPts val="600"/>
              </a:spcAft>
              <a:buClr>
                <a:schemeClr val="accent2"/>
              </a:buClr>
              <a:buFont typeface="Proxima Nova Rg" panose="02000506030000020004" pitchFamily="50" charset="0"/>
              <a:buChar char="-"/>
              <a:defRPr sz="1600" kern="1200">
                <a:solidFill>
                  <a:schemeClr val="tx1"/>
                </a:solidFill>
                <a:latin typeface="+mn-lt"/>
                <a:ea typeface="+mn-ea"/>
                <a:cs typeface="+mn-cs"/>
              </a:defRPr>
            </a:lvl4pPr>
            <a:lvl5pPr marL="900000" indent="-180000" algn="l" defTabSz="914400" rtl="0" eaLnBrk="1" latinLnBrk="0" hangingPunct="1">
              <a:lnSpc>
                <a:spcPct val="12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Adapted from Stevens et al 2011.</a:t>
            </a:r>
          </a:p>
        </p:txBody>
      </p:sp>
      <p:sp>
        <p:nvSpPr>
          <p:cNvPr id="7" name="Text Placeholder 31">
            <a:extLst>
              <a:ext uri="{FF2B5EF4-FFF2-40B4-BE49-F238E27FC236}">
                <a16:creationId xmlns:a16="http://schemas.microsoft.com/office/drawing/2014/main" id="{E29538A6-E3D8-6940-699F-E880819C7E07}"/>
              </a:ext>
            </a:extLst>
          </p:cNvPr>
          <p:cNvSpPr txBox="1">
            <a:spLocks/>
          </p:cNvSpPr>
          <p:nvPr/>
        </p:nvSpPr>
        <p:spPr>
          <a:xfrm>
            <a:off x="8644948" y="5947972"/>
            <a:ext cx="1847858" cy="252803"/>
          </a:xfrm>
          <a:prstGeom prst="rect">
            <a:avLst/>
          </a:prstGeom>
        </p:spPr>
        <p:txBody>
          <a:bodyPr/>
          <a:lstStyle>
            <a:lvl1pPr marL="0" indent="0" algn="l" defTabSz="914400" rtl="0" eaLnBrk="1" latinLnBrk="0" hangingPunct="1">
              <a:lnSpc>
                <a:spcPct val="120000"/>
              </a:lnSpc>
              <a:spcBef>
                <a:spcPts val="0"/>
              </a:spcBef>
              <a:spcAft>
                <a:spcPts val="1800"/>
              </a:spcAft>
              <a:buFontTx/>
              <a:buNone/>
              <a:defRPr sz="2000" b="1" kern="1200">
                <a:solidFill>
                  <a:schemeClr val="tx1"/>
                </a:solidFill>
                <a:latin typeface="+mn-lt"/>
                <a:ea typeface="+mn-ea"/>
                <a:cs typeface="+mn-cs"/>
              </a:defRPr>
            </a:lvl1pPr>
            <a:lvl2pPr marL="360000" indent="-180000" algn="l" defTabSz="914400" rtl="0" eaLnBrk="1" latinLnBrk="0" hangingPunct="1">
              <a:lnSpc>
                <a:spcPct val="120000"/>
              </a:lnSpc>
              <a:spcBef>
                <a:spcPts val="0"/>
              </a:spcBef>
              <a:spcAft>
                <a:spcPts val="600"/>
              </a:spcAft>
              <a:buClr>
                <a:schemeClr val="accent6"/>
              </a:buClr>
              <a:buFont typeface="Wingdings" panose="05000000000000000000" pitchFamily="2" charset="2"/>
              <a:buChar char="§"/>
              <a:defRPr sz="2000" kern="1200">
                <a:solidFill>
                  <a:schemeClr val="tx1"/>
                </a:solidFill>
                <a:latin typeface="+mn-lt"/>
                <a:ea typeface="+mn-ea"/>
                <a:cs typeface="+mn-cs"/>
              </a:defRPr>
            </a:lvl2pPr>
            <a:lvl3pPr marL="540000" indent="-180000" algn="l" defTabSz="914400" rtl="0" eaLnBrk="1" latinLnBrk="0" hangingPunct="1">
              <a:lnSpc>
                <a:spcPct val="120000"/>
              </a:lnSpc>
              <a:spcBef>
                <a:spcPts val="0"/>
              </a:spcBef>
              <a:spcAft>
                <a:spcPts val="600"/>
              </a:spcAft>
              <a:buClr>
                <a:srgbClr val="FFC000"/>
              </a:buClr>
              <a:buFont typeface="Arial" panose="020B0604020202020204" pitchFamily="34" charset="0"/>
              <a:buChar char="•"/>
              <a:defRPr sz="1800" kern="1200">
                <a:solidFill>
                  <a:schemeClr val="tx1"/>
                </a:solidFill>
                <a:latin typeface="+mn-lt"/>
                <a:ea typeface="+mn-ea"/>
                <a:cs typeface="+mn-cs"/>
              </a:defRPr>
            </a:lvl3pPr>
            <a:lvl4pPr marL="720000" indent="-180000" algn="l" defTabSz="914400" rtl="0" eaLnBrk="1" latinLnBrk="0" hangingPunct="1">
              <a:lnSpc>
                <a:spcPct val="120000"/>
              </a:lnSpc>
              <a:spcBef>
                <a:spcPts val="0"/>
              </a:spcBef>
              <a:spcAft>
                <a:spcPts val="600"/>
              </a:spcAft>
              <a:buClr>
                <a:schemeClr val="accent2"/>
              </a:buClr>
              <a:buFont typeface="Proxima Nova Rg" panose="02000506030000020004" pitchFamily="50" charset="0"/>
              <a:buChar char="-"/>
              <a:defRPr sz="1600" kern="1200">
                <a:solidFill>
                  <a:schemeClr val="tx1"/>
                </a:solidFill>
                <a:latin typeface="+mn-lt"/>
                <a:ea typeface="+mn-ea"/>
                <a:cs typeface="+mn-cs"/>
              </a:defRPr>
            </a:lvl4pPr>
            <a:lvl5pPr marL="900000" indent="-180000" algn="l" defTabSz="914400" rtl="0" eaLnBrk="1" latinLnBrk="0" hangingPunct="1">
              <a:lnSpc>
                <a:spcPct val="12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Adapted from Stevens et al 2011.</a:t>
            </a:r>
          </a:p>
        </p:txBody>
      </p:sp>
    </p:spTree>
    <p:extLst>
      <p:ext uri="{BB962C8B-B14F-4D97-AF65-F5344CB8AC3E}">
        <p14:creationId xmlns:p14="http://schemas.microsoft.com/office/powerpoint/2010/main" val="183525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D937F7-20BF-41D4-B114-C6E87A172F87}"/>
              </a:ext>
            </a:extLst>
          </p:cNvPr>
          <p:cNvSpPr>
            <a:spLocks noGrp="1"/>
          </p:cNvSpPr>
          <p:nvPr>
            <p:ph type="title"/>
          </p:nvPr>
        </p:nvSpPr>
        <p:spPr>
          <a:xfrm>
            <a:off x="609600" y="199505"/>
            <a:ext cx="10744200" cy="1185577"/>
          </a:xfrm>
        </p:spPr>
        <p:txBody>
          <a:bodyPr>
            <a:normAutofit/>
          </a:bodyPr>
          <a:lstStyle/>
          <a:p>
            <a:r>
              <a:rPr lang="en-US" dirty="0"/>
              <a:t>The Glutamate Hypofunction Hypothesis of Schizophrenia</a:t>
            </a:r>
            <a:r>
              <a:rPr lang="en-US" baseline="30000" dirty="0"/>
              <a:t>1-2</a:t>
            </a:r>
          </a:p>
        </p:txBody>
      </p:sp>
      <p:sp>
        <p:nvSpPr>
          <p:cNvPr id="9" name="Text Placeholder 8">
            <a:extLst>
              <a:ext uri="{FF2B5EF4-FFF2-40B4-BE49-F238E27FC236}">
                <a16:creationId xmlns:a16="http://schemas.microsoft.com/office/drawing/2014/main" id="{24FF5893-D20A-4132-9314-C53EDF142519}"/>
              </a:ext>
            </a:extLst>
          </p:cNvPr>
          <p:cNvSpPr>
            <a:spLocks noGrp="1"/>
          </p:cNvSpPr>
          <p:nvPr>
            <p:ph idx="1"/>
          </p:nvPr>
        </p:nvSpPr>
        <p:spPr>
          <a:xfrm>
            <a:off x="4839128" y="1477963"/>
            <a:ext cx="6514672" cy="4722812"/>
          </a:xfrm>
        </p:spPr>
        <p:txBody>
          <a:bodyPr>
            <a:normAutofit/>
          </a:bodyPr>
          <a:lstStyle/>
          <a:p>
            <a:pPr lvl="0"/>
            <a:r>
              <a:rPr lang="en-US" altLang="en-US" noProof="0" dirty="0"/>
              <a:t>Psychosis in schizophrenia may be the result of hypofunctional NMDA receptors on GABA interneurons in the cerebral cortex </a:t>
            </a:r>
          </a:p>
          <a:p>
            <a:pPr lvl="0"/>
            <a:r>
              <a:rPr lang="en-US" altLang="en-US" noProof="0" dirty="0"/>
              <a:t>This hypofunction may lead to overactivation of downstream glutamate signaling</a:t>
            </a:r>
          </a:p>
          <a:p>
            <a:pPr lvl="0"/>
            <a:r>
              <a:rPr lang="en-US" altLang="en-US" noProof="0" dirty="0"/>
              <a:t>Overactivation of this pathway may result in turn in excess dopamine resulting in psychosis</a:t>
            </a:r>
          </a:p>
        </p:txBody>
      </p:sp>
      <p:pic>
        <p:nvPicPr>
          <p:cNvPr id="5" name="Picture 4" descr="A brain with blue lines on it&#10;&#10;Description automatically generated">
            <a:extLst>
              <a:ext uri="{FF2B5EF4-FFF2-40B4-BE49-F238E27FC236}">
                <a16:creationId xmlns:a16="http://schemas.microsoft.com/office/drawing/2014/main" id="{AD3A6E06-4406-1D23-A7B4-A6A93AE6231F}"/>
              </a:ext>
            </a:extLst>
          </p:cNvPr>
          <p:cNvPicPr>
            <a:picLocks noChangeAspect="1"/>
          </p:cNvPicPr>
          <p:nvPr/>
        </p:nvPicPr>
        <p:blipFill rotWithShape="1">
          <a:blip r:embed="rId3"/>
          <a:srcRect l="26417" t="13743" r="29667" b="31905"/>
          <a:stretch/>
        </p:blipFill>
        <p:spPr>
          <a:xfrm>
            <a:off x="623797" y="1689508"/>
            <a:ext cx="4015741" cy="3478984"/>
          </a:xfrm>
          <a:prstGeom prst="rect">
            <a:avLst/>
          </a:prstGeom>
        </p:spPr>
      </p:pic>
      <p:sp>
        <p:nvSpPr>
          <p:cNvPr id="6" name="Text Placeholder 8">
            <a:extLst>
              <a:ext uri="{FF2B5EF4-FFF2-40B4-BE49-F238E27FC236}">
                <a16:creationId xmlns:a16="http://schemas.microsoft.com/office/drawing/2014/main" id="{1719EF88-5A7C-E604-742B-4FE72EB985A0}"/>
              </a:ext>
            </a:extLst>
          </p:cNvPr>
          <p:cNvSpPr txBox="1">
            <a:spLocks/>
          </p:cNvSpPr>
          <p:nvPr/>
        </p:nvSpPr>
        <p:spPr>
          <a:xfrm>
            <a:off x="1590719" y="5006631"/>
            <a:ext cx="2611411" cy="279400"/>
          </a:xfrm>
          <a:prstGeom prst="rect">
            <a:avLst/>
          </a:prstGeom>
        </p:spPr>
        <p:txBody>
          <a:bodyPr vert="horz" wrap="square" lIns="91440" tIns="45720" rIns="91440" bIns="45720" rtlCol="0">
            <a:normAutofit/>
          </a:bodyPr>
          <a:lstStyle>
            <a:lvl1pPr marL="0" indent="0" algn="l" defTabSz="914400" rtl="0" eaLnBrk="1" latinLnBrk="0" hangingPunct="1">
              <a:lnSpc>
                <a:spcPct val="100000"/>
              </a:lnSpc>
              <a:spcBef>
                <a:spcPts val="1800"/>
              </a:spcBef>
              <a:buFontTx/>
              <a:buNone/>
              <a:defRPr sz="2600" b="1" kern="1200">
                <a:solidFill>
                  <a:schemeClr val="tx2">
                    <a:lumMod val="75000"/>
                  </a:schemeClr>
                </a:solidFill>
                <a:latin typeface="Arial" panose="020B0604020202020204" pitchFamily="34" charset="0"/>
                <a:ea typeface="+mn-ea"/>
                <a:cs typeface="+mn-cs"/>
              </a:defRPr>
            </a:lvl1pPr>
            <a:lvl2pPr marL="363538" indent="-363538" algn="l" defTabSz="914400" rtl="0" eaLnBrk="1" latinLnBrk="0" hangingPunct="1">
              <a:lnSpc>
                <a:spcPct val="100000"/>
              </a:lnSpc>
              <a:spcBef>
                <a:spcPts val="1800"/>
              </a:spcBef>
              <a:buClr>
                <a:schemeClr val="accent3"/>
              </a:buClr>
              <a:buSzPct val="100000"/>
              <a:buFontTx/>
              <a:buBlip>
                <a:blip r:embed="rId4"/>
              </a:buBlip>
              <a:defRPr sz="2600" b="1" kern="1200">
                <a:solidFill>
                  <a:schemeClr val="tx1">
                    <a:lumMod val="75000"/>
                  </a:schemeClr>
                </a:solidFill>
                <a:latin typeface="+mj-lt"/>
                <a:ea typeface="+mn-ea"/>
                <a:cs typeface="+mn-cs"/>
              </a:defRPr>
            </a:lvl2pPr>
            <a:lvl3pPr marL="714375" indent="-355600" algn="l" defTabSz="914400" rtl="0" eaLnBrk="1" latinLnBrk="0" hangingPunct="1">
              <a:lnSpc>
                <a:spcPct val="100000"/>
              </a:lnSpc>
              <a:spcBef>
                <a:spcPts val="300"/>
              </a:spcBef>
              <a:buClr>
                <a:schemeClr val="accent4"/>
              </a:buClr>
              <a:buSzPct val="100000"/>
              <a:buFontTx/>
              <a:buBlip>
                <a:blip r:embed="rId5"/>
              </a:buBlip>
              <a:defRPr sz="2400" b="1" kern="1200">
                <a:solidFill>
                  <a:schemeClr val="tx1">
                    <a:lumMod val="75000"/>
                  </a:schemeClr>
                </a:solidFill>
                <a:latin typeface="+mj-lt"/>
                <a:ea typeface="+mn-ea"/>
                <a:cs typeface="+mn-cs"/>
              </a:defRPr>
            </a:lvl3pPr>
            <a:lvl4pPr marL="1077913" indent="-360363" algn="l" defTabSz="914400" rtl="0" eaLnBrk="1" latinLnBrk="0" hangingPunct="1">
              <a:lnSpc>
                <a:spcPct val="100000"/>
              </a:lnSpc>
              <a:spcBef>
                <a:spcPts val="100"/>
              </a:spcBef>
              <a:buClr>
                <a:schemeClr val="accent2"/>
              </a:buClr>
              <a:buSzPct val="100000"/>
              <a:buFontTx/>
              <a:buBlip>
                <a:blip r:embed="rId6"/>
              </a:buBlip>
              <a:defRPr sz="2200" b="1" kern="1200">
                <a:solidFill>
                  <a:schemeClr val="tx1">
                    <a:lumMod val="75000"/>
                  </a:schemeClr>
                </a:solidFill>
                <a:latin typeface="+mj-lt"/>
                <a:ea typeface="+mn-ea"/>
                <a:cs typeface="+mn-cs"/>
              </a:defRPr>
            </a:lvl4pPr>
            <a:lvl5pPr marL="1430338" indent="-269875" algn="l" defTabSz="914400" rtl="0" eaLnBrk="1" latinLnBrk="0" hangingPunct="1">
              <a:lnSpc>
                <a:spcPct val="100000"/>
              </a:lnSpc>
              <a:spcBef>
                <a:spcPts val="100"/>
              </a:spcBef>
              <a:buClr>
                <a:srgbClr val="7BAFDF"/>
              </a:buClr>
              <a:buSzPct val="90000"/>
              <a:buFont typeface="Calibri" panose="020F0502020204030204" pitchFamily="34" charset="0"/>
              <a:buChar char="●"/>
              <a:defRPr sz="2200" b="1" kern="1200">
                <a:solidFill>
                  <a:schemeClr val="tx1">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Glutamate pathways in the brain. BioRender.com.</a:t>
            </a:r>
          </a:p>
        </p:txBody>
      </p:sp>
      <p:sp>
        <p:nvSpPr>
          <p:cNvPr id="11" name="Footer Placeholder 10">
            <a:extLst>
              <a:ext uri="{FF2B5EF4-FFF2-40B4-BE49-F238E27FC236}">
                <a16:creationId xmlns:a16="http://schemas.microsoft.com/office/drawing/2014/main" id="{D70777E9-90B7-14DE-2B97-EC8B2856DFE4}"/>
              </a:ext>
            </a:extLst>
          </p:cNvPr>
          <p:cNvSpPr>
            <a:spLocks noGrp="1"/>
          </p:cNvSpPr>
          <p:nvPr>
            <p:ph type="ftr" sz="quarter" idx="3"/>
          </p:nvPr>
        </p:nvSpPr>
        <p:spPr/>
        <p:txBody>
          <a:bodyPr/>
          <a:lstStyle/>
          <a:p>
            <a:r>
              <a:rPr lang="en-US" dirty="0"/>
              <a:t>1. Stahl SM. </a:t>
            </a:r>
            <a:r>
              <a:rPr lang="en-US" i="1" dirty="0"/>
              <a:t>CNS</a:t>
            </a:r>
            <a:r>
              <a:rPr lang="en-US" dirty="0"/>
              <a:t> </a:t>
            </a:r>
            <a:r>
              <a:rPr lang="en-US" i="1" dirty="0" err="1"/>
              <a:t>Spectr</a:t>
            </a:r>
            <a:r>
              <a:rPr lang="en-US" dirty="0"/>
              <a:t> 2018;23(3):187-91; 2. </a:t>
            </a:r>
            <a:r>
              <a:rPr lang="en-US" dirty="0" err="1"/>
              <a:t>Javitt</a:t>
            </a:r>
            <a:r>
              <a:rPr lang="en-US" dirty="0"/>
              <a:t> DC, et al. </a:t>
            </a:r>
            <a:r>
              <a:rPr lang="en-US" i="1" dirty="0"/>
              <a:t>Mol Psychiatry</a:t>
            </a:r>
            <a:r>
              <a:rPr lang="en-US" dirty="0"/>
              <a:t>. 2005;10(3):275-87.</a:t>
            </a:r>
          </a:p>
        </p:txBody>
      </p:sp>
    </p:spTree>
    <p:extLst>
      <p:ext uri="{BB962C8B-B14F-4D97-AF65-F5344CB8AC3E}">
        <p14:creationId xmlns:p14="http://schemas.microsoft.com/office/powerpoint/2010/main" val="1206103702"/>
      </p:ext>
    </p:extLst>
  </p:cSld>
  <p:clrMapOvr>
    <a:masterClrMapping/>
  </p:clrMapOvr>
</p:sld>
</file>

<file path=ppt/theme/theme1.xml><?xml version="1.0" encoding="utf-8"?>
<a:theme xmlns:a="http://schemas.openxmlformats.org/drawingml/2006/main" name="Psychiatry Template 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ychiatry Template 2023" id="{6904B905-054A-844A-82D4-A407633AE3FF}" vid="{973B4CC8-F63A-B242-B87D-F88E0856FB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2EDE60-D6B2-437E-875D-746C434190B2}">
  <ds:schemaRefs>
    <ds:schemaRef ds:uri="http://schemas.microsoft.com/sharepoint/v3/contenttype/forms"/>
  </ds:schemaRefs>
</ds:datastoreItem>
</file>

<file path=customXml/itemProps2.xml><?xml version="1.0" encoding="utf-8"?>
<ds:datastoreItem xmlns:ds="http://schemas.openxmlformats.org/officeDocument/2006/customXml" ds:itemID="{E9EA6E85-DC7B-45A5-AE22-437709ECF8D5}">
  <ds:schemaRefs>
    <ds:schemaRef ds:uri="http://www.w3.org/XML/1998/namespace"/>
    <ds:schemaRef ds:uri="http://schemas.microsoft.com/office/2006/metadata/properties"/>
    <ds:schemaRef ds:uri="a9d8bbac-cce3-475c-b9fe-65ecbcec7edd"/>
    <ds:schemaRef ds:uri="http://purl.org/dc/terms/"/>
    <ds:schemaRef ds:uri="f55e9ad1-4522-4e5b-8d2e-6f450f6d945f"/>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0C5E340-27BC-4421-8BB8-95A9B5FCE5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Psychiatry Template 2023</Template>
  <TotalTime>1762</TotalTime>
  <Words>1980</Words>
  <Application>Microsoft Macintosh PowerPoint</Application>
  <PresentationFormat>Widescreen</PresentationFormat>
  <Paragraphs>127</Paragraphs>
  <Slides>13</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Century Gothic</vt:lpstr>
      <vt:lpstr>Proxima Nova Rg</vt:lpstr>
      <vt:lpstr>Times New Roman</vt:lpstr>
      <vt:lpstr>Trebuchet MS</vt:lpstr>
      <vt:lpstr>Psychiatry Template 2023</vt:lpstr>
      <vt:lpstr>Office Theme</vt:lpstr>
      <vt:lpstr>D2 Antagonists Limitations and Challenges: A New Era in Schizophrenia Pathophysiology</vt:lpstr>
      <vt:lpstr>PowerPoint Presentation</vt:lpstr>
      <vt:lpstr>Disclaimer</vt:lpstr>
      <vt:lpstr>Schizophrenia: Dopamine Pathways in the Human Brain</vt:lpstr>
      <vt:lpstr>Currently Available Antipsychotics Block Dopamine D2 Receptors: There Are Many Limitations to This Approach</vt:lpstr>
      <vt:lpstr>Currently Available Antipsychotics Block Dopamine D2 Receptors: There Are Many Limitations to This Approach</vt:lpstr>
      <vt:lpstr>Frequency of Antipsychotic Side Effects in Schizophrenia Patients</vt:lpstr>
      <vt:lpstr>What About Schizophrenia Patients Who Do Not Respond to D2 Modulation?</vt:lpstr>
      <vt:lpstr>The Glutamate Hypofunction Hypothesis of Schizophrenia1-2</vt:lpstr>
      <vt:lpstr>Muscarinic Cholinergic Hypothesis of Schizophrenia</vt:lpstr>
      <vt:lpstr>The Search for a “Non-D2” Mechanism Continues </vt:lpstr>
      <vt:lpstr>Investigational “Non-D2” Compounds for Schizophrenia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D2 Antagonists Limitations and Challenges: A New Era in Schizophrenia Pathophysiology</dc:title>
  <dc:subject/>
  <dc:creator>MedEd On The Go</dc:creator>
  <cp:keywords/>
  <dc:description/>
  <cp:lastModifiedBy>Harley Kidner</cp:lastModifiedBy>
  <cp:revision>21</cp:revision>
  <dcterms:created xsi:type="dcterms:W3CDTF">2024-02-26T21:38:46Z</dcterms:created>
  <dcterms:modified xsi:type="dcterms:W3CDTF">2024-06-25T19:53:53Z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