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1" r:id="rId5"/>
  </p:sldMasterIdLst>
  <p:notesMasterIdLst>
    <p:notesMasterId r:id="rId14"/>
  </p:notesMasterIdLst>
  <p:sldIdLst>
    <p:sldId id="256" r:id="rId6"/>
    <p:sldId id="265" r:id="rId7"/>
    <p:sldId id="2147478864" r:id="rId8"/>
    <p:sldId id="2147478863" r:id="rId9"/>
    <p:sldId id="2147375794" r:id="rId10"/>
    <p:sldId id="2147375795" r:id="rId11"/>
    <p:sldId id="2147375796"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450A3C-4AD8-14C3-BE8D-52870263434C}" name="Canan Schumann" initials="CS" userId="S::cschumann@ushealthconnect.com::d28afc93-6bf0-45d0-b3c3-1d5d563b5562" providerId="AD"/>
  <p188:author id="{6EB12EAF-BC4E-6B6B-0102-503011D8EEE7}" name="Emily Jebing" initials="EJ" userId="Emily Jebi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5DB439-84DD-3D4F-98B0-764EACC45BC6}" v="3" dt="2024-06-25T19:56:50.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47" autoAdjust="0"/>
    <p:restoredTop sz="94694"/>
  </p:normalViewPr>
  <p:slideViewPr>
    <p:cSldViewPr snapToGrid="0">
      <p:cViewPr varScale="1">
        <p:scale>
          <a:sx n="117" d="100"/>
          <a:sy n="117" d="100"/>
        </p:scale>
        <p:origin x="13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E75DB439-84DD-3D4F-98B0-764EACC45BC6}"/>
    <pc:docChg chg="addSld delSld modSld sldOrd">
      <pc:chgData name="Harley Kidner" userId="5b13863f-857f-45ba-b29d-d3555fa5f842" providerId="ADAL" clId="{E75DB439-84DD-3D4F-98B0-764EACC45BC6}" dt="2024-06-25T19:56:52.850" v="3" actId="20578"/>
      <pc:docMkLst>
        <pc:docMk/>
      </pc:docMkLst>
      <pc:sldChg chg="add del ord">
        <pc:chgData name="Harley Kidner" userId="5b13863f-857f-45ba-b29d-d3555fa5f842" providerId="ADAL" clId="{E75DB439-84DD-3D4F-98B0-764EACC45BC6}" dt="2024-06-25T19:56:52.850" v="3" actId="20578"/>
        <pc:sldMkLst>
          <pc:docMk/>
          <pc:sldMk cId="2405816164" sldId="264"/>
        </pc:sldMkLst>
      </pc:sldChg>
      <pc:sldChg chg="add del">
        <pc:chgData name="Harley Kidner" userId="5b13863f-857f-45ba-b29d-d3555fa5f842" providerId="ADAL" clId="{E75DB439-84DD-3D4F-98B0-764EACC45BC6}" dt="2024-06-25T19:56:50.123" v="2"/>
        <pc:sldMkLst>
          <pc:docMk/>
          <pc:sldMk cId="2600770121" sldId="265"/>
        </pc:sldMkLst>
      </pc:sldChg>
      <pc:sldChg chg="add del">
        <pc:chgData name="Harley Kidner" userId="5b13863f-857f-45ba-b29d-d3555fa5f842" providerId="ADAL" clId="{E75DB439-84DD-3D4F-98B0-764EACC45BC6}" dt="2024-06-25T19:56:50.123" v="2"/>
        <pc:sldMkLst>
          <pc:docMk/>
          <pc:sldMk cId="3306514557" sldId="21474788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9C239B-1AC2-4AD9-BB4F-EA4919F8FEA2}" type="datetimeFigureOut">
              <a:rPr lang="en-US" smtClean="0"/>
              <a:t>6/25/24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5046-9E83-41DA-A27F-F8E6D5769E5E}" type="slidenum">
              <a:rPr lang="en-US" smtClean="0"/>
              <a:t>‹#›</a:t>
            </a:fld>
            <a:endParaRPr lang="en-US"/>
          </a:p>
        </p:txBody>
      </p:sp>
    </p:spTree>
    <p:extLst>
      <p:ext uri="{BB962C8B-B14F-4D97-AF65-F5344CB8AC3E}">
        <p14:creationId xmlns:p14="http://schemas.microsoft.com/office/powerpoint/2010/main" val="2024884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69EF89-6676-4B4A-B46A-3A0FB3015417}" type="slidenum">
              <a:rPr lang="en-US" smtClean="0"/>
              <a:t>7</a:t>
            </a:fld>
            <a:endParaRPr lang="en-US"/>
          </a:p>
        </p:txBody>
      </p:sp>
    </p:spTree>
    <p:extLst>
      <p:ext uri="{BB962C8B-B14F-4D97-AF65-F5344CB8AC3E}">
        <p14:creationId xmlns:p14="http://schemas.microsoft.com/office/powerpoint/2010/main" val="3124344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2" name="Picture 1">
            <a:extLst>
              <a:ext uri="{FF2B5EF4-FFF2-40B4-BE49-F238E27FC236}">
                <a16:creationId xmlns:a16="http://schemas.microsoft.com/office/drawing/2014/main" id="{B4443BE8-4646-1FA0-681A-88D8860DD744}"/>
              </a:ext>
            </a:extLst>
          </p:cNvPr>
          <p:cNvPicPr>
            <a:picLocks noChangeAspect="1"/>
          </p:cNvPicPr>
          <p:nvPr/>
        </p:nvPicPr>
        <p:blipFill>
          <a:blip r:embed="rId2"/>
          <a:stretch>
            <a:fillRect/>
          </a:stretch>
        </p:blipFill>
        <p:spPr>
          <a:xfrm>
            <a:off x="0" y="-1"/>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7477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9435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69980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29686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13075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35402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78476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15719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072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04282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3838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B928810-DA6E-89D1-0245-996C3A1237F5}"/>
              </a:ext>
            </a:extLst>
          </p:cNvPr>
          <p:cNvPicPr>
            <a:picLocks noChangeAspect="1"/>
          </p:cNvPicPr>
          <p:nvPr/>
        </p:nvPicPr>
        <p:blipFill>
          <a:blip r:embed="rId2"/>
          <a:stretch>
            <a:fillRect/>
          </a:stretch>
        </p:blipFill>
        <p:spPr>
          <a:xfrm>
            <a:off x="0" y="-1"/>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280188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718267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2868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1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89562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847768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6657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24120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9940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6564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821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6/25/24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5701494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50"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46EB-2B1F-BD54-43B0-48AE8423C374}"/>
              </a:ext>
            </a:extLst>
          </p:cNvPr>
          <p:cNvSpPr>
            <a:spLocks noGrp="1"/>
          </p:cNvSpPr>
          <p:nvPr>
            <p:ph type="title"/>
          </p:nvPr>
        </p:nvSpPr>
        <p:spPr>
          <a:xfrm>
            <a:off x="609601" y="1709738"/>
            <a:ext cx="10515600" cy="2852737"/>
          </a:xfrm>
        </p:spPr>
        <p:txBody>
          <a:bodyPr>
            <a:normAutofit fontScale="90000"/>
          </a:bodyPr>
          <a:lstStyle/>
          <a:p>
            <a:r>
              <a:rPr lang="en-US" dirty="0"/>
              <a:t>Stratified Care: The Role of Switching or Augmentation Therapies Used When Treating Schizophrenia</a:t>
            </a:r>
          </a:p>
        </p:txBody>
      </p:sp>
      <p:sp>
        <p:nvSpPr>
          <p:cNvPr id="3" name="Subtitle 2">
            <a:extLst>
              <a:ext uri="{FF2B5EF4-FFF2-40B4-BE49-F238E27FC236}">
                <a16:creationId xmlns:a16="http://schemas.microsoft.com/office/drawing/2014/main" id="{26C28F78-C470-C9EE-37B4-A4F7AA041F28}"/>
              </a:ext>
            </a:extLst>
          </p:cNvPr>
          <p:cNvSpPr>
            <a:spLocks noGrp="1"/>
          </p:cNvSpPr>
          <p:nvPr>
            <p:ph type="body" idx="1"/>
          </p:nvPr>
        </p:nvSpPr>
        <p:spPr>
          <a:xfrm>
            <a:off x="609601" y="4589463"/>
            <a:ext cx="10515600" cy="1500187"/>
          </a:xfrm>
        </p:spPr>
        <p:txBody>
          <a:bodyPr>
            <a:normAutofit lnSpcReduction="10000"/>
          </a:bodyPr>
          <a:lstStyle/>
          <a:p>
            <a:r>
              <a:rPr lang="en-US" dirty="0"/>
              <a:t>Leslie Citrome, MD, MPH</a:t>
            </a:r>
          </a:p>
          <a:p>
            <a:r>
              <a:rPr lang="en-US" dirty="0"/>
              <a:t>Clinical Professor of Psychiatry and Behavioral Sciences</a:t>
            </a:r>
          </a:p>
          <a:p>
            <a:r>
              <a:rPr lang="en-US" dirty="0"/>
              <a:t>New York Medical College</a:t>
            </a:r>
          </a:p>
          <a:p>
            <a:r>
              <a:rPr lang="en-US" dirty="0"/>
              <a:t>Valhalla, NY</a:t>
            </a:r>
          </a:p>
        </p:txBody>
      </p:sp>
    </p:spTree>
    <p:extLst>
      <p:ext uri="{BB962C8B-B14F-4D97-AF65-F5344CB8AC3E}">
        <p14:creationId xmlns:p14="http://schemas.microsoft.com/office/powerpoint/2010/main" val="68529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50892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Schizophrenia: Evidence-based Approaches to Integrating Emerging Treatments Into Clinical Practice</a:t>
            </a: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the limitations of current D2 antipsychotic medications in treating SCZ, with a focus on efficacy limitations and safety/side effect considerations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Increase awareness in accurately identifying individuals who may benefit from switching to or augmentation with new and emerging therapies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regarding how and when to incorporate switching or augmentation strategies into antipsychotic medication management of patients with SCZ, including special populations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regarding the considerations of integrating new therapies into current clinical practice as a monotherapy, switching option, or augmentation strategy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Provide expert analysis of current clinical trial data of emerging treatment options, particularly regarding their efficacy in controlling negative and positive symptoms and cognitive function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182707-376F-4E5F-7943-094027B3D087}"/>
              </a:ext>
            </a:extLst>
          </p:cNvPr>
          <p:cNvSpPr>
            <a:spLocks noGrp="1"/>
          </p:cNvSpPr>
          <p:nvPr>
            <p:ph type="title"/>
          </p:nvPr>
        </p:nvSpPr>
        <p:spPr>
          <a:xfrm>
            <a:off x="609600" y="199505"/>
            <a:ext cx="10744200" cy="1185577"/>
          </a:xfrm>
        </p:spPr>
        <p:txBody>
          <a:bodyPr/>
          <a:lstStyle/>
          <a:p>
            <a:r>
              <a:rPr lang="en-US" dirty="0"/>
              <a:t>Switch or Augment?</a:t>
            </a:r>
          </a:p>
        </p:txBody>
      </p:sp>
      <p:sp>
        <p:nvSpPr>
          <p:cNvPr id="5" name="Content Placeholder 4">
            <a:extLst>
              <a:ext uri="{FF2B5EF4-FFF2-40B4-BE49-F238E27FC236}">
                <a16:creationId xmlns:a16="http://schemas.microsoft.com/office/drawing/2014/main" id="{D821E8A8-A584-C185-B2FE-A1032410AF67}"/>
              </a:ext>
            </a:extLst>
          </p:cNvPr>
          <p:cNvSpPr>
            <a:spLocks noGrp="1"/>
          </p:cNvSpPr>
          <p:nvPr>
            <p:ph idx="1"/>
          </p:nvPr>
        </p:nvSpPr>
        <p:spPr>
          <a:xfrm>
            <a:off x="609600" y="1477906"/>
            <a:ext cx="10744200" cy="4722477"/>
          </a:xfrm>
        </p:spPr>
        <p:txBody>
          <a:bodyPr/>
          <a:lstStyle/>
          <a:p>
            <a:r>
              <a:rPr lang="en-US" b="1" dirty="0"/>
              <a:t>There are parallels with what we do when treating major depressive disorder</a:t>
            </a:r>
          </a:p>
          <a:p>
            <a:r>
              <a:rPr lang="en-US" dirty="0"/>
              <a:t>Novel antipsychotics with a non-dopaminergic MOA may be useful for antipsychotic adjunctive treatment in people with schizophrenia who exhibit: </a:t>
            </a:r>
          </a:p>
          <a:p>
            <a:pPr lvl="1"/>
            <a:r>
              <a:rPr lang="en-US" dirty="0"/>
              <a:t>Inadequate response</a:t>
            </a:r>
          </a:p>
          <a:p>
            <a:pPr lvl="1"/>
            <a:r>
              <a:rPr lang="en-US" dirty="0"/>
              <a:t>Treatment resistance</a:t>
            </a:r>
          </a:p>
          <a:p>
            <a:pPr lvl="1"/>
            <a:r>
              <a:rPr lang="en-US" dirty="0"/>
              <a:t>Poor tolerability to higher doses of available antipsychotics that are otherwise necessary for efficacy</a:t>
            </a:r>
          </a:p>
        </p:txBody>
      </p:sp>
      <p:sp>
        <p:nvSpPr>
          <p:cNvPr id="10" name="Footer Placeholder 9">
            <a:extLst>
              <a:ext uri="{FF2B5EF4-FFF2-40B4-BE49-F238E27FC236}">
                <a16:creationId xmlns:a16="http://schemas.microsoft.com/office/drawing/2014/main" id="{B35A8ADF-051E-E394-03E9-C5D61679FBBE}"/>
              </a:ext>
            </a:extLst>
          </p:cNvPr>
          <p:cNvSpPr>
            <a:spLocks noGrp="1"/>
          </p:cNvSpPr>
          <p:nvPr>
            <p:ph type="ftr" sz="quarter" idx="3"/>
          </p:nvPr>
        </p:nvSpPr>
        <p:spPr/>
        <p:txBody>
          <a:bodyPr/>
          <a:lstStyle/>
          <a:p>
            <a:r>
              <a:rPr lang="en-US"/>
              <a:t>MOA, mechanism of action.</a:t>
            </a:r>
          </a:p>
        </p:txBody>
      </p:sp>
    </p:spTree>
    <p:extLst>
      <p:ext uri="{BB962C8B-B14F-4D97-AF65-F5344CB8AC3E}">
        <p14:creationId xmlns:p14="http://schemas.microsoft.com/office/powerpoint/2010/main" val="2407687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a:extLst>
              <a:ext uri="{FF2B5EF4-FFF2-40B4-BE49-F238E27FC236}">
                <a16:creationId xmlns:a16="http://schemas.microsoft.com/office/drawing/2014/main" id="{C2EAD143-61B9-7E2F-FD09-20A22AEB160B}"/>
              </a:ext>
            </a:extLst>
          </p:cNvPr>
          <p:cNvSpPr txBox="1">
            <a:spLocks/>
          </p:cNvSpPr>
          <p:nvPr/>
        </p:nvSpPr>
        <p:spPr>
          <a:xfrm>
            <a:off x="490682" y="6429752"/>
            <a:ext cx="8566785" cy="309529"/>
          </a:xfrm>
          <a:prstGeom prst="rect">
            <a:avLst/>
          </a:prstGeom>
        </p:spPr>
        <p:txBody>
          <a:bodyPr vert="horz" lIns="91440" tIns="45720" rIns="91440" bIns="45720" rtlCol="0">
            <a:noAutofit/>
          </a:bodyPr>
          <a:lstStyle>
            <a:lvl1pPr marL="128588" indent="-128588" algn="l" defTabSz="514350" rtl="0" eaLnBrk="1" latinLnBrk="0" hangingPunct="1">
              <a:lnSpc>
                <a:spcPct val="100000"/>
              </a:lnSpc>
              <a:spcBef>
                <a:spcPts val="563"/>
              </a:spcBef>
              <a:buFontTx/>
              <a:buBlip>
                <a:blip r:embed="rId2"/>
              </a:buBlip>
              <a:defRPr sz="2100" kern="1200">
                <a:solidFill>
                  <a:schemeClr val="tx1"/>
                </a:solidFill>
                <a:latin typeface="+mn-lt"/>
                <a:ea typeface="+mn-ea"/>
                <a:cs typeface="+mn-cs"/>
              </a:defRPr>
            </a:lvl1pPr>
            <a:lvl2pPr marL="385763" indent="-128588" algn="l" defTabSz="514350" rtl="0" eaLnBrk="1" latinLnBrk="0" hangingPunct="1">
              <a:lnSpc>
                <a:spcPct val="100000"/>
              </a:lnSpc>
              <a:spcBef>
                <a:spcPts val="281"/>
              </a:spcBef>
              <a:buFontTx/>
              <a:buBlip>
                <a:blip r:embed="rId2"/>
              </a:buBlip>
              <a:defRPr sz="1800" kern="1200">
                <a:solidFill>
                  <a:schemeClr val="tx1"/>
                </a:solidFill>
                <a:latin typeface="+mn-lt"/>
                <a:ea typeface="+mn-ea"/>
                <a:cs typeface="+mn-cs"/>
              </a:defRPr>
            </a:lvl2pPr>
            <a:lvl3pPr marL="642938" indent="-128588" algn="l" defTabSz="514350" rtl="0" eaLnBrk="1" latinLnBrk="0" hangingPunct="1">
              <a:lnSpc>
                <a:spcPct val="100000"/>
              </a:lnSpc>
              <a:spcBef>
                <a:spcPts val="281"/>
              </a:spcBef>
              <a:buFontTx/>
              <a:buBlip>
                <a:blip r:embed="rId2"/>
              </a:buBlip>
              <a:defRPr sz="1800" kern="1200">
                <a:solidFill>
                  <a:schemeClr val="tx1"/>
                </a:solidFill>
                <a:latin typeface="+mn-lt"/>
                <a:ea typeface="+mn-ea"/>
                <a:cs typeface="+mn-cs"/>
              </a:defRPr>
            </a:lvl3pPr>
            <a:lvl4pPr marL="900113" indent="-128588" algn="l" defTabSz="514350" rtl="0" eaLnBrk="1" latinLnBrk="0" hangingPunct="1">
              <a:lnSpc>
                <a:spcPct val="100000"/>
              </a:lnSpc>
              <a:spcBef>
                <a:spcPts val="281"/>
              </a:spcBef>
              <a:buFontTx/>
              <a:buBlip>
                <a:blip r:embed="rId2"/>
              </a:buBlip>
              <a:defRPr sz="1350" kern="1200">
                <a:solidFill>
                  <a:schemeClr val="tx1"/>
                </a:solidFill>
                <a:latin typeface="+mn-lt"/>
                <a:ea typeface="+mn-ea"/>
                <a:cs typeface="+mn-cs"/>
              </a:defRPr>
            </a:lvl4pPr>
            <a:lvl5pPr marL="1157288" indent="-128588" algn="l" defTabSz="514350" rtl="0" eaLnBrk="1" latinLnBrk="0" hangingPunct="1">
              <a:lnSpc>
                <a:spcPct val="100000"/>
              </a:lnSpc>
              <a:spcBef>
                <a:spcPts val="281"/>
              </a:spcBef>
              <a:buFontTx/>
              <a:buBlip>
                <a:blip r:embed="rId2"/>
              </a:buBlip>
              <a:defRPr sz="135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FontTx/>
              <a:buNone/>
            </a:pPr>
            <a:endParaRPr lang="en-US" altLang="en-US" sz="825" dirty="0"/>
          </a:p>
        </p:txBody>
      </p:sp>
      <p:sp>
        <p:nvSpPr>
          <p:cNvPr id="5" name="Title 4">
            <a:extLst>
              <a:ext uri="{FF2B5EF4-FFF2-40B4-BE49-F238E27FC236}">
                <a16:creationId xmlns:a16="http://schemas.microsoft.com/office/drawing/2014/main" id="{A299B5D9-8E07-CA7D-D3BF-25CD1F51A1B9}"/>
              </a:ext>
            </a:extLst>
          </p:cNvPr>
          <p:cNvSpPr>
            <a:spLocks noGrp="1"/>
          </p:cNvSpPr>
          <p:nvPr>
            <p:ph type="title"/>
          </p:nvPr>
        </p:nvSpPr>
        <p:spPr>
          <a:xfrm>
            <a:off x="609600" y="199505"/>
            <a:ext cx="10744200" cy="1185577"/>
          </a:xfrm>
        </p:spPr>
        <p:txBody>
          <a:bodyPr>
            <a:normAutofit/>
          </a:bodyPr>
          <a:lstStyle/>
          <a:p>
            <a:r>
              <a:rPr lang="en-US" dirty="0"/>
              <a:t>Medication Strategies to Address Non-Response or Inadequate Response to Treatment</a:t>
            </a:r>
          </a:p>
        </p:txBody>
      </p:sp>
      <p:sp>
        <p:nvSpPr>
          <p:cNvPr id="8" name="Content Placeholder 7">
            <a:extLst>
              <a:ext uri="{FF2B5EF4-FFF2-40B4-BE49-F238E27FC236}">
                <a16:creationId xmlns:a16="http://schemas.microsoft.com/office/drawing/2014/main" id="{24F7DC0F-6C56-EC37-ABF8-11C33EAF7EDD}"/>
              </a:ext>
            </a:extLst>
          </p:cNvPr>
          <p:cNvSpPr>
            <a:spLocks noGrp="1"/>
          </p:cNvSpPr>
          <p:nvPr>
            <p:ph idx="1"/>
          </p:nvPr>
        </p:nvSpPr>
        <p:spPr>
          <a:xfrm>
            <a:off x="609600" y="1477906"/>
            <a:ext cx="10744200" cy="4722477"/>
          </a:xfrm>
        </p:spPr>
        <p:txBody>
          <a:bodyPr/>
          <a:lstStyle/>
          <a:p>
            <a:r>
              <a:rPr lang="en-SG" b="1" dirty="0"/>
              <a:t>Optimize dose </a:t>
            </a:r>
          </a:p>
          <a:p>
            <a:r>
              <a:rPr lang="en-SG" b="1" dirty="0"/>
              <a:t>Change</a:t>
            </a:r>
            <a:r>
              <a:rPr lang="en-SG" dirty="0"/>
              <a:t> to another antipsychotic</a:t>
            </a:r>
          </a:p>
          <a:p>
            <a:r>
              <a:rPr lang="en-SG" b="1" dirty="0"/>
              <a:t>Augment</a:t>
            </a:r>
            <a:r>
              <a:rPr lang="en-SG" dirty="0"/>
              <a:t> by adding a nonpharmacological therapy</a:t>
            </a:r>
          </a:p>
          <a:p>
            <a:r>
              <a:rPr lang="en-SG" b="1" dirty="0"/>
              <a:t>Augment</a:t>
            </a:r>
            <a:r>
              <a:rPr lang="en-SG" dirty="0"/>
              <a:t> by adding another agent with a different MOA</a:t>
            </a:r>
          </a:p>
        </p:txBody>
      </p:sp>
    </p:spTree>
    <p:extLst>
      <p:ext uri="{BB962C8B-B14F-4D97-AF65-F5344CB8AC3E}">
        <p14:creationId xmlns:p14="http://schemas.microsoft.com/office/powerpoint/2010/main" val="220629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EFC3CD-8996-D477-700D-BB4B577D7EA3}"/>
              </a:ext>
            </a:extLst>
          </p:cNvPr>
          <p:cNvSpPr>
            <a:spLocks noGrp="1"/>
          </p:cNvSpPr>
          <p:nvPr>
            <p:ph type="title"/>
          </p:nvPr>
        </p:nvSpPr>
        <p:spPr>
          <a:xfrm>
            <a:off x="609600" y="199505"/>
            <a:ext cx="10744200" cy="1185577"/>
          </a:xfrm>
        </p:spPr>
        <p:txBody>
          <a:bodyPr>
            <a:normAutofit/>
          </a:bodyPr>
          <a:lstStyle/>
          <a:p>
            <a:r>
              <a:rPr lang="en-US" dirty="0"/>
              <a:t>What Is the Appropriate Next Step for Partial Responders?</a:t>
            </a:r>
          </a:p>
        </p:txBody>
      </p:sp>
      <p:sp>
        <p:nvSpPr>
          <p:cNvPr id="7" name="Content Placeholder 6">
            <a:extLst>
              <a:ext uri="{FF2B5EF4-FFF2-40B4-BE49-F238E27FC236}">
                <a16:creationId xmlns:a16="http://schemas.microsoft.com/office/drawing/2014/main" id="{31B10264-A1D9-292C-13FD-4E301B4A7259}"/>
              </a:ext>
            </a:extLst>
          </p:cNvPr>
          <p:cNvSpPr>
            <a:spLocks noGrp="1"/>
          </p:cNvSpPr>
          <p:nvPr>
            <p:ph idx="1"/>
          </p:nvPr>
        </p:nvSpPr>
        <p:spPr>
          <a:xfrm>
            <a:off x="609600" y="1477906"/>
            <a:ext cx="10744200" cy="4722477"/>
          </a:xfrm>
        </p:spPr>
        <p:txBody>
          <a:bodyPr/>
          <a:lstStyle/>
          <a:p>
            <a:r>
              <a:rPr lang="en-SG" dirty="0"/>
              <a:t>Consider switch if</a:t>
            </a:r>
          </a:p>
          <a:p>
            <a:pPr lvl="1"/>
            <a:r>
              <a:rPr lang="en-SG" dirty="0"/>
              <a:t>Intolerable</a:t>
            </a:r>
          </a:p>
          <a:p>
            <a:pPr lvl="1"/>
            <a:r>
              <a:rPr lang="en-SG" dirty="0"/>
              <a:t>No response</a:t>
            </a:r>
          </a:p>
          <a:p>
            <a:pPr lvl="1"/>
            <a:r>
              <a:rPr lang="en-SG" dirty="0"/>
              <a:t>Patient preference</a:t>
            </a:r>
          </a:p>
          <a:p>
            <a:r>
              <a:rPr lang="en-SG" dirty="0"/>
              <a:t>Consider adding if</a:t>
            </a:r>
          </a:p>
          <a:p>
            <a:pPr lvl="1"/>
            <a:r>
              <a:rPr lang="en-SG" dirty="0"/>
              <a:t>Tolerable</a:t>
            </a:r>
          </a:p>
          <a:p>
            <a:pPr lvl="1"/>
            <a:r>
              <a:rPr lang="en-SG" dirty="0"/>
              <a:t>Partial response</a:t>
            </a:r>
          </a:p>
          <a:p>
            <a:pPr lvl="1"/>
            <a:r>
              <a:rPr lang="en-SG" dirty="0"/>
              <a:t>Patient preference</a:t>
            </a:r>
          </a:p>
        </p:txBody>
      </p:sp>
    </p:spTree>
    <p:extLst>
      <p:ext uri="{BB962C8B-B14F-4D97-AF65-F5344CB8AC3E}">
        <p14:creationId xmlns:p14="http://schemas.microsoft.com/office/powerpoint/2010/main" val="170673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DE7EFD-C0C6-2927-5433-C6AE8A96E399}"/>
              </a:ext>
            </a:extLst>
          </p:cNvPr>
          <p:cNvSpPr>
            <a:spLocks noGrp="1"/>
          </p:cNvSpPr>
          <p:nvPr>
            <p:ph type="title"/>
          </p:nvPr>
        </p:nvSpPr>
        <p:spPr>
          <a:xfrm>
            <a:off x="609600" y="199505"/>
            <a:ext cx="10744200" cy="1185577"/>
          </a:xfrm>
        </p:spPr>
        <p:txBody>
          <a:bodyPr/>
          <a:lstStyle/>
          <a:p>
            <a:r>
              <a:rPr lang="en-US" dirty="0"/>
              <a:t>Why Add?</a:t>
            </a:r>
          </a:p>
        </p:txBody>
      </p:sp>
      <p:sp>
        <p:nvSpPr>
          <p:cNvPr id="7" name="Content Placeholder 6">
            <a:extLst>
              <a:ext uri="{FF2B5EF4-FFF2-40B4-BE49-F238E27FC236}">
                <a16:creationId xmlns:a16="http://schemas.microsoft.com/office/drawing/2014/main" id="{2BEA8DDA-C667-B914-BD8E-16833FA2C55F}"/>
              </a:ext>
            </a:extLst>
          </p:cNvPr>
          <p:cNvSpPr>
            <a:spLocks noGrp="1"/>
          </p:cNvSpPr>
          <p:nvPr>
            <p:ph idx="1"/>
          </p:nvPr>
        </p:nvSpPr>
        <p:spPr>
          <a:xfrm>
            <a:off x="609600" y="1477906"/>
            <a:ext cx="10744200" cy="4722477"/>
          </a:xfrm>
        </p:spPr>
        <p:txBody>
          <a:bodyPr/>
          <a:lstStyle/>
          <a:p>
            <a:r>
              <a:rPr lang="en-SG" dirty="0"/>
              <a:t>When a patient has responded to and has tolerated an antipsychotic but has residual symptoms, adjunctive treatment</a:t>
            </a:r>
          </a:p>
          <a:p>
            <a:pPr lvl="1"/>
            <a:r>
              <a:rPr lang="en-SG" dirty="0"/>
              <a:t>Builds upon progress already gained</a:t>
            </a:r>
          </a:p>
          <a:p>
            <a:pPr lvl="1"/>
            <a:r>
              <a:rPr lang="en-SG" dirty="0"/>
              <a:t>Avoids delays inherent in starting over</a:t>
            </a:r>
          </a:p>
          <a:p>
            <a:pPr lvl="1"/>
            <a:r>
              <a:rPr lang="en-SG" dirty="0"/>
              <a:t>Combines different mechanisms of action</a:t>
            </a:r>
          </a:p>
        </p:txBody>
      </p:sp>
    </p:spTree>
    <p:extLst>
      <p:ext uri="{BB962C8B-B14F-4D97-AF65-F5344CB8AC3E}">
        <p14:creationId xmlns:p14="http://schemas.microsoft.com/office/powerpoint/2010/main" val="211726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Psychiatry Template 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ychiatry Template 2023" id="{6904B905-054A-844A-82D4-A407633AE3FF}" vid="{973B4CC8-F63A-B242-B87D-F88E0856FB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F77197F-77CB-4A93-A8F7-54CE2A8A0429}">
  <ds:schemaRefs>
    <ds:schemaRef ds:uri="http://schemas.microsoft.com/sharepoint/v3/contenttype/forms"/>
  </ds:schemaRefs>
</ds:datastoreItem>
</file>

<file path=customXml/itemProps2.xml><?xml version="1.0" encoding="utf-8"?>
<ds:datastoreItem xmlns:ds="http://schemas.openxmlformats.org/officeDocument/2006/customXml" ds:itemID="{59410207-07E5-4A36-92F3-39B586D79A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C24B18-CA66-438A-BA4D-1CAC1E347109}">
  <ds:schemaRefs>
    <ds:schemaRef ds:uri="http://schemas.openxmlformats.org/package/2006/metadata/core-properties"/>
    <ds:schemaRef ds:uri="http://www.w3.org/XML/1998/namespace"/>
    <ds:schemaRef ds:uri="http://purl.org/dc/elements/1.1/"/>
    <ds:schemaRef ds:uri="a9d8bbac-cce3-475c-b9fe-65ecbcec7edd"/>
    <ds:schemaRef ds:uri="http://purl.org/dc/terms/"/>
    <ds:schemaRef ds:uri="http://purl.org/dc/dcmitype/"/>
    <ds:schemaRef ds:uri="f55e9ad1-4522-4e5b-8d2e-6f450f6d945f"/>
    <ds:schemaRef ds:uri="http://schemas.microsoft.com/office/2006/metadata/properties"/>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Psychiatry Template 2023</Template>
  <TotalTime>266</TotalTime>
  <Words>590</Words>
  <Application>Microsoft Macintosh PowerPoint</Application>
  <PresentationFormat>Widescreen</PresentationFormat>
  <Paragraphs>61</Paragraphs>
  <Slides>8</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Century Gothic</vt:lpstr>
      <vt:lpstr>Trebuchet MS</vt:lpstr>
      <vt:lpstr>Psychiatry Template 2023</vt:lpstr>
      <vt:lpstr>Office Theme</vt:lpstr>
      <vt:lpstr>Stratified Care: The Role of Switching or Augmentation Therapies Used When Treating Schizophrenia</vt:lpstr>
      <vt:lpstr>PowerPoint Presentation</vt:lpstr>
      <vt:lpstr>Disclaimer</vt:lpstr>
      <vt:lpstr>Switch or Augment?</vt:lpstr>
      <vt:lpstr>Medication Strategies to Address Non-Response or Inadequate Response to Treatment</vt:lpstr>
      <vt:lpstr>What Is the Appropriate Next Step for Partial Responders?</vt:lpstr>
      <vt:lpstr>Why Add?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Stratified Care: The Role of Switching or Augmentation Therapies Used When Treating Schizophrenia</dc:title>
  <dc:subject/>
  <dc:creator>MedEd On The Go</dc:creator>
  <cp:keywords/>
  <dc:description/>
  <cp:lastModifiedBy>Harley Kidner</cp:lastModifiedBy>
  <cp:revision>9</cp:revision>
  <dcterms:created xsi:type="dcterms:W3CDTF">2024-02-26T21:50:50Z</dcterms:created>
  <dcterms:modified xsi:type="dcterms:W3CDTF">2024-06-25T19:56:54Z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