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0" r:id="rId5"/>
  </p:sldMasterIdLst>
  <p:notesMasterIdLst>
    <p:notesMasterId r:id="rId31"/>
  </p:notesMasterIdLst>
  <p:sldIdLst>
    <p:sldId id="1125" r:id="rId6"/>
    <p:sldId id="265" r:id="rId7"/>
    <p:sldId id="256" r:id="rId8"/>
    <p:sldId id="2147478870" r:id="rId9"/>
    <p:sldId id="2147327507" r:id="rId10"/>
    <p:sldId id="2147327455" r:id="rId11"/>
    <p:sldId id="2741" r:id="rId12"/>
    <p:sldId id="2146847090" r:id="rId13"/>
    <p:sldId id="2147478863" r:id="rId14"/>
    <p:sldId id="2147470474" r:id="rId15"/>
    <p:sldId id="2147478866" r:id="rId16"/>
    <p:sldId id="2147327389" r:id="rId17"/>
    <p:sldId id="2147327390" r:id="rId18"/>
    <p:sldId id="2147478877" r:id="rId19"/>
    <p:sldId id="2147473923" r:id="rId20"/>
    <p:sldId id="2147327397" r:id="rId21"/>
    <p:sldId id="2147327396" r:id="rId22"/>
    <p:sldId id="2147478916" r:id="rId23"/>
    <p:sldId id="2724" r:id="rId24"/>
    <p:sldId id="2731" r:id="rId25"/>
    <p:sldId id="2147473945" r:id="rId26"/>
    <p:sldId id="2134959922" r:id="rId27"/>
    <p:sldId id="2134959959" r:id="rId28"/>
    <p:sldId id="435" r:id="rId29"/>
    <p:sldId id="26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3450A3C-4AD8-14C3-BE8D-52870263434C}" name="Canan Schumann" initials="CS" userId="S::cschumann@ushealthconnect.com::d28afc93-6bf0-45d0-b3c3-1d5d563b5562" providerId="AD"/>
  <p188:author id="{6EB12EAF-BC4E-6B6B-0102-503011D8EEE7}" name="Emily Jebing" initials="EJ" userId="Emily Jebing"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6FC63-DF23-534C-9944-A6F0EE397390}" v="3" dt="2024-06-25T19:54:13.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p:restoredTop sz="96327"/>
  </p:normalViewPr>
  <p:slideViewPr>
    <p:cSldViewPr snapToGrid="0">
      <p:cViewPr varScale="1">
        <p:scale>
          <a:sx n="119" d="100"/>
          <a:sy n="119"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ley Kidner" userId="5b13863f-857f-45ba-b29d-d3555fa5f842" providerId="ADAL" clId="{4A76FC63-DF23-534C-9944-A6F0EE397390}"/>
    <pc:docChg chg="addSld delSld modSld sldOrd">
      <pc:chgData name="Harley Kidner" userId="5b13863f-857f-45ba-b29d-d3555fa5f842" providerId="ADAL" clId="{4A76FC63-DF23-534C-9944-A6F0EE397390}" dt="2024-06-25T19:54:19.968" v="3" actId="20578"/>
      <pc:docMkLst>
        <pc:docMk/>
      </pc:docMkLst>
      <pc:sldChg chg="add del">
        <pc:chgData name="Harley Kidner" userId="5b13863f-857f-45ba-b29d-d3555fa5f842" providerId="ADAL" clId="{4A76FC63-DF23-534C-9944-A6F0EE397390}" dt="2024-06-25T19:54:13.879" v="2"/>
        <pc:sldMkLst>
          <pc:docMk/>
          <pc:sldMk cId="3306514557" sldId="256"/>
        </pc:sldMkLst>
      </pc:sldChg>
      <pc:sldChg chg="add del ord">
        <pc:chgData name="Harley Kidner" userId="5b13863f-857f-45ba-b29d-d3555fa5f842" providerId="ADAL" clId="{4A76FC63-DF23-534C-9944-A6F0EE397390}" dt="2024-06-25T19:54:19.968" v="3" actId="20578"/>
        <pc:sldMkLst>
          <pc:docMk/>
          <pc:sldMk cId="2405816164" sldId="264"/>
        </pc:sldMkLst>
      </pc:sldChg>
      <pc:sldChg chg="add del">
        <pc:chgData name="Harley Kidner" userId="5b13863f-857f-45ba-b29d-d3555fa5f842" providerId="ADAL" clId="{4A76FC63-DF23-534C-9944-A6F0EE397390}" dt="2024-06-25T19:54:13.879" v="2"/>
        <pc:sldMkLst>
          <pc:docMk/>
          <pc:sldMk cId="2600770121" sldId="26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C79FB0-A033-D84C-AEB1-23B2BF52F83D}" type="datetimeFigureOut">
              <a:rPr lang="en-US" smtClean="0"/>
              <a:t>6/25/24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7808C6-7832-CC46-AEB2-60835A6AFEB4}" type="slidenum">
              <a:rPr lang="en-US" smtClean="0"/>
              <a:t>‹#›</a:t>
            </a:fld>
            <a:endParaRPr lang="en-US"/>
          </a:p>
        </p:txBody>
      </p:sp>
    </p:spTree>
    <p:extLst>
      <p:ext uri="{BB962C8B-B14F-4D97-AF65-F5344CB8AC3E}">
        <p14:creationId xmlns:p14="http://schemas.microsoft.com/office/powerpoint/2010/main" val="93639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a:extLst>
              <a:ext uri="{FF2B5EF4-FFF2-40B4-BE49-F238E27FC236}">
                <a16:creationId xmlns:a16="http://schemas.microsoft.com/office/drawing/2014/main" id="{D0344A36-58C8-4707-8FF0-2991198F48B5}"/>
              </a:ext>
            </a:extLst>
          </p:cNvPr>
          <p:cNvSpPr>
            <a:spLocks noGrp="1" noRot="1" noChangeAspect="1" noChangeArrowheads="1" noTextEdit="1"/>
          </p:cNvSpPr>
          <p:nvPr>
            <p:ph type="sldImg"/>
          </p:nvPr>
        </p:nvSpPr>
        <p:spPr>
          <a:ln/>
        </p:spPr>
      </p:sp>
      <p:sp>
        <p:nvSpPr>
          <p:cNvPr id="322563" name="Notes Placeholder 2">
            <a:extLst>
              <a:ext uri="{FF2B5EF4-FFF2-40B4-BE49-F238E27FC236}">
                <a16:creationId xmlns:a16="http://schemas.microsoft.com/office/drawing/2014/main" id="{026D236B-1ED2-4F13-97E0-C8DDB2C0E3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ndParaRPr>
          </a:p>
        </p:txBody>
      </p:sp>
      <p:sp>
        <p:nvSpPr>
          <p:cNvPr id="322564" name="Slide Number Placeholder 3">
            <a:extLst>
              <a:ext uri="{FF2B5EF4-FFF2-40B4-BE49-F238E27FC236}">
                <a16:creationId xmlns:a16="http://schemas.microsoft.com/office/drawing/2014/main" id="{D25E554B-2C24-48AD-AFC2-F3642500034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7827A06-6B68-4910-AC93-8D65FFA13B42}" type="slidenum">
              <a:rPr lang="en-US" altLang="en-US" smtClean="0">
                <a:solidFill>
                  <a:srgbClr val="000000"/>
                </a:solidFill>
                <a:latin typeface="Arial" panose="020B0604020202020204" pitchFamily="34" charset="0"/>
              </a:rPr>
              <a:pPr/>
              <a:t>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65201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458788" y="720725"/>
            <a:ext cx="6399212" cy="360045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panose="020B0600070205080204" pitchFamily="34" charset="-128"/>
            </a:endParaRPr>
          </a:p>
        </p:txBody>
      </p:sp>
      <p:sp>
        <p:nvSpPr>
          <p:cNvPr id="110596" name="Slide Number Placeholder 3"/>
          <p:cNvSpPr>
            <a:spLocks noGrp="1"/>
          </p:cNvSpPr>
          <p:nvPr>
            <p:ph type="sldNum" sz="quarter" idx="5"/>
          </p:nvPr>
        </p:nvSpPr>
        <p:spPr>
          <a:xfrm>
            <a:off x="4143375" y="9120188"/>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lvl1pPr defTabSz="965200">
              <a:spcBef>
                <a:spcPct val="30000"/>
              </a:spcBef>
              <a:defRPr sz="1200">
                <a:solidFill>
                  <a:schemeClr val="tx1"/>
                </a:solidFill>
                <a:latin typeface="Times New Roman" panose="02020603050405020304" pitchFamily="18" charset="0"/>
                <a:ea typeface="ヒラギノ角ゴ Pro W3" charset="-128"/>
              </a:defRPr>
            </a:lvl1pPr>
            <a:lvl2pPr marL="742950" indent="-285750" defTabSz="965200">
              <a:spcBef>
                <a:spcPct val="30000"/>
              </a:spcBef>
              <a:defRPr sz="1200">
                <a:solidFill>
                  <a:schemeClr val="tx1"/>
                </a:solidFill>
                <a:latin typeface="Times New Roman" panose="02020603050405020304" pitchFamily="18" charset="0"/>
                <a:ea typeface="ヒラギノ角ゴ Pro W3" charset="-128"/>
              </a:defRPr>
            </a:lvl2pPr>
            <a:lvl3pPr marL="1143000" indent="-228600" defTabSz="965200">
              <a:spcBef>
                <a:spcPct val="30000"/>
              </a:spcBef>
              <a:defRPr sz="1200">
                <a:solidFill>
                  <a:schemeClr val="tx1"/>
                </a:solidFill>
                <a:latin typeface="Times New Roman" panose="02020603050405020304" pitchFamily="18" charset="0"/>
                <a:ea typeface="ヒラギノ角ゴ Pro W3" charset="-128"/>
              </a:defRPr>
            </a:lvl3pPr>
            <a:lvl4pPr marL="1600200" indent="-228600" defTabSz="965200">
              <a:spcBef>
                <a:spcPct val="30000"/>
              </a:spcBef>
              <a:defRPr sz="1200">
                <a:solidFill>
                  <a:schemeClr val="tx1"/>
                </a:solidFill>
                <a:latin typeface="Times New Roman" panose="02020603050405020304" pitchFamily="18" charset="0"/>
                <a:ea typeface="ヒラギノ角ゴ Pro W3" charset="-128"/>
              </a:defRPr>
            </a:lvl4pPr>
            <a:lvl5pPr marL="2057400" indent="-228600" defTabSz="965200">
              <a:spcBef>
                <a:spcPct val="30000"/>
              </a:spcBef>
              <a:defRPr sz="1200">
                <a:solidFill>
                  <a:schemeClr val="tx1"/>
                </a:solidFill>
                <a:latin typeface="Times New Roman" panose="02020603050405020304" pitchFamily="18" charset="0"/>
                <a:ea typeface="ヒラギノ角ゴ Pro W3"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9pPr>
          </a:lstStyle>
          <a:p>
            <a:pPr>
              <a:spcBef>
                <a:spcPct val="0"/>
              </a:spcBef>
            </a:pPr>
            <a:fld id="{89CCF31C-8618-4D54-A2F7-37E12528BECB}" type="slidenum">
              <a:rPr lang="en-GB" altLang="en-US" sz="1300" smtClean="0">
                <a:solidFill>
                  <a:srgbClr val="000000"/>
                </a:solidFill>
                <a:latin typeface="Arial" panose="020B0604020202020204" pitchFamily="34" charset="0"/>
                <a:ea typeface="MS PGothic" panose="020B0600070205080204" pitchFamily="34" charset="-128"/>
              </a:rPr>
              <a:pPr>
                <a:spcBef>
                  <a:spcPct val="0"/>
                </a:spcBef>
              </a:pPr>
              <a:t>13</a:t>
            </a:fld>
            <a:endParaRPr lang="en-GB" altLang="en-US" sz="130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22052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F1EFC-8EA7-4FB8-A35F-54427E739BA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7320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F1EFC-8EA7-4FB8-A35F-54427E739BA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648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458788" y="720725"/>
            <a:ext cx="6399212" cy="360045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MS PGothic" panose="020B0600070205080204" pitchFamily="34" charset="-128"/>
            </a:endParaRPr>
          </a:p>
        </p:txBody>
      </p:sp>
      <p:sp>
        <p:nvSpPr>
          <p:cNvPr id="110596" name="Slide Number Placeholder 3"/>
          <p:cNvSpPr>
            <a:spLocks noGrp="1"/>
          </p:cNvSpPr>
          <p:nvPr>
            <p:ph type="sldNum" sz="quarter" idx="5"/>
          </p:nvPr>
        </p:nvSpPr>
        <p:spPr>
          <a:xfrm>
            <a:off x="4143375" y="9120188"/>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lvl1pPr defTabSz="965200">
              <a:spcBef>
                <a:spcPct val="30000"/>
              </a:spcBef>
              <a:defRPr sz="1200">
                <a:solidFill>
                  <a:schemeClr val="tx1"/>
                </a:solidFill>
                <a:latin typeface="Times New Roman" panose="02020603050405020304" pitchFamily="18" charset="0"/>
                <a:ea typeface="ヒラギノ角ゴ Pro W3" charset="-128"/>
              </a:defRPr>
            </a:lvl1pPr>
            <a:lvl2pPr marL="742950" indent="-285750" defTabSz="965200">
              <a:spcBef>
                <a:spcPct val="30000"/>
              </a:spcBef>
              <a:defRPr sz="1200">
                <a:solidFill>
                  <a:schemeClr val="tx1"/>
                </a:solidFill>
                <a:latin typeface="Times New Roman" panose="02020603050405020304" pitchFamily="18" charset="0"/>
                <a:ea typeface="ヒラギノ角ゴ Pro W3" charset="-128"/>
              </a:defRPr>
            </a:lvl2pPr>
            <a:lvl3pPr marL="1143000" indent="-228600" defTabSz="965200">
              <a:spcBef>
                <a:spcPct val="30000"/>
              </a:spcBef>
              <a:defRPr sz="1200">
                <a:solidFill>
                  <a:schemeClr val="tx1"/>
                </a:solidFill>
                <a:latin typeface="Times New Roman" panose="02020603050405020304" pitchFamily="18" charset="0"/>
                <a:ea typeface="ヒラギノ角ゴ Pro W3" charset="-128"/>
              </a:defRPr>
            </a:lvl3pPr>
            <a:lvl4pPr marL="1600200" indent="-228600" defTabSz="965200">
              <a:spcBef>
                <a:spcPct val="30000"/>
              </a:spcBef>
              <a:defRPr sz="1200">
                <a:solidFill>
                  <a:schemeClr val="tx1"/>
                </a:solidFill>
                <a:latin typeface="Times New Roman" panose="02020603050405020304" pitchFamily="18" charset="0"/>
                <a:ea typeface="ヒラギノ角ゴ Pro W3" charset="-128"/>
              </a:defRPr>
            </a:lvl4pPr>
            <a:lvl5pPr marL="2057400" indent="-228600" defTabSz="965200">
              <a:spcBef>
                <a:spcPct val="30000"/>
              </a:spcBef>
              <a:defRPr sz="1200">
                <a:solidFill>
                  <a:schemeClr val="tx1"/>
                </a:solidFill>
                <a:latin typeface="Times New Roman" panose="02020603050405020304" pitchFamily="18" charset="0"/>
                <a:ea typeface="ヒラギノ角ゴ Pro W3"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9pPr>
          </a:lstStyle>
          <a:p>
            <a:pPr>
              <a:spcBef>
                <a:spcPct val="0"/>
              </a:spcBef>
            </a:pPr>
            <a:fld id="{89CCF31C-8618-4D54-A2F7-37E12528BECB}" type="slidenum">
              <a:rPr lang="en-GB" altLang="en-US" sz="1300" smtClean="0">
                <a:solidFill>
                  <a:srgbClr val="000000"/>
                </a:solidFill>
                <a:latin typeface="Arial" panose="020B0604020202020204" pitchFamily="34" charset="0"/>
                <a:ea typeface="MS PGothic" panose="020B0600070205080204" pitchFamily="34" charset="-128"/>
              </a:rPr>
              <a:pPr>
                <a:spcBef>
                  <a:spcPct val="0"/>
                </a:spcBef>
              </a:pPr>
              <a:t>16</a:t>
            </a:fld>
            <a:endParaRPr lang="en-GB" altLang="en-US" sz="130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02224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xfrm>
            <a:off x="458788" y="720725"/>
            <a:ext cx="6399212" cy="3600450"/>
          </a:xfrm>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panose="020B0600070205080204" pitchFamily="34" charset="-128"/>
            </a:endParaRPr>
          </a:p>
        </p:txBody>
      </p:sp>
      <p:sp>
        <p:nvSpPr>
          <p:cNvPr id="110596" name="Slide Number Placeholder 3"/>
          <p:cNvSpPr>
            <a:spLocks noGrp="1"/>
          </p:cNvSpPr>
          <p:nvPr>
            <p:ph type="sldNum" sz="quarter" idx="5"/>
          </p:nvPr>
        </p:nvSpPr>
        <p:spPr>
          <a:xfrm>
            <a:off x="4143375" y="9120188"/>
            <a:ext cx="3170238" cy="479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3" tIns="48326" rIns="96653" bIns="48326"/>
          <a:lstStyle>
            <a:lvl1pPr defTabSz="965200">
              <a:spcBef>
                <a:spcPct val="30000"/>
              </a:spcBef>
              <a:defRPr sz="1200">
                <a:solidFill>
                  <a:schemeClr val="tx1"/>
                </a:solidFill>
                <a:latin typeface="Times New Roman" panose="02020603050405020304" pitchFamily="18" charset="0"/>
                <a:ea typeface="ヒラギノ角ゴ Pro W3" charset="-128"/>
              </a:defRPr>
            </a:lvl1pPr>
            <a:lvl2pPr marL="742950" indent="-285750" defTabSz="965200">
              <a:spcBef>
                <a:spcPct val="30000"/>
              </a:spcBef>
              <a:defRPr sz="1200">
                <a:solidFill>
                  <a:schemeClr val="tx1"/>
                </a:solidFill>
                <a:latin typeface="Times New Roman" panose="02020603050405020304" pitchFamily="18" charset="0"/>
                <a:ea typeface="ヒラギノ角ゴ Pro W3" charset="-128"/>
              </a:defRPr>
            </a:lvl2pPr>
            <a:lvl3pPr marL="1143000" indent="-228600" defTabSz="965200">
              <a:spcBef>
                <a:spcPct val="30000"/>
              </a:spcBef>
              <a:defRPr sz="1200">
                <a:solidFill>
                  <a:schemeClr val="tx1"/>
                </a:solidFill>
                <a:latin typeface="Times New Roman" panose="02020603050405020304" pitchFamily="18" charset="0"/>
                <a:ea typeface="ヒラギノ角ゴ Pro W3" charset="-128"/>
              </a:defRPr>
            </a:lvl3pPr>
            <a:lvl4pPr marL="1600200" indent="-228600" defTabSz="965200">
              <a:spcBef>
                <a:spcPct val="30000"/>
              </a:spcBef>
              <a:defRPr sz="1200">
                <a:solidFill>
                  <a:schemeClr val="tx1"/>
                </a:solidFill>
                <a:latin typeface="Times New Roman" panose="02020603050405020304" pitchFamily="18" charset="0"/>
                <a:ea typeface="ヒラギノ角ゴ Pro W3" charset="-128"/>
              </a:defRPr>
            </a:lvl4pPr>
            <a:lvl5pPr marL="2057400" indent="-228600" defTabSz="965200">
              <a:spcBef>
                <a:spcPct val="30000"/>
              </a:spcBef>
              <a:defRPr sz="1200">
                <a:solidFill>
                  <a:schemeClr val="tx1"/>
                </a:solidFill>
                <a:latin typeface="Times New Roman" panose="02020603050405020304" pitchFamily="18" charset="0"/>
                <a:ea typeface="ヒラギノ角ゴ Pro W3" charset="-128"/>
              </a:defRPr>
            </a:lvl5pPr>
            <a:lvl6pPr marL="25146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6pPr>
            <a:lvl7pPr marL="29718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7pPr>
            <a:lvl8pPr marL="34290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8pPr>
            <a:lvl9pPr marL="3886200" indent="-228600" defTabSz="965200" eaLnBrk="0" fontAlgn="base" hangingPunct="0">
              <a:spcBef>
                <a:spcPct val="30000"/>
              </a:spcBef>
              <a:spcAft>
                <a:spcPct val="0"/>
              </a:spcAft>
              <a:defRPr sz="1200">
                <a:solidFill>
                  <a:schemeClr val="tx1"/>
                </a:solidFill>
                <a:latin typeface="Times New Roman" panose="02020603050405020304" pitchFamily="18" charset="0"/>
                <a:ea typeface="ヒラギノ角ゴ Pro W3" charset="-128"/>
              </a:defRPr>
            </a:lvl9pPr>
          </a:lstStyle>
          <a:p>
            <a:pPr>
              <a:spcBef>
                <a:spcPct val="0"/>
              </a:spcBef>
            </a:pPr>
            <a:fld id="{89CCF31C-8618-4D54-A2F7-37E12528BECB}" type="slidenum">
              <a:rPr lang="en-GB" altLang="en-US" sz="1300" smtClean="0">
                <a:solidFill>
                  <a:srgbClr val="000000"/>
                </a:solidFill>
                <a:latin typeface="Arial" panose="020B0604020202020204" pitchFamily="34" charset="0"/>
                <a:ea typeface="MS PGothic" panose="020B0600070205080204" pitchFamily="34" charset="-128"/>
              </a:rPr>
              <a:pPr>
                <a:spcBef>
                  <a:spcPct val="0"/>
                </a:spcBef>
              </a:pPr>
              <a:t>17</a:t>
            </a:fld>
            <a:endParaRPr lang="en-GB" altLang="en-US" sz="1300">
              <a:solidFill>
                <a:srgbClr val="000000"/>
              </a:solidFill>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248553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p:spPr>
        <p:txBody>
          <a:bodyPr/>
          <a:lstStyle/>
          <a:p>
            <a:endParaRPr lang="en-GB">
              <a:latin typeface="Arial" pitchFamily="34" charset="0"/>
            </a:endParaRPr>
          </a:p>
        </p:txBody>
      </p:sp>
      <p:sp>
        <p:nvSpPr>
          <p:cNvPr id="36868" name="Slide Number Placeholder 3"/>
          <p:cNvSpPr>
            <a:spLocks noGrp="1"/>
          </p:cNvSpPr>
          <p:nvPr>
            <p:ph type="sldNum" sz="quarter" idx="5"/>
          </p:nvPr>
        </p:nvSpPr>
        <p:spPr>
          <a:noFill/>
        </p:spPr>
        <p:txBody>
          <a:bodyPr/>
          <a:lstStyle/>
          <a:p>
            <a:fld id="{9281E7B4-EA30-4153-815A-0AD34EE81821}" type="slidenum">
              <a:rPr lang="en-US" smtClean="0">
                <a:solidFill>
                  <a:prstClr val="black"/>
                </a:solidFill>
                <a:latin typeface="Arial" pitchFamily="34" charset="0"/>
              </a:rPr>
              <a:pPr/>
              <a:t>18</a:t>
            </a:fld>
            <a:endParaRPr lang="en-US">
              <a:solidFill>
                <a:prstClr val="black"/>
              </a:solidFill>
              <a:latin typeface="Arial" pitchFamily="34" charset="0"/>
            </a:endParaRPr>
          </a:p>
        </p:txBody>
      </p:sp>
    </p:spTree>
    <p:extLst>
      <p:ext uri="{BB962C8B-B14F-4D97-AF65-F5344CB8AC3E}">
        <p14:creationId xmlns:p14="http://schemas.microsoft.com/office/powerpoint/2010/main" val="2111804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p:spPr>
        <p:txBody>
          <a:bodyPr/>
          <a:lstStyle/>
          <a:p>
            <a:endParaRPr lang="en-GB">
              <a:latin typeface="Arial" pitchFamily="34" charset="0"/>
            </a:endParaRPr>
          </a:p>
        </p:txBody>
      </p:sp>
      <p:sp>
        <p:nvSpPr>
          <p:cNvPr id="36868" name="Slide Number Placeholder 3"/>
          <p:cNvSpPr>
            <a:spLocks noGrp="1"/>
          </p:cNvSpPr>
          <p:nvPr>
            <p:ph type="sldNum" sz="quarter" idx="5"/>
          </p:nvPr>
        </p:nvSpPr>
        <p:spPr>
          <a:noFill/>
        </p:spPr>
        <p:txBody>
          <a:bodyPr/>
          <a:lstStyle/>
          <a:p>
            <a:fld id="{9281E7B4-EA30-4153-815A-0AD34EE81821}" type="slidenum">
              <a:rPr lang="en-US" smtClean="0">
                <a:solidFill>
                  <a:prstClr val="black"/>
                </a:solidFill>
                <a:latin typeface="Arial" pitchFamily="34" charset="0"/>
              </a:rPr>
              <a:pPr/>
              <a:t>20</a:t>
            </a:fld>
            <a:endParaRPr lang="en-US">
              <a:solidFill>
                <a:prstClr val="black"/>
              </a:solidFill>
              <a:latin typeface="Arial" pitchFamily="34" charset="0"/>
            </a:endParaRPr>
          </a:p>
        </p:txBody>
      </p:sp>
    </p:spTree>
    <p:extLst>
      <p:ext uri="{BB962C8B-B14F-4D97-AF65-F5344CB8AC3E}">
        <p14:creationId xmlns:p14="http://schemas.microsoft.com/office/powerpoint/2010/main" val="102027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p6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0" name="Google Shape;1170;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
        <p:nvSpPr>
          <p:cNvPr id="1171" name="Google Shape;1171;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 sz="1300" b="0" i="0" u="none" strike="noStrike" cap="none">
                <a:solidFill>
                  <a:srgbClr val="000000"/>
                </a:solidFill>
                <a:latin typeface="Calibri"/>
                <a:ea typeface="Calibri"/>
                <a:cs typeface="Calibri"/>
                <a:sym typeface="Calibri"/>
              </a:rPr>
              <a:t>21</a:t>
            </a:fld>
            <a:endParaRPr sz="13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093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832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358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DBE4A1-6480-46DF-B54C-70CD012268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1514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EC6D4F92-D1A1-4DA4-A305-9329589B5BF2}"/>
              </a:ext>
            </a:extLst>
          </p:cNvPr>
          <p:cNvSpPr>
            <a:spLocks noGrp="1" noRot="1" noChangeAspect="1" noChangeArrowheads="1" noTextEdit="1"/>
          </p:cNvSpPr>
          <p:nvPr>
            <p:ph type="sldImg"/>
          </p:nvPr>
        </p:nvSpPr>
        <p:spPr>
          <a:ln/>
        </p:spPr>
      </p:sp>
      <p:sp>
        <p:nvSpPr>
          <p:cNvPr id="326659" name="Notes Placeholder 2">
            <a:extLst>
              <a:ext uri="{FF2B5EF4-FFF2-40B4-BE49-F238E27FC236}">
                <a16:creationId xmlns:a16="http://schemas.microsoft.com/office/drawing/2014/main" id="{A64219EC-F9E0-442B-9031-323AF028E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6660" name="Slide Number Placeholder 3">
            <a:extLst>
              <a:ext uri="{FF2B5EF4-FFF2-40B4-BE49-F238E27FC236}">
                <a16:creationId xmlns:a16="http://schemas.microsoft.com/office/drawing/2014/main" id="{B3B6C5FE-E0C4-4D34-8882-AEB44E5EED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7AD6C10-022C-4A27-A367-327318F3094F}"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590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p:spPr>
        <p:txBody>
          <a:bodyPr/>
          <a:lstStyle/>
          <a:p>
            <a:endParaRPr lang="en-GB">
              <a:latin typeface="Arial" pitchFamily="34" charset="0"/>
            </a:endParaRPr>
          </a:p>
        </p:txBody>
      </p:sp>
      <p:sp>
        <p:nvSpPr>
          <p:cNvPr id="36868" name="Slide Number Placeholder 3"/>
          <p:cNvSpPr>
            <a:spLocks noGrp="1"/>
          </p:cNvSpPr>
          <p:nvPr>
            <p:ph type="sldNum" sz="quarter" idx="5"/>
          </p:nvPr>
        </p:nvSpPr>
        <p:spPr>
          <a:noFill/>
        </p:spPr>
        <p:txBody>
          <a:bodyPr/>
          <a:lstStyle/>
          <a:p>
            <a:fld id="{9281E7B4-EA30-4153-815A-0AD34EE81821}" type="slidenum">
              <a:rPr lang="en-US" smtClean="0">
                <a:solidFill>
                  <a:prstClr val="black"/>
                </a:solidFill>
                <a:latin typeface="Arial" pitchFamily="34" charset="0"/>
              </a:rPr>
              <a:pPr/>
              <a:t>5</a:t>
            </a:fld>
            <a:endParaRPr lang="en-US">
              <a:solidFill>
                <a:prstClr val="black"/>
              </a:solidFill>
              <a:latin typeface="Arial" pitchFamily="34" charset="0"/>
            </a:endParaRPr>
          </a:p>
        </p:txBody>
      </p:sp>
    </p:spTree>
    <p:extLst>
      <p:ext uri="{BB962C8B-B14F-4D97-AF65-F5344CB8AC3E}">
        <p14:creationId xmlns:p14="http://schemas.microsoft.com/office/powerpoint/2010/main" val="1168075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8B9FB43-D938-4D4A-B028-1EFCE5AD65F2}"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90460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457200" y="720725"/>
            <a:ext cx="6400800" cy="3600450"/>
          </a:xfrm>
          <a:ln/>
        </p:spPr>
      </p:sp>
      <p:sp>
        <p:nvSpPr>
          <p:cNvPr id="36867" name="Notes Placeholder 2"/>
          <p:cNvSpPr>
            <a:spLocks noGrp="1"/>
          </p:cNvSpPr>
          <p:nvPr>
            <p:ph type="body" idx="1"/>
          </p:nvPr>
        </p:nvSpPr>
        <p:spPr>
          <a:noFill/>
          <a:ln/>
        </p:spPr>
        <p:txBody>
          <a:bodyPr/>
          <a:lstStyle/>
          <a:p>
            <a:endParaRPr lang="en-GB">
              <a:latin typeface="Arial" pitchFamily="34" charset="0"/>
            </a:endParaRPr>
          </a:p>
        </p:txBody>
      </p:sp>
      <p:sp>
        <p:nvSpPr>
          <p:cNvPr id="36868" name="Slide Number Placeholder 3"/>
          <p:cNvSpPr>
            <a:spLocks noGrp="1"/>
          </p:cNvSpPr>
          <p:nvPr>
            <p:ph type="sldNum" sz="quarter" idx="5"/>
          </p:nvPr>
        </p:nvSpPr>
        <p:spPr>
          <a:noFill/>
        </p:spPr>
        <p:txBody>
          <a:bodyPr/>
          <a:lstStyle/>
          <a:p>
            <a:fld id="{9281E7B4-EA30-4153-815A-0AD34EE81821}" type="slidenum">
              <a:rPr lang="en-US" smtClean="0">
                <a:solidFill>
                  <a:prstClr val="black"/>
                </a:solidFill>
                <a:latin typeface="Arial" pitchFamily="34" charset="0"/>
              </a:rPr>
              <a:pPr/>
              <a:t>7</a:t>
            </a:fld>
            <a:endParaRPr lang="en-US">
              <a:solidFill>
                <a:prstClr val="black"/>
              </a:solidFill>
              <a:latin typeface="Arial" pitchFamily="34" charset="0"/>
            </a:endParaRPr>
          </a:p>
        </p:txBody>
      </p:sp>
    </p:spTree>
    <p:extLst>
      <p:ext uri="{BB962C8B-B14F-4D97-AF65-F5344CB8AC3E}">
        <p14:creationId xmlns:p14="http://schemas.microsoft.com/office/powerpoint/2010/main" val="125199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A7A3D-9E36-4A7B-9728-BC111E229A50}"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28019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a:extLst>
              <a:ext uri="{FF2B5EF4-FFF2-40B4-BE49-F238E27FC236}">
                <a16:creationId xmlns:a16="http://schemas.microsoft.com/office/drawing/2014/main" id="{EC6D4F92-D1A1-4DA4-A305-9329589B5BF2}"/>
              </a:ext>
            </a:extLst>
          </p:cNvPr>
          <p:cNvSpPr>
            <a:spLocks noGrp="1" noRot="1" noChangeAspect="1" noChangeArrowheads="1" noTextEdit="1"/>
          </p:cNvSpPr>
          <p:nvPr>
            <p:ph type="sldImg"/>
          </p:nvPr>
        </p:nvSpPr>
        <p:spPr>
          <a:ln/>
        </p:spPr>
      </p:sp>
      <p:sp>
        <p:nvSpPr>
          <p:cNvPr id="326659" name="Notes Placeholder 2">
            <a:extLst>
              <a:ext uri="{FF2B5EF4-FFF2-40B4-BE49-F238E27FC236}">
                <a16:creationId xmlns:a16="http://schemas.microsoft.com/office/drawing/2014/main" id="{A64219EC-F9E0-442B-9031-323AF028EC8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
        <p:nvSpPr>
          <p:cNvPr id="326660" name="Slide Number Placeholder 3">
            <a:extLst>
              <a:ext uri="{FF2B5EF4-FFF2-40B4-BE49-F238E27FC236}">
                <a16:creationId xmlns:a16="http://schemas.microsoft.com/office/drawing/2014/main" id="{B3B6C5FE-E0C4-4D34-8882-AEB44E5EED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7AD6C10-022C-4A27-A367-327318F3094F}" type="slidenum">
              <a:rPr kumimoji="0" lang="en-GB" alt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3787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F1EFC-8EA7-4FB8-A35F-54427E739BA2}"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86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330829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29057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00"/>
              </a:spcAft>
              <a:defRPr sz="2400"/>
            </a:lvl1pPr>
            <a:lvl2pPr>
              <a:spcBef>
                <a:spcPts val="0"/>
              </a:spcBef>
              <a:spcAft>
                <a:spcPts val="400"/>
              </a:spcAft>
              <a:defRPr sz="22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232417" y="6453339"/>
            <a:ext cx="11496128" cy="280379"/>
          </a:xfrm>
        </p:spPr>
        <p:txBody>
          <a:bodyPr anchor="b" anchorCtr="0">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239349" y="6165850"/>
            <a:ext cx="11521280" cy="287486"/>
          </a:xfrm>
        </p:spPr>
        <p:txBody>
          <a:bodyPr anchor="b" anchorCtr="0">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3610128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b="1">
                <a:solidFill>
                  <a:srgbClr val="0070C0"/>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600204"/>
            <a:ext cx="10972800" cy="4493095"/>
          </a:xfrm>
        </p:spPr>
        <p:txBody>
          <a:bodyPr>
            <a:normAutofit/>
          </a:bodyPr>
          <a:lstStyle>
            <a:lvl1pPr>
              <a:spcBef>
                <a:spcPts val="0"/>
              </a:spcBef>
              <a:spcAft>
                <a:spcPts val="400"/>
              </a:spcAft>
              <a:defRPr sz="2400"/>
            </a:lvl1pPr>
            <a:lvl2pPr>
              <a:spcBef>
                <a:spcPts val="0"/>
              </a:spcBef>
              <a:spcAft>
                <a:spcPts val="400"/>
              </a:spcAft>
              <a:defRPr sz="2200"/>
            </a:lvl2pPr>
            <a:lvl3pPr>
              <a:spcBef>
                <a:spcPts val="0"/>
              </a:spcBef>
              <a:spcAft>
                <a:spcPts val="400"/>
              </a:spcAft>
              <a:defRPr sz="1800"/>
            </a:lvl3pPr>
            <a:lvl4pPr>
              <a:spcBef>
                <a:spcPts val="0"/>
              </a:spcBef>
              <a:spcAft>
                <a:spcPts val="400"/>
              </a:spcAft>
              <a:defRPr sz="1600"/>
            </a:lvl4pPr>
            <a:lvl5pPr>
              <a:spcBef>
                <a:spcPts val="0"/>
              </a:spcBef>
              <a:spcAft>
                <a:spcPts val="4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6"/>
          <p:cNvSpPr>
            <a:spLocks noGrp="1"/>
          </p:cNvSpPr>
          <p:nvPr>
            <p:ph type="body" sz="quarter" idx="11"/>
          </p:nvPr>
        </p:nvSpPr>
        <p:spPr>
          <a:xfrm>
            <a:off x="232417" y="6453339"/>
            <a:ext cx="11496128" cy="280379"/>
          </a:xfrm>
        </p:spPr>
        <p:txBody>
          <a:bodyPr anchor="b" anchorCtr="0">
            <a:noAutofit/>
          </a:bodyPr>
          <a:lstStyle>
            <a:lvl1pPr marL="0" indent="0">
              <a:spcBef>
                <a:spcPts val="0"/>
              </a:spcBef>
              <a:spcAft>
                <a:spcPts val="0"/>
              </a:spcAft>
              <a:buClrTx/>
              <a:buFont typeface="+mj-lt"/>
              <a:buNone/>
              <a:tabLst>
                <a:tab pos="176187" algn="l"/>
              </a:tabLst>
              <a:defRPr sz="1200">
                <a:latin typeface="Arial" pitchFamily="34" charset="0"/>
                <a:cs typeface="Arial" pitchFamily="34" charset="0"/>
              </a:defRPr>
            </a:lvl1pPr>
          </a:lstStyle>
          <a:p>
            <a:pPr lvl="0"/>
            <a:endParaRPr lang="en-GB" dirty="0"/>
          </a:p>
        </p:txBody>
      </p:sp>
      <p:sp>
        <p:nvSpPr>
          <p:cNvPr id="5" name="Text Placeholder 4"/>
          <p:cNvSpPr>
            <a:spLocks noGrp="1"/>
          </p:cNvSpPr>
          <p:nvPr>
            <p:ph type="body" sz="quarter" idx="12"/>
          </p:nvPr>
        </p:nvSpPr>
        <p:spPr>
          <a:xfrm>
            <a:off x="239349" y="6165850"/>
            <a:ext cx="11521280" cy="287486"/>
          </a:xfrm>
        </p:spPr>
        <p:txBody>
          <a:bodyPr anchor="b" anchorCtr="0">
            <a:noAutofit/>
          </a:bodyPr>
          <a:lstStyle>
            <a:lvl1pPr marL="0" indent="0" algn="l">
              <a:spcAft>
                <a:spcPts val="0"/>
              </a:spcAft>
              <a:buNone/>
              <a:defRPr sz="1200">
                <a:latin typeface="Arial" pitchFamily="34" charset="0"/>
                <a:cs typeface="Arial" pitchFamily="34" charset="0"/>
              </a:defRPr>
            </a:lvl1pPr>
          </a:lstStyle>
          <a:p>
            <a:pPr lvl="0"/>
            <a:r>
              <a:rPr lang="en-US" dirty="0"/>
              <a:t>Click to edit Master text</a:t>
            </a:r>
            <a:endParaRPr lang="en-GB" dirty="0"/>
          </a:p>
        </p:txBody>
      </p:sp>
    </p:spTree>
    <p:extLst>
      <p:ext uri="{BB962C8B-B14F-4D97-AF65-F5344CB8AC3E}">
        <p14:creationId xmlns:p14="http://schemas.microsoft.com/office/powerpoint/2010/main" val="2832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16" name="Text Placeholder 12"/>
          <p:cNvSpPr>
            <a:spLocks noGrp="1"/>
          </p:cNvSpPr>
          <p:nvPr>
            <p:ph type="body" sz="quarter" idx="10"/>
          </p:nvPr>
        </p:nvSpPr>
        <p:spPr>
          <a:xfrm>
            <a:off x="256032" y="6163056"/>
            <a:ext cx="11082528" cy="475488"/>
          </a:xfrm>
          <a:prstGeom prst="rect">
            <a:avLst/>
          </a:prstGeom>
        </p:spPr>
        <p:txBody>
          <a:bodyPr anchor="b"/>
          <a:lstStyle>
            <a:lvl1pPr>
              <a:spcBef>
                <a:spcPts val="0"/>
              </a:spcBef>
              <a:defRPr sz="1050" b="0" i="0">
                <a:latin typeface="Franklin Gothic Book" panose="020B0503020102020204" pitchFamily="34" charset="0"/>
              </a:defRPr>
            </a:lvl1pPr>
          </a:lstStyle>
          <a:p>
            <a:pPr lvl="0"/>
            <a:r>
              <a:rPr lang="en-US"/>
              <a:t>Edit Master text styles</a:t>
            </a:r>
          </a:p>
        </p:txBody>
      </p:sp>
      <p:sp>
        <p:nvSpPr>
          <p:cNvPr id="12" name="Slide Number Placeholder 5"/>
          <p:cNvSpPr>
            <a:spLocks noGrp="1"/>
          </p:cNvSpPr>
          <p:nvPr>
            <p:ph type="sldNum" sz="quarter" idx="4"/>
          </p:nvPr>
        </p:nvSpPr>
        <p:spPr>
          <a:xfrm>
            <a:off x="11448288" y="6345936"/>
            <a:ext cx="667512" cy="274320"/>
          </a:xfrm>
          <a:prstGeom prst="rect">
            <a:avLst/>
          </a:prstGeom>
        </p:spPr>
        <p:txBody>
          <a:bodyPr vert="horz" lIns="91440" tIns="45720" rIns="91440" bIns="45720" rtlCol="0" anchor="t"/>
          <a:lstStyle>
            <a:lvl1pPr algn="ctr">
              <a:defRPr sz="900" b="0">
                <a:solidFill>
                  <a:schemeClr val="tx1"/>
                </a:solidFill>
                <a:latin typeface="Franklin Gothic Medium Cond" panose="020B0606030402020204" pitchFamily="34" charset="0"/>
              </a:defRPr>
            </a:lvl1pPr>
          </a:lstStyle>
          <a:p>
            <a:fld id="{BFA19188-CCD0-4FFB-8DFB-60D3E72DC091}" type="slidenum">
              <a:rPr lang="en-US" smtClean="0"/>
              <a:pPr/>
              <a:t>‹#›</a:t>
            </a:fld>
            <a:endParaRPr lang="en-US"/>
          </a:p>
        </p:txBody>
      </p:sp>
      <p:sp>
        <p:nvSpPr>
          <p:cNvPr id="4" name="Title 3">
            <a:extLst>
              <a:ext uri="{FF2B5EF4-FFF2-40B4-BE49-F238E27FC236}">
                <a16:creationId xmlns:a16="http://schemas.microsoft.com/office/drawing/2014/main" id="{1F6D173B-A9C0-FA44-834F-7AEED3038A93}"/>
              </a:ext>
            </a:extLst>
          </p:cNvPr>
          <p:cNvSpPr>
            <a:spLocks noGrp="1"/>
          </p:cNvSpPr>
          <p:nvPr>
            <p:ph type="title"/>
          </p:nvPr>
        </p:nvSpPr>
        <p:spPr>
          <a:xfrm>
            <a:off x="256035" y="126552"/>
            <a:ext cx="9385679" cy="1100365"/>
          </a:xfrm>
        </p:spPr>
        <p:txBody>
          <a:bodyPr/>
          <a:lstStyle>
            <a:lvl1pPr>
              <a:defRPr sz="2800" b="0"/>
            </a:lvl1pPr>
          </a:lstStyle>
          <a:p>
            <a:r>
              <a:rPr lang="en-US"/>
              <a:t>Click to edit Master title style</a:t>
            </a:r>
          </a:p>
        </p:txBody>
      </p:sp>
    </p:spTree>
    <p:extLst>
      <p:ext uri="{BB962C8B-B14F-4D97-AF65-F5344CB8AC3E}">
        <p14:creationId xmlns:p14="http://schemas.microsoft.com/office/powerpoint/2010/main" val="1883077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Clear-LBU">
    <p:spTree>
      <p:nvGrpSpPr>
        <p:cNvPr id="1" name=""/>
        <p:cNvGrpSpPr/>
        <p:nvPr/>
      </p:nvGrpSpPr>
      <p:grpSpPr>
        <a:xfrm>
          <a:off x="0" y="0"/>
          <a:ext cx="0" cy="0"/>
          <a:chOff x="0" y="0"/>
          <a:chExt cx="0" cy="0"/>
        </a:xfrm>
      </p:grpSpPr>
      <p:sp>
        <p:nvSpPr>
          <p:cNvPr id="6"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Tree>
    <p:extLst>
      <p:ext uri="{BB962C8B-B14F-4D97-AF65-F5344CB8AC3E}">
        <p14:creationId xmlns:p14="http://schemas.microsoft.com/office/powerpoint/2010/main" val="1327699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One Column">
    <p:spTree>
      <p:nvGrpSpPr>
        <p:cNvPr id="1" name=""/>
        <p:cNvGrpSpPr/>
        <p:nvPr/>
      </p:nvGrpSpPr>
      <p:grpSpPr>
        <a:xfrm>
          <a:off x="0" y="0"/>
          <a:ext cx="0" cy="0"/>
          <a:chOff x="0" y="0"/>
          <a:chExt cx="0" cy="0"/>
        </a:xfrm>
      </p:grpSpPr>
      <p:sp>
        <p:nvSpPr>
          <p:cNvPr id="2" name="Title 1"/>
          <p:cNvSpPr>
            <a:spLocks noGrp="1"/>
          </p:cNvSpPr>
          <p:nvPr>
            <p:ph type="title"/>
          </p:nvPr>
        </p:nvSpPr>
        <p:spPr>
          <a:xfrm>
            <a:off x="509017" y="355752"/>
            <a:ext cx="10140696" cy="1146175"/>
          </a:xfrm>
        </p:spPr>
        <p:txBody>
          <a:bodyPr anchor="t" anchorCtr="0">
            <a:noAutofit/>
          </a:bodyPr>
          <a:lstStyle>
            <a:lvl1pPr>
              <a:defRPr sz="2099"/>
            </a:lvl1pPr>
          </a:lstStyle>
          <a:p>
            <a:r>
              <a:rPr lang="en-US" dirty="0"/>
              <a:t>Click to edit Master title style</a:t>
            </a:r>
          </a:p>
        </p:txBody>
      </p:sp>
      <p:sp>
        <p:nvSpPr>
          <p:cNvPr id="3" name="Content Placeholder 2"/>
          <p:cNvSpPr>
            <a:spLocks noGrp="1"/>
          </p:cNvSpPr>
          <p:nvPr>
            <p:ph idx="1"/>
          </p:nvPr>
        </p:nvSpPr>
        <p:spPr>
          <a:xfrm>
            <a:off x="509017" y="1519017"/>
            <a:ext cx="10140696" cy="38814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marL="0" marR="0" indent="0" algn="l" defTabSz="685595" rtl="0" eaLnBrk="1" fontAlgn="auto" latinLnBrk="0" hangingPunct="1">
              <a:lnSpc>
                <a:spcPct val="100000"/>
              </a:lnSpc>
              <a:spcBef>
                <a:spcPts val="0"/>
              </a:spcBef>
              <a:spcAft>
                <a:spcPts val="750"/>
              </a:spcAft>
              <a:buClrTx/>
              <a:buSzTx/>
              <a:buFontTx/>
              <a:buNone/>
              <a:tabLst/>
              <a:defRPr/>
            </a:lvl6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137473" y="6503746"/>
            <a:ext cx="437311" cy="294006"/>
          </a:xfrm>
          <a:prstGeom prst="rect">
            <a:avLst/>
          </a:prstGeom>
        </p:spPr>
        <p:txBody>
          <a:bodyPr vert="horz" lIns="0" tIns="0" rIns="0" bIns="0" rtlCol="0" anchor="b" anchorCtr="0"/>
          <a:lstStyle>
            <a:lvl1pPr algn="l">
              <a:defRPr sz="900">
                <a:solidFill>
                  <a:schemeClr val="accent5"/>
                </a:solidFill>
                <a:latin typeface="Source Sans Pro Semibold" pitchFamily="34" charset="0"/>
              </a:defRPr>
            </a:lvl1pPr>
          </a:lstStyle>
          <a:p>
            <a:fld id="{B45C9144-B389-4351-A733-C6819A670BC7}" type="slidenum">
              <a:rPr lang="en-US" smtClean="0"/>
              <a:pPr/>
              <a:t>‹#›</a:t>
            </a:fld>
            <a:endParaRPr lang="en-US" dirty="0"/>
          </a:p>
        </p:txBody>
      </p:sp>
    </p:spTree>
    <p:extLst>
      <p:ext uri="{BB962C8B-B14F-4D97-AF65-F5344CB8AC3E}">
        <p14:creationId xmlns:p14="http://schemas.microsoft.com/office/powerpoint/2010/main" val="1392494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8"/>
            <a:ext cx="12192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3"/>
            <a:ext cx="12192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66" indent="0">
              <a:buNone/>
              <a:defRPr sz="1050" b="1"/>
            </a:lvl2pPr>
            <a:lvl3pPr marL="601266" indent="0">
              <a:buNone/>
              <a:defRPr sz="1050" b="1"/>
            </a:lvl3pPr>
            <a:lvl4pPr marL="897731" indent="0">
              <a:buNone/>
              <a:defRPr sz="1050" b="1"/>
            </a:lvl4pPr>
            <a:lvl5pPr marL="1201340" indent="0">
              <a:buNone/>
              <a:defRPr sz="1050" b="1"/>
            </a:lvl5pPr>
          </a:lstStyle>
          <a:p>
            <a:pPr lvl="0"/>
            <a:r>
              <a:rPr lang="en-US" dirty="0"/>
              <a:t>Reference.</a:t>
            </a:r>
          </a:p>
        </p:txBody>
      </p:sp>
      <p:sp>
        <p:nvSpPr>
          <p:cNvPr id="4" name="Rectangle 3"/>
          <p:cNvSpPr/>
          <p:nvPr userDrawn="1"/>
        </p:nvSpPr>
        <p:spPr>
          <a:xfrm>
            <a:off x="0" y="0"/>
            <a:ext cx="12192000" cy="34795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84817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4">
  <p:cSld name="Content Slide 4">
    <p:spTree>
      <p:nvGrpSpPr>
        <p:cNvPr id="1" name="Shape 109"/>
        <p:cNvGrpSpPr/>
        <p:nvPr/>
      </p:nvGrpSpPr>
      <p:grpSpPr>
        <a:xfrm>
          <a:off x="0" y="0"/>
          <a:ext cx="0" cy="0"/>
          <a:chOff x="0" y="0"/>
          <a:chExt cx="0" cy="0"/>
        </a:xfrm>
      </p:grpSpPr>
      <p:sp>
        <p:nvSpPr>
          <p:cNvPr id="110" name="Google Shape;110;p26"/>
          <p:cNvSpPr txBox="1">
            <a:spLocks noGrp="1"/>
          </p:cNvSpPr>
          <p:nvPr>
            <p:ph type="body" idx="1"/>
          </p:nvPr>
        </p:nvSpPr>
        <p:spPr>
          <a:xfrm>
            <a:off x="0" y="6302302"/>
            <a:ext cx="12192000" cy="533399"/>
          </a:xfrm>
          <a:prstGeom prst="rect">
            <a:avLst/>
          </a:prstGeom>
          <a:noFill/>
          <a:ln>
            <a:noFill/>
          </a:ln>
        </p:spPr>
        <p:txBody>
          <a:bodyPr spcFirstLastPara="1" wrap="square" lIns="274300" tIns="137150" rIns="274300" bIns="137150" anchor="b" anchorCtr="0">
            <a:noAutofit/>
          </a:bodyPr>
          <a:lstStyle>
            <a:lvl1pPr marL="457200" marR="0" lvl="0" indent="-228600" algn="l" rtl="0">
              <a:lnSpc>
                <a:spcPct val="85000"/>
              </a:lnSpc>
              <a:spcBef>
                <a:spcPts val="210"/>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1pPr>
            <a:lvl2pPr marL="914400" marR="0" lvl="1" indent="-228600" algn="l" rtl="0">
              <a:lnSpc>
                <a:spcPct val="85000"/>
              </a:lnSpc>
              <a:spcBef>
                <a:spcPts val="210"/>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2pPr>
            <a:lvl3pPr marL="1371600" marR="0" lvl="2" indent="-228600" algn="l" rtl="0">
              <a:lnSpc>
                <a:spcPct val="85000"/>
              </a:lnSpc>
              <a:spcBef>
                <a:spcPts val="210"/>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3pPr>
            <a:lvl4pPr marL="1828800" marR="0" lvl="3" indent="-228600" algn="l" rtl="0">
              <a:lnSpc>
                <a:spcPct val="85000"/>
              </a:lnSpc>
              <a:spcBef>
                <a:spcPts val="210"/>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4pPr>
            <a:lvl5pPr marL="2286000" marR="0" lvl="4" indent="-228600" algn="l" rtl="0">
              <a:lnSpc>
                <a:spcPct val="85000"/>
              </a:lnSpc>
              <a:spcBef>
                <a:spcPts val="210"/>
              </a:spcBef>
              <a:spcAft>
                <a:spcPts val="0"/>
              </a:spcAft>
              <a:buClr>
                <a:schemeClr val="dk1"/>
              </a:buClr>
              <a:buSzPts val="1050"/>
              <a:buFont typeface="Arial"/>
              <a:buNone/>
              <a:defRPr sz="1050" b="1"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111" name="Google Shape;111;p26"/>
          <p:cNvSpPr txBox="1">
            <a:spLocks noGrp="1"/>
          </p:cNvSpPr>
          <p:nvPr>
            <p:ph type="title"/>
          </p:nvPr>
        </p:nvSpPr>
        <p:spPr>
          <a:xfrm>
            <a:off x="0" y="259424"/>
            <a:ext cx="12192000" cy="106968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599C"/>
              </a:buClr>
              <a:buSzPts val="3000"/>
              <a:buFont typeface="Arial"/>
              <a:buNone/>
              <a:defRPr sz="3000" b="1" i="0" u="none" strike="noStrike" cap="none">
                <a:solidFill>
                  <a:srgbClr val="00599C"/>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339611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3117" y="1570451"/>
            <a:ext cx="10972800" cy="4525433"/>
          </a:xfrm>
        </p:spPr>
        <p:txBody>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Placeholder 1"/>
          <p:cNvSpPr>
            <a:spLocks noGrp="1"/>
          </p:cNvSpPr>
          <p:nvPr>
            <p:ph type="title"/>
          </p:nvPr>
        </p:nvSpPr>
        <p:spPr bwMode="auto">
          <a:xfrm>
            <a:off x="383023" y="199157"/>
            <a:ext cx="10963200" cy="952500"/>
          </a:xfrm>
          <a:prstGeom prst="rect">
            <a:avLst/>
          </a:prstGeom>
          <a:noFill/>
          <a:ln w="9525">
            <a:noFill/>
            <a:miter lim="800000"/>
            <a:headEnd/>
            <a:tailEnd/>
          </a:ln>
        </p:spPr>
        <p:txBody>
          <a:bodyPr/>
          <a:lstStyle/>
          <a:p>
            <a:pPr lvl="0"/>
            <a:r>
              <a:rPr lang="en-US" dirty="0"/>
              <a:t>Click to edit Master title style</a:t>
            </a:r>
          </a:p>
        </p:txBody>
      </p:sp>
      <p:sp>
        <p:nvSpPr>
          <p:cNvPr id="5" name="Slide Number Placeholder 5"/>
          <p:cNvSpPr>
            <a:spLocks noGrp="1"/>
          </p:cNvSpPr>
          <p:nvPr>
            <p:ph type="sldNum" sz="quarter" idx="10"/>
          </p:nvPr>
        </p:nvSpPr>
        <p:spPr>
          <a:xfrm>
            <a:off x="29633" y="6493937"/>
            <a:ext cx="670984" cy="359833"/>
          </a:xfrm>
          <a:prstGeom prst="rect">
            <a:avLst/>
          </a:prstGeom>
        </p:spPr>
        <p:txBody>
          <a:bodyPr lIns="91427" tIns="45713" rIns="91427" bIns="45713"/>
          <a:lstStyle>
            <a:lvl1pPr>
              <a:defRPr/>
            </a:lvl1pPr>
          </a:lstStyle>
          <a:p>
            <a:pPr>
              <a:defRPr/>
            </a:pPr>
            <a:fld id="{ED5D1425-3A61-4A24-8680-EA9BC0F6156C}" type="slidenum">
              <a:rPr lang="en-GB">
                <a:solidFill>
                  <a:srgbClr val="739ABC"/>
                </a:solidFill>
              </a:rPr>
              <a:pPr>
                <a:defRPr/>
              </a:pPr>
              <a:t>‹#›</a:t>
            </a:fld>
            <a:endParaRPr lang="en-GB" dirty="0">
              <a:solidFill>
                <a:srgbClr val="739ABC"/>
              </a:solidFill>
            </a:endParaRPr>
          </a:p>
        </p:txBody>
      </p:sp>
    </p:spTree>
    <p:extLst>
      <p:ext uri="{BB962C8B-B14F-4D97-AF65-F5344CB8AC3E}">
        <p14:creationId xmlns:p14="http://schemas.microsoft.com/office/powerpoint/2010/main" val="205817498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94802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5270064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939562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651548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2774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22784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8086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43992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17200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1658688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189366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0588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875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2457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2716283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2897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634981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6692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9226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2465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6/25/24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65807175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150" TargetMode="External"/><Relationship Id="rId7"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36.png"/><Relationship Id="rId7" Type="http://schemas.openxmlformats.org/officeDocument/2006/relationships/hyperlink" Target="http://www.mededonthego.com/" TargetMode="External"/><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37.svg"/><Relationship Id="rId9"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oleObject" Target="../embeddings/oleObject4.bin"/><Relationship Id="rId3" Type="http://schemas.openxmlformats.org/officeDocument/2006/relationships/image" Target="../media/image9.png"/><Relationship Id="rId7" Type="http://schemas.openxmlformats.org/officeDocument/2006/relationships/oleObject" Target="../embeddings/oleObject1.bin"/><Relationship Id="rId12" Type="http://schemas.openxmlformats.org/officeDocument/2006/relationships/image" Target="../media/image15.emf"/><Relationship Id="rId2" Type="http://schemas.openxmlformats.org/officeDocument/2006/relationships/notesSlide" Target="../notesSlides/notesSlide7.xml"/><Relationship Id="rId16" Type="http://schemas.openxmlformats.org/officeDocument/2006/relationships/image" Target="../media/image17.emf"/><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oleObject" Target="../embeddings/oleObject3.bin"/><Relationship Id="rId5" Type="http://schemas.openxmlformats.org/officeDocument/2006/relationships/image" Target="../media/image11.png"/><Relationship Id="rId15" Type="http://schemas.openxmlformats.org/officeDocument/2006/relationships/oleObject" Target="../embeddings/oleObject5.bin"/><Relationship Id="rId10" Type="http://schemas.openxmlformats.org/officeDocument/2006/relationships/image" Target="../media/image14.emf"/><Relationship Id="rId4" Type="http://schemas.openxmlformats.org/officeDocument/2006/relationships/image" Target="../media/image10.png"/><Relationship Id="rId9" Type="http://schemas.openxmlformats.org/officeDocument/2006/relationships/oleObject" Target="../embeddings/oleObject2.bin"/><Relationship Id="rId14" Type="http://schemas.openxmlformats.org/officeDocument/2006/relationships/image" Target="../media/image16.emf"/></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6.bin"/><Relationship Id="rId1" Type="http://schemas.openxmlformats.org/officeDocument/2006/relationships/slideLayout" Target="../slideLayouts/slideLayout3.xml"/><Relationship Id="rId5" Type="http://schemas.openxmlformats.org/officeDocument/2006/relationships/image" Target="../media/image19.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Content Placeholder 29">
            <a:extLst>
              <a:ext uri="{FF2B5EF4-FFF2-40B4-BE49-F238E27FC236}">
                <a16:creationId xmlns:a16="http://schemas.microsoft.com/office/drawing/2014/main" id="{D1721101-34FF-49C6-AD9F-F6972A5AFD1B}"/>
              </a:ext>
            </a:extLst>
          </p:cNvPr>
          <p:cNvSpPr txBox="1">
            <a:spLocks noChangeArrowheads="1"/>
          </p:cNvSpPr>
          <p:nvPr/>
        </p:nvSpPr>
        <p:spPr bwMode="auto">
          <a:xfrm>
            <a:off x="1981200" y="1498601"/>
            <a:ext cx="82296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13" rIns="0" bIns="45713"/>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663575" indent="-369888">
              <a:spcBef>
                <a:spcPct val="20000"/>
              </a:spcBef>
              <a:buFont typeface="Arial" panose="020B0604020202020204" pitchFamily="34" charset="0"/>
              <a:buChar char="–"/>
              <a:defRPr sz="2800">
                <a:solidFill>
                  <a:schemeClr val="tx1"/>
                </a:solidFill>
                <a:latin typeface="Calibri" panose="020F0502020204030204" pitchFamily="34" charset="0"/>
              </a:defRPr>
            </a:lvl2pPr>
            <a:lvl3pPr marL="936625" indent="-250825">
              <a:spcBef>
                <a:spcPct val="20000"/>
              </a:spcBef>
              <a:buFont typeface="Arial" panose="020B0604020202020204" pitchFamily="34" charset="0"/>
              <a:buChar char="•"/>
              <a:defRPr sz="2400">
                <a:solidFill>
                  <a:schemeClr val="tx1"/>
                </a:solidFill>
                <a:latin typeface="Calibri" panose="020F0502020204030204" pitchFamily="34" charset="0"/>
              </a:defRPr>
            </a:lvl3pPr>
            <a:lvl4pPr marL="1230313" indent="-293688">
              <a:spcBef>
                <a:spcPct val="20000"/>
              </a:spcBef>
              <a:buFont typeface="Arial" panose="020B0604020202020204" pitchFamily="34" charset="0"/>
              <a:buChar char="–"/>
              <a:defRPr sz="2000">
                <a:solidFill>
                  <a:schemeClr val="tx1"/>
                </a:solidFill>
                <a:latin typeface="Calibri" panose="020F0502020204030204" pitchFamily="34" charset="0"/>
              </a:defRPr>
            </a:lvl4pPr>
            <a:lvl5pPr marL="1546225" indent="-293688">
              <a:spcBef>
                <a:spcPct val="20000"/>
              </a:spcBef>
              <a:buFont typeface="Arial" panose="020B0604020202020204" pitchFamily="34" charset="0"/>
              <a:buChar char="»"/>
              <a:defRPr sz="2000">
                <a:solidFill>
                  <a:schemeClr val="tx1"/>
                </a:solidFill>
                <a:latin typeface="Calibri" panose="020F0502020204030204" pitchFamily="34" charset="0"/>
              </a:defRPr>
            </a:lvl5pPr>
            <a:lvl6pPr marL="20034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4606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29178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375025" indent="-293688"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endParaRPr lang="en-GB" altLang="en-US" sz="2000">
              <a:solidFill>
                <a:srgbClr val="000000"/>
              </a:solidFill>
              <a:cs typeface="Arial" panose="020B0604020202020204" pitchFamily="34" charset="0"/>
            </a:endParaRPr>
          </a:p>
        </p:txBody>
      </p:sp>
      <p:sp>
        <p:nvSpPr>
          <p:cNvPr id="4" name="Title 3">
            <a:extLst>
              <a:ext uri="{FF2B5EF4-FFF2-40B4-BE49-F238E27FC236}">
                <a16:creationId xmlns:a16="http://schemas.microsoft.com/office/drawing/2014/main" id="{2651447B-83F2-3490-1593-17E3C58FC38A}"/>
              </a:ext>
            </a:extLst>
          </p:cNvPr>
          <p:cNvSpPr>
            <a:spLocks noGrp="1"/>
          </p:cNvSpPr>
          <p:nvPr>
            <p:ph type="title"/>
          </p:nvPr>
        </p:nvSpPr>
        <p:spPr>
          <a:xfrm>
            <a:off x="609601" y="1709738"/>
            <a:ext cx="10515600" cy="2852737"/>
          </a:xfrm>
        </p:spPr>
        <p:txBody>
          <a:bodyPr>
            <a:normAutofit fontScale="90000"/>
          </a:bodyPr>
          <a:lstStyle/>
          <a:p>
            <a:r>
              <a:rPr lang="en-US" dirty="0"/>
              <a:t>Exploring the Spectrum of Efficacy in Emerging Schizophrenia Therapies: </a:t>
            </a:r>
            <a:br>
              <a:rPr lang="en-US" dirty="0"/>
            </a:br>
            <a:r>
              <a:rPr lang="en-US" dirty="0"/>
              <a:t>From Positive to Negative to Cognitive Symptoms</a:t>
            </a:r>
          </a:p>
        </p:txBody>
      </p:sp>
      <p:sp>
        <p:nvSpPr>
          <p:cNvPr id="5" name="Text Placeholder 4">
            <a:extLst>
              <a:ext uri="{FF2B5EF4-FFF2-40B4-BE49-F238E27FC236}">
                <a16:creationId xmlns:a16="http://schemas.microsoft.com/office/drawing/2014/main" id="{77729C09-97DD-4162-EBE3-5D84880FA6A2}"/>
              </a:ext>
            </a:extLst>
          </p:cNvPr>
          <p:cNvSpPr>
            <a:spLocks noGrp="1"/>
          </p:cNvSpPr>
          <p:nvPr>
            <p:ph type="body" idx="1"/>
          </p:nvPr>
        </p:nvSpPr>
        <p:spPr>
          <a:xfrm>
            <a:off x="609601" y="4589463"/>
            <a:ext cx="10515600" cy="1500187"/>
          </a:xfrm>
        </p:spPr>
        <p:txBody>
          <a:bodyPr>
            <a:normAutofit fontScale="77500" lnSpcReduction="20000"/>
          </a:bodyPr>
          <a:lstStyle/>
          <a:p>
            <a:endParaRPr lang="en-US" altLang="ko-KR" dirty="0"/>
          </a:p>
          <a:p>
            <a:r>
              <a:rPr lang="en-US" altLang="ko-KR" dirty="0"/>
              <a:t>Christoph U. </a:t>
            </a:r>
            <a:r>
              <a:rPr lang="en-US" altLang="ko-KR" dirty="0" err="1"/>
              <a:t>Correll</a:t>
            </a:r>
            <a:r>
              <a:rPr lang="en-US" altLang="ko-KR" dirty="0"/>
              <a:t>, MD</a:t>
            </a:r>
          </a:p>
          <a:p>
            <a:r>
              <a:rPr lang="en-US" altLang="ko-KR" dirty="0"/>
              <a:t>Professor of Psychiatry and Molecular Medicine</a:t>
            </a:r>
          </a:p>
          <a:p>
            <a:r>
              <a:rPr lang="en-US" altLang="ko-KR" dirty="0"/>
              <a:t>The Donald and Barbara Zucker School of Medicine at Hofstra/Northwell</a:t>
            </a:r>
          </a:p>
          <a:p>
            <a:r>
              <a:rPr lang="en-US" altLang="ko-KR" dirty="0"/>
              <a:t>Hempstead, NY</a:t>
            </a:r>
            <a:endParaRPr lang="en-US" altLang="en-US" dirty="0"/>
          </a:p>
        </p:txBody>
      </p:sp>
    </p:spTree>
    <p:extLst>
      <p:ext uri="{BB962C8B-B14F-4D97-AF65-F5344CB8AC3E}">
        <p14:creationId xmlns:p14="http://schemas.microsoft.com/office/powerpoint/2010/main" val="318234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4">
            <a:extLst>
              <a:ext uri="{FF2B5EF4-FFF2-40B4-BE49-F238E27FC236}">
                <a16:creationId xmlns:a16="http://schemas.microsoft.com/office/drawing/2014/main" id="{516481B3-09BC-41FB-9F62-DD4F741AE77F}"/>
              </a:ext>
            </a:extLst>
          </p:cNvPr>
          <p:cNvSpPr>
            <a:spLocks noGrp="1"/>
          </p:cNvSpPr>
          <p:nvPr>
            <p:ph type="title"/>
          </p:nvPr>
        </p:nvSpPr>
        <p:spPr>
          <a:xfrm>
            <a:off x="609600" y="199505"/>
            <a:ext cx="10744200" cy="1185577"/>
          </a:xfrm>
        </p:spPr>
        <p:txBody>
          <a:bodyPr>
            <a:normAutofit/>
          </a:bodyPr>
          <a:lstStyle/>
          <a:p>
            <a:r>
              <a:rPr lang="en-GB" altLang="en-US" dirty="0"/>
              <a:t>Ulotaront Phase 3 DIAMOND 1 and 2 Trials: </a:t>
            </a:r>
            <a:br>
              <a:rPr lang="en-GB" altLang="en-US" dirty="0"/>
            </a:br>
            <a:r>
              <a:rPr lang="en-GB" altLang="en-US" dirty="0"/>
              <a:t>Top Line Results</a:t>
            </a:r>
          </a:p>
        </p:txBody>
      </p:sp>
      <p:sp>
        <p:nvSpPr>
          <p:cNvPr id="325635" name="Content Placeholder 2">
            <a:extLst>
              <a:ext uri="{FF2B5EF4-FFF2-40B4-BE49-F238E27FC236}">
                <a16:creationId xmlns:a16="http://schemas.microsoft.com/office/drawing/2014/main" id="{811AD783-5581-4AEB-8EE0-832FA50E7491}"/>
              </a:ext>
            </a:extLst>
          </p:cNvPr>
          <p:cNvSpPr>
            <a:spLocks noGrp="1"/>
          </p:cNvSpPr>
          <p:nvPr>
            <p:ph idx="1"/>
          </p:nvPr>
        </p:nvSpPr>
        <p:spPr>
          <a:xfrm>
            <a:off x="609600" y="1477906"/>
            <a:ext cx="10744200" cy="4722477"/>
          </a:xfrm>
        </p:spPr>
        <p:txBody>
          <a:bodyPr>
            <a:normAutofit fontScale="85000" lnSpcReduction="20000"/>
          </a:bodyPr>
          <a:lstStyle/>
          <a:p>
            <a:r>
              <a:rPr lang="en-US" dirty="0"/>
              <a:t>DIAMOND 1 study: multicenter, </a:t>
            </a:r>
            <a:r>
              <a:rPr lang="en-US" dirty="0">
                <a:solidFill>
                  <a:schemeClr val="tx1"/>
                </a:solidFill>
              </a:rPr>
              <a:t>randomized, double-blind, parallel-group, fixed-dosed trial comparing </a:t>
            </a:r>
            <a:r>
              <a:rPr lang="en-US" b="1" dirty="0">
                <a:solidFill>
                  <a:schemeClr val="tx1"/>
                </a:solidFill>
              </a:rPr>
              <a:t>ulotaront 50 mg/d and 75 mg/d versus placebo </a:t>
            </a:r>
            <a:r>
              <a:rPr lang="en-US" dirty="0">
                <a:solidFill>
                  <a:schemeClr val="tx1"/>
                </a:solidFill>
              </a:rPr>
              <a:t>over 6 weeks in 435 acutely psychotic adults with schizophrenia.</a:t>
            </a:r>
          </a:p>
          <a:p>
            <a:r>
              <a:rPr lang="en-US" dirty="0">
                <a:solidFill>
                  <a:schemeClr val="tx1"/>
                </a:solidFill>
              </a:rPr>
              <a:t>All three groups showed a reduction in the Positive and Negative Syndrome Scale (PANSS) total score over time, without  either ulotaront treatment group being superior to placebo on PANSS total change at Week 6 (least squares [LS] mean: </a:t>
            </a:r>
          </a:p>
          <a:p>
            <a:pPr lvl="1"/>
            <a:r>
              <a:rPr lang="en-US" b="1" dirty="0">
                <a:solidFill>
                  <a:schemeClr val="tx1"/>
                </a:solidFill>
              </a:rPr>
              <a:t>ulotaront 50 mg/day: -16.9; ulotaront 75 mg/day: -19.6; placebo: -19.3 points</a:t>
            </a:r>
          </a:p>
          <a:p>
            <a:r>
              <a:rPr lang="en-US" dirty="0">
                <a:solidFill>
                  <a:schemeClr val="tx1"/>
                </a:solidFill>
              </a:rPr>
              <a:t>DIAMOND 2 study: multicenter, randomized, double-blind, parallel-group, fixed-dosed trial comparing </a:t>
            </a:r>
            <a:r>
              <a:rPr lang="en-US" b="1" dirty="0">
                <a:solidFill>
                  <a:schemeClr val="tx1"/>
                </a:solidFill>
              </a:rPr>
              <a:t>ulotaront 75 mg/d and 100 mg/d versus placebo </a:t>
            </a:r>
            <a:r>
              <a:rPr lang="en-US" b="1" dirty="0"/>
              <a:t>over 6 weeks </a:t>
            </a:r>
            <a:r>
              <a:rPr lang="en-US" dirty="0"/>
              <a:t>in 464 acutely psychotic adults with schizophrenia</a:t>
            </a:r>
          </a:p>
          <a:p>
            <a:r>
              <a:rPr lang="en-US" dirty="0"/>
              <a:t>All three groups showed a reduction in PANSS total score over time, without either ulotaront treatment group being superior to placebo on PANSS total change at Week 6 (least squares [LS] mean: </a:t>
            </a:r>
          </a:p>
          <a:p>
            <a:pPr lvl="1"/>
            <a:r>
              <a:rPr lang="en-US" b="1" dirty="0"/>
              <a:t>ulotaront 75 mg/day: -16.4; ulotaront 100 mg/day: -18.1; placebo: -14.3 points</a:t>
            </a:r>
          </a:p>
          <a:p>
            <a:r>
              <a:rPr lang="en-US" dirty="0"/>
              <a:t>Ulotaront was generally safe and well-tolerated in both studies</a:t>
            </a:r>
            <a:endParaRPr lang="en-US" altLang="ko-KR" dirty="0"/>
          </a:p>
        </p:txBody>
      </p:sp>
      <p:sp>
        <p:nvSpPr>
          <p:cNvPr id="5" name="Footer Placeholder 4">
            <a:extLst>
              <a:ext uri="{FF2B5EF4-FFF2-40B4-BE49-F238E27FC236}">
                <a16:creationId xmlns:a16="http://schemas.microsoft.com/office/drawing/2014/main" id="{C151BED4-A5FD-0DDB-1E22-48B0032E70F6}"/>
              </a:ext>
            </a:extLst>
          </p:cNvPr>
          <p:cNvSpPr>
            <a:spLocks noGrp="1"/>
          </p:cNvSpPr>
          <p:nvPr>
            <p:ph type="ftr" sz="quarter" idx="3"/>
          </p:nvPr>
        </p:nvSpPr>
        <p:spPr/>
        <p:txBody>
          <a:bodyPr/>
          <a:lstStyle/>
          <a:p>
            <a:r>
              <a:rPr lang="en-US" dirty="0">
                <a:solidFill>
                  <a:schemeClr val="tx1">
                    <a:lumMod val="60000"/>
                    <a:lumOff val="40000"/>
                  </a:schemeClr>
                </a:solidFill>
              </a:rPr>
              <a:t>LS, least squares; PANSS, positive and negative syndrome scale.</a:t>
            </a:r>
          </a:p>
          <a:p>
            <a:r>
              <a:rPr lang="en-US" dirty="0">
                <a:solidFill>
                  <a:schemeClr val="tx1">
                    <a:lumMod val="60000"/>
                    <a:lumOff val="40000"/>
                  </a:schemeClr>
                </a:solidFill>
              </a:rPr>
              <a:t>Otsuka America Pharmaceutical, Inc. 2023. https://</a:t>
            </a:r>
            <a:r>
              <a:rPr lang="en-US" dirty="0" err="1">
                <a:solidFill>
                  <a:schemeClr val="tx1">
                    <a:lumMod val="60000"/>
                    <a:lumOff val="40000"/>
                  </a:schemeClr>
                </a:solidFill>
              </a:rPr>
              <a:t>otsuka-us.com</a:t>
            </a:r>
            <a:r>
              <a:rPr lang="en-US" dirty="0">
                <a:solidFill>
                  <a:schemeClr val="tx1">
                    <a:lumMod val="60000"/>
                    <a:lumOff val="40000"/>
                  </a:schemeClr>
                </a:solidFill>
              </a:rPr>
              <a:t>/news/sumitomo-pharma-and-otsuka-announce-topline-results-phase-3-diamond-1-and-diamond-2-clinical</a:t>
            </a:r>
          </a:p>
        </p:txBody>
      </p:sp>
    </p:spTree>
    <p:extLst>
      <p:ext uri="{BB962C8B-B14F-4D97-AF65-F5344CB8AC3E}">
        <p14:creationId xmlns:p14="http://schemas.microsoft.com/office/powerpoint/2010/main" val="412439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7900E58-F8A3-21E2-DB9A-E01E8C10FA74}"/>
              </a:ext>
            </a:extLst>
          </p:cNvPr>
          <p:cNvGrpSpPr/>
          <p:nvPr/>
        </p:nvGrpSpPr>
        <p:grpSpPr>
          <a:xfrm>
            <a:off x="6130766" y="1910426"/>
            <a:ext cx="5674242" cy="4292145"/>
            <a:chOff x="1567075" y="1295592"/>
            <a:chExt cx="8502640" cy="4874123"/>
          </a:xfrm>
        </p:grpSpPr>
        <p:pic>
          <p:nvPicPr>
            <p:cNvPr id="8" name="Picture 7">
              <a:extLst>
                <a:ext uri="{FF2B5EF4-FFF2-40B4-BE49-F238E27FC236}">
                  <a16:creationId xmlns:a16="http://schemas.microsoft.com/office/drawing/2014/main" id="{921B14A8-0218-7970-3B71-E7A86C7BFEBF}"/>
                </a:ext>
              </a:extLst>
            </p:cNvPr>
            <p:cNvPicPr>
              <a:picLocks noChangeAspect="1"/>
            </p:cNvPicPr>
            <p:nvPr/>
          </p:nvPicPr>
          <p:blipFill>
            <a:blip r:embed="rId2"/>
            <a:stretch>
              <a:fillRect/>
            </a:stretch>
          </p:blipFill>
          <p:spPr>
            <a:xfrm>
              <a:off x="1567075" y="1973604"/>
              <a:ext cx="8502640" cy="3721952"/>
            </a:xfrm>
            <a:prstGeom prst="rect">
              <a:avLst/>
            </a:prstGeom>
          </p:spPr>
        </p:pic>
        <p:sp>
          <p:nvSpPr>
            <p:cNvPr id="2" name="TextBox 1">
              <a:extLst>
                <a:ext uri="{FF2B5EF4-FFF2-40B4-BE49-F238E27FC236}">
                  <a16:creationId xmlns:a16="http://schemas.microsoft.com/office/drawing/2014/main" id="{5655C080-E073-BCAF-549B-3550CA9F9DD4}"/>
                </a:ext>
              </a:extLst>
            </p:cNvPr>
            <p:cNvSpPr txBox="1"/>
            <p:nvPr/>
          </p:nvSpPr>
          <p:spPr>
            <a:xfrm>
              <a:off x="2183945" y="5784911"/>
              <a:ext cx="1970155" cy="384459"/>
            </a:xfrm>
            <a:prstGeom prst="rect">
              <a:avLst/>
            </a:prstGeom>
            <a:noFill/>
          </p:spPr>
          <p:txBody>
            <a:bodyPr wrap="none" rtlCol="0">
              <a:spAutoFit/>
            </a:bodyPr>
            <a:lstStyle/>
            <a:p>
              <a:r>
                <a:rPr lang="en-US" sz="1600" b="1" dirty="0"/>
                <a:t>Stimulatory</a:t>
              </a:r>
            </a:p>
          </p:txBody>
        </p:sp>
        <p:sp>
          <p:nvSpPr>
            <p:cNvPr id="3" name="TextBox 2">
              <a:extLst>
                <a:ext uri="{FF2B5EF4-FFF2-40B4-BE49-F238E27FC236}">
                  <a16:creationId xmlns:a16="http://schemas.microsoft.com/office/drawing/2014/main" id="{D6DD58D6-A73E-B79A-707A-9809210CDA33}"/>
                </a:ext>
              </a:extLst>
            </p:cNvPr>
            <p:cNvSpPr txBox="1"/>
            <p:nvPr/>
          </p:nvSpPr>
          <p:spPr>
            <a:xfrm>
              <a:off x="4161396" y="5785256"/>
              <a:ext cx="1679507" cy="384459"/>
            </a:xfrm>
            <a:prstGeom prst="rect">
              <a:avLst/>
            </a:prstGeom>
            <a:noFill/>
          </p:spPr>
          <p:txBody>
            <a:bodyPr wrap="none" rtlCol="0">
              <a:spAutoFit/>
            </a:bodyPr>
            <a:lstStyle/>
            <a:p>
              <a:r>
                <a:rPr lang="en-US" sz="1600" b="1" dirty="0"/>
                <a:t>Inhibitory</a:t>
              </a:r>
            </a:p>
          </p:txBody>
        </p:sp>
        <p:sp>
          <p:nvSpPr>
            <p:cNvPr id="9" name="TextBox 8">
              <a:extLst>
                <a:ext uri="{FF2B5EF4-FFF2-40B4-BE49-F238E27FC236}">
                  <a16:creationId xmlns:a16="http://schemas.microsoft.com/office/drawing/2014/main" id="{94995138-CB9D-DF57-93DA-4C7A0E2EF83E}"/>
                </a:ext>
              </a:extLst>
            </p:cNvPr>
            <p:cNvSpPr txBox="1"/>
            <p:nvPr/>
          </p:nvSpPr>
          <p:spPr>
            <a:xfrm>
              <a:off x="1812137" y="1295592"/>
              <a:ext cx="2188739" cy="664065"/>
            </a:xfrm>
            <a:prstGeom prst="rect">
              <a:avLst/>
            </a:prstGeom>
            <a:noFill/>
          </p:spPr>
          <p:txBody>
            <a:bodyPr wrap="none" rtlCol="0">
              <a:spAutoFit/>
            </a:bodyPr>
            <a:lstStyle/>
            <a:p>
              <a:pPr algn="ctr"/>
              <a:r>
                <a:rPr lang="en-US" sz="1600" b="1" dirty="0"/>
                <a:t>Postsynaptic</a:t>
              </a:r>
            </a:p>
            <a:p>
              <a:pPr algn="ctr"/>
              <a:r>
                <a:rPr lang="en-US" sz="1600" b="1" dirty="0"/>
                <a:t>Receptor</a:t>
              </a:r>
            </a:p>
          </p:txBody>
        </p:sp>
        <p:sp>
          <p:nvSpPr>
            <p:cNvPr id="10" name="TextBox 9">
              <a:extLst>
                <a:ext uri="{FF2B5EF4-FFF2-40B4-BE49-F238E27FC236}">
                  <a16:creationId xmlns:a16="http://schemas.microsoft.com/office/drawing/2014/main" id="{97A4C32A-5FFC-36B2-EDCC-65FB99E5BA65}"/>
                </a:ext>
              </a:extLst>
            </p:cNvPr>
            <p:cNvSpPr txBox="1"/>
            <p:nvPr/>
          </p:nvSpPr>
          <p:spPr>
            <a:xfrm>
              <a:off x="3898374" y="1309193"/>
              <a:ext cx="2205553" cy="664065"/>
            </a:xfrm>
            <a:prstGeom prst="rect">
              <a:avLst/>
            </a:prstGeom>
            <a:noFill/>
          </p:spPr>
          <p:txBody>
            <a:bodyPr wrap="none" rtlCol="0">
              <a:spAutoFit/>
            </a:bodyPr>
            <a:lstStyle/>
            <a:p>
              <a:pPr algn="ctr"/>
              <a:r>
                <a:rPr lang="en-US" sz="1600" b="1" dirty="0"/>
                <a:t>Presynaptic</a:t>
              </a:r>
            </a:p>
            <a:p>
              <a:pPr algn="ctr"/>
              <a:r>
                <a:rPr lang="en-US" sz="1600" b="1" dirty="0"/>
                <a:t>Autoreceptor</a:t>
              </a:r>
            </a:p>
          </p:txBody>
        </p:sp>
      </p:grpSp>
      <p:pic>
        <p:nvPicPr>
          <p:cNvPr id="11" name="Picture 10">
            <a:extLst>
              <a:ext uri="{FF2B5EF4-FFF2-40B4-BE49-F238E27FC236}">
                <a16:creationId xmlns:a16="http://schemas.microsoft.com/office/drawing/2014/main" id="{431B969B-BE68-F2B7-7F2E-6BAD0A1B9001}"/>
              </a:ext>
            </a:extLst>
          </p:cNvPr>
          <p:cNvPicPr>
            <a:picLocks noChangeAspect="1"/>
          </p:cNvPicPr>
          <p:nvPr/>
        </p:nvPicPr>
        <p:blipFill>
          <a:blip r:embed="rId3"/>
          <a:stretch>
            <a:fillRect/>
          </a:stretch>
        </p:blipFill>
        <p:spPr>
          <a:xfrm>
            <a:off x="671244" y="2526480"/>
            <a:ext cx="4729715" cy="3258547"/>
          </a:xfrm>
          <a:prstGeom prst="rect">
            <a:avLst/>
          </a:prstGeom>
        </p:spPr>
      </p:pic>
      <p:sp>
        <p:nvSpPr>
          <p:cNvPr id="15" name="Title 14">
            <a:extLst>
              <a:ext uri="{FF2B5EF4-FFF2-40B4-BE49-F238E27FC236}">
                <a16:creationId xmlns:a16="http://schemas.microsoft.com/office/drawing/2014/main" id="{AC3C65DA-EE73-D9B9-2B07-7B0337A2C2A7}"/>
              </a:ext>
            </a:extLst>
          </p:cNvPr>
          <p:cNvSpPr>
            <a:spLocks noGrp="1"/>
          </p:cNvSpPr>
          <p:nvPr>
            <p:ph type="title"/>
          </p:nvPr>
        </p:nvSpPr>
        <p:spPr>
          <a:xfrm>
            <a:off x="609600" y="394711"/>
            <a:ext cx="4791359" cy="1185577"/>
          </a:xfrm>
        </p:spPr>
        <p:txBody>
          <a:bodyPr>
            <a:normAutofit fontScale="90000"/>
          </a:bodyPr>
          <a:lstStyle/>
          <a:p>
            <a:r>
              <a:rPr lang="en-US" dirty="0"/>
              <a:t>The </a:t>
            </a:r>
            <a:r>
              <a:rPr lang="en-US" dirty="0">
                <a:solidFill>
                  <a:schemeClr val="tx1"/>
                </a:solidFill>
              </a:rPr>
              <a:t>Nicotinic Versus Muscarinic Cholinergic </a:t>
            </a:r>
            <a:r>
              <a:rPr lang="en-US" dirty="0"/>
              <a:t>Receptor System	</a:t>
            </a:r>
          </a:p>
        </p:txBody>
      </p:sp>
      <p:sp>
        <p:nvSpPr>
          <p:cNvPr id="16" name="Title 14">
            <a:extLst>
              <a:ext uri="{FF2B5EF4-FFF2-40B4-BE49-F238E27FC236}">
                <a16:creationId xmlns:a16="http://schemas.microsoft.com/office/drawing/2014/main" id="{A9247749-6CD4-220A-A46A-B770A959B207}"/>
              </a:ext>
            </a:extLst>
          </p:cNvPr>
          <p:cNvSpPr txBox="1">
            <a:spLocks/>
          </p:cNvSpPr>
          <p:nvPr/>
        </p:nvSpPr>
        <p:spPr>
          <a:xfrm>
            <a:off x="6260386" y="394711"/>
            <a:ext cx="5030912" cy="1185577"/>
          </a:xfrm>
          <a:prstGeom prst="rect">
            <a:avLst/>
          </a:prstGeom>
        </p:spPr>
        <p:txBody>
          <a:bodyPr vert="horz" lIns="91440" tIns="45720" rIns="91440" bIns="45720" rtlCol="0" anchor="ctr" anchorCtr="0">
            <a:no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r>
              <a:rPr lang="en-US" sz="2800" b="1" kern="0" dirty="0">
                <a:solidFill>
                  <a:schemeClr val="tx2"/>
                </a:solidFill>
                <a:latin typeface="Arial" charset="0"/>
                <a:ea typeface="MS PGothic" charset="0"/>
              </a:rPr>
              <a:t>Signaling Selectivity Among Muscarinic Acetylcholine M1-M5 Receptors</a:t>
            </a:r>
          </a:p>
        </p:txBody>
      </p:sp>
      <p:sp>
        <p:nvSpPr>
          <p:cNvPr id="24" name="Footer Placeholder 23">
            <a:extLst>
              <a:ext uri="{FF2B5EF4-FFF2-40B4-BE49-F238E27FC236}">
                <a16:creationId xmlns:a16="http://schemas.microsoft.com/office/drawing/2014/main" id="{A25CE910-DF0A-1BA5-4079-B2CF9AD19DFA}"/>
              </a:ext>
            </a:extLst>
          </p:cNvPr>
          <p:cNvSpPr>
            <a:spLocks noGrp="1"/>
          </p:cNvSpPr>
          <p:nvPr>
            <p:ph type="ftr" sz="quarter" idx="3"/>
          </p:nvPr>
        </p:nvSpPr>
        <p:spPr/>
        <p:txBody>
          <a:bodyPr/>
          <a:lstStyle/>
          <a:p>
            <a:r>
              <a:rPr lang="en-US" dirty="0">
                <a:solidFill>
                  <a:schemeClr val="tx1">
                    <a:lumMod val="60000"/>
                    <a:lumOff val="40000"/>
                  </a:schemeClr>
                </a:solidFill>
              </a:rPr>
              <a:t>PNS, peripheral nervous system.</a:t>
            </a:r>
            <a:br>
              <a:rPr lang="en-US" dirty="0">
                <a:solidFill>
                  <a:schemeClr val="tx1">
                    <a:lumMod val="60000"/>
                    <a:lumOff val="40000"/>
                  </a:schemeClr>
                </a:solidFill>
              </a:rPr>
            </a:br>
            <a:r>
              <a:rPr lang="en-US" dirty="0">
                <a:solidFill>
                  <a:schemeClr val="tx1">
                    <a:lumMod val="60000"/>
                    <a:lumOff val="40000"/>
                  </a:schemeClr>
                </a:solidFill>
              </a:rPr>
              <a:t>1. Paul SM, et al. </a:t>
            </a:r>
            <a:r>
              <a:rPr lang="en-US" i="1" dirty="0">
                <a:solidFill>
                  <a:schemeClr val="tx1">
                    <a:lumMod val="60000"/>
                    <a:lumOff val="40000"/>
                  </a:schemeClr>
                </a:solidFill>
              </a:rPr>
              <a:t>Am J Psychiatry</a:t>
            </a:r>
            <a:r>
              <a:rPr lang="en-US" dirty="0">
                <a:solidFill>
                  <a:schemeClr val="tx1">
                    <a:lumMod val="60000"/>
                    <a:lumOff val="40000"/>
                  </a:schemeClr>
                </a:solidFill>
              </a:rPr>
              <a:t>. 2022;179(9):611-27; 2. Brown DA. </a:t>
            </a:r>
            <a:r>
              <a:rPr lang="en-US" i="1" dirty="0">
                <a:solidFill>
                  <a:schemeClr val="tx1">
                    <a:lumMod val="60000"/>
                    <a:lumOff val="40000"/>
                  </a:schemeClr>
                </a:solidFill>
              </a:rPr>
              <a:t>Brain </a:t>
            </a:r>
            <a:r>
              <a:rPr lang="en-US" i="1" dirty="0" err="1">
                <a:solidFill>
                  <a:schemeClr val="tx1">
                    <a:lumMod val="60000"/>
                    <a:lumOff val="40000"/>
                  </a:schemeClr>
                </a:solidFill>
              </a:rPr>
              <a:t>Neurosci</a:t>
            </a:r>
            <a:r>
              <a:rPr lang="en-US" i="1" dirty="0">
                <a:solidFill>
                  <a:schemeClr val="tx1">
                    <a:lumMod val="60000"/>
                    <a:lumOff val="40000"/>
                  </a:schemeClr>
                </a:solidFill>
              </a:rPr>
              <a:t> Adv</a:t>
            </a:r>
            <a:r>
              <a:rPr lang="en-US" dirty="0">
                <a:solidFill>
                  <a:schemeClr val="tx1">
                    <a:lumMod val="60000"/>
                    <a:lumOff val="40000"/>
                  </a:schemeClr>
                </a:solidFill>
              </a:rPr>
              <a:t>. 2019;3:1-10; 3. Unwin N. </a:t>
            </a:r>
            <a:r>
              <a:rPr lang="en-US" i="1" dirty="0">
                <a:solidFill>
                  <a:schemeClr val="tx1">
                    <a:lumMod val="60000"/>
                    <a:lumOff val="40000"/>
                  </a:schemeClr>
                </a:solidFill>
              </a:rPr>
              <a:t>Q Rev </a:t>
            </a:r>
            <a:r>
              <a:rPr lang="en-US" i="1" dirty="0" err="1">
                <a:solidFill>
                  <a:schemeClr val="tx1">
                    <a:lumMod val="60000"/>
                    <a:lumOff val="40000"/>
                  </a:schemeClr>
                </a:solidFill>
              </a:rPr>
              <a:t>Biophys</a:t>
            </a:r>
            <a:r>
              <a:rPr lang="en-US" dirty="0">
                <a:solidFill>
                  <a:schemeClr val="tx1">
                    <a:lumMod val="60000"/>
                    <a:lumOff val="40000"/>
                  </a:schemeClr>
                </a:solidFill>
              </a:rPr>
              <a:t>. 2013;46(4):283-322.</a:t>
            </a:r>
          </a:p>
        </p:txBody>
      </p:sp>
    </p:spTree>
    <p:extLst>
      <p:ext uri="{BB962C8B-B14F-4D97-AF65-F5344CB8AC3E}">
        <p14:creationId xmlns:p14="http://schemas.microsoft.com/office/powerpoint/2010/main" val="3601342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DC2FAD-926B-D231-9B02-8BADE60E4501}"/>
              </a:ext>
            </a:extLst>
          </p:cNvPr>
          <p:cNvPicPr>
            <a:picLocks noChangeAspect="1"/>
          </p:cNvPicPr>
          <p:nvPr/>
        </p:nvPicPr>
        <p:blipFill>
          <a:blip r:embed="rId3"/>
          <a:stretch>
            <a:fillRect/>
          </a:stretch>
        </p:blipFill>
        <p:spPr>
          <a:xfrm>
            <a:off x="4335694" y="453654"/>
            <a:ext cx="7490525" cy="5950691"/>
          </a:xfrm>
          <a:prstGeom prst="rect">
            <a:avLst/>
          </a:prstGeom>
        </p:spPr>
      </p:pic>
      <p:sp>
        <p:nvSpPr>
          <p:cNvPr id="29" name="Title 28"/>
          <p:cNvSpPr>
            <a:spLocks noGrp="1"/>
          </p:cNvSpPr>
          <p:nvPr>
            <p:ph type="title"/>
          </p:nvPr>
        </p:nvSpPr>
        <p:spPr>
          <a:xfrm>
            <a:off x="609600" y="453654"/>
            <a:ext cx="6602858" cy="1184275"/>
          </a:xfrm>
        </p:spPr>
        <p:txBody>
          <a:bodyPr>
            <a:normAutofit fontScale="90000"/>
          </a:bodyPr>
          <a:lstStyle/>
          <a:p>
            <a:r>
              <a:rPr lang="en-US" dirty="0"/>
              <a:t>Regulation of Dopamine Circuits Relevant in Psychosis by M1 &amp; M4 Receptors </a:t>
            </a:r>
          </a:p>
        </p:txBody>
      </p:sp>
      <p:sp>
        <p:nvSpPr>
          <p:cNvPr id="5" name="Footer Placeholder 4">
            <a:extLst>
              <a:ext uri="{FF2B5EF4-FFF2-40B4-BE49-F238E27FC236}">
                <a16:creationId xmlns:a16="http://schemas.microsoft.com/office/drawing/2014/main" id="{778E5493-00C5-2C98-545C-8E08ACEB7B32}"/>
              </a:ext>
            </a:extLst>
          </p:cNvPr>
          <p:cNvSpPr>
            <a:spLocks noGrp="1"/>
          </p:cNvSpPr>
          <p:nvPr>
            <p:ph type="ftr" sz="quarter" idx="3"/>
          </p:nvPr>
        </p:nvSpPr>
        <p:spPr/>
        <p:txBody>
          <a:bodyPr/>
          <a:lstStyle/>
          <a:p>
            <a:r>
              <a:rPr lang="en-US" dirty="0" err="1">
                <a:solidFill>
                  <a:schemeClr val="tx1">
                    <a:lumMod val="60000"/>
                    <a:lumOff val="40000"/>
                  </a:schemeClr>
                </a:solidFill>
              </a:rPr>
              <a:t>ACh</a:t>
            </a:r>
            <a:r>
              <a:rPr lang="en-US" dirty="0">
                <a:solidFill>
                  <a:schemeClr val="tx1">
                    <a:lumMod val="60000"/>
                    <a:lumOff val="40000"/>
                  </a:schemeClr>
                </a:solidFill>
              </a:rPr>
              <a:t>, acetylcholine; DA, dopamine; GABA, gamma-aminobutyric acid; Glu, glutamate; </a:t>
            </a:r>
            <a:r>
              <a:rPr lang="en-US" dirty="0" err="1">
                <a:solidFill>
                  <a:schemeClr val="tx1">
                    <a:lumMod val="60000"/>
                    <a:lumOff val="40000"/>
                  </a:schemeClr>
                </a:solidFill>
              </a:rPr>
              <a:t>nACh</a:t>
            </a:r>
            <a:r>
              <a:rPr lang="en-US" dirty="0">
                <a:solidFill>
                  <a:schemeClr val="tx1">
                    <a:lumMod val="60000"/>
                    <a:lumOff val="40000"/>
                  </a:schemeClr>
                </a:solidFill>
              </a:rPr>
              <a:t>, nicotinic acetylcholine receptors; NMDA, N-methyl-D-aspartate.</a:t>
            </a:r>
          </a:p>
          <a:p>
            <a:r>
              <a:rPr lang="en-US" dirty="0" err="1">
                <a:solidFill>
                  <a:schemeClr val="tx1">
                    <a:lumMod val="60000"/>
                    <a:lumOff val="40000"/>
                  </a:schemeClr>
                </a:solidFill>
              </a:rPr>
              <a:t>Yohn</a:t>
            </a:r>
            <a:r>
              <a:rPr lang="en-US" dirty="0">
                <a:solidFill>
                  <a:schemeClr val="tx1">
                    <a:lumMod val="60000"/>
                    <a:lumOff val="40000"/>
                  </a:schemeClr>
                </a:solidFill>
              </a:rPr>
              <a:t> SE et al. </a:t>
            </a:r>
            <a:r>
              <a:rPr lang="en-US" i="1" dirty="0">
                <a:solidFill>
                  <a:schemeClr val="tx1">
                    <a:lumMod val="60000"/>
                    <a:lumOff val="40000"/>
                  </a:schemeClr>
                </a:solidFill>
              </a:rPr>
              <a:t>Trends </a:t>
            </a:r>
            <a:r>
              <a:rPr lang="en-US" i="1" dirty="0" err="1">
                <a:solidFill>
                  <a:schemeClr val="tx1">
                    <a:lumMod val="60000"/>
                    <a:lumOff val="40000"/>
                  </a:schemeClr>
                </a:solidFill>
              </a:rPr>
              <a:t>Pharmacol</a:t>
            </a:r>
            <a:r>
              <a:rPr lang="en-US" i="1" dirty="0">
                <a:solidFill>
                  <a:schemeClr val="tx1">
                    <a:lumMod val="60000"/>
                    <a:lumOff val="40000"/>
                  </a:schemeClr>
                </a:solidFill>
              </a:rPr>
              <a:t> Sci</a:t>
            </a:r>
            <a:r>
              <a:rPr lang="en-US" dirty="0">
                <a:solidFill>
                  <a:schemeClr val="tx1">
                    <a:lumMod val="60000"/>
                    <a:lumOff val="40000"/>
                  </a:schemeClr>
                </a:solidFill>
              </a:rPr>
              <a:t>. 2022;43(12):1098-112. </a:t>
            </a:r>
          </a:p>
        </p:txBody>
      </p:sp>
    </p:spTree>
    <p:extLst>
      <p:ext uri="{BB962C8B-B14F-4D97-AF65-F5344CB8AC3E}">
        <p14:creationId xmlns:p14="http://schemas.microsoft.com/office/powerpoint/2010/main" val="106056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9854401-4B37-49F3-A4E2-57FE6F36BCB8}"/>
              </a:ext>
            </a:extLst>
          </p:cNvPr>
          <p:cNvSpPr>
            <a:spLocks noGrp="1" noChangeArrowheads="1"/>
          </p:cNvSpPr>
          <p:nvPr>
            <p:ph type="title"/>
          </p:nvPr>
        </p:nvSpPr>
        <p:spPr>
          <a:xfrm>
            <a:off x="609600" y="200026"/>
            <a:ext cx="10744200" cy="741142"/>
          </a:xfrm>
        </p:spPr>
        <p:txBody>
          <a:bodyPr>
            <a:noAutofit/>
          </a:bodyPr>
          <a:lstStyle/>
          <a:p>
            <a:r>
              <a:rPr lang="en-GB" altLang="en-US" sz="2400" dirty="0"/>
              <a:t>Xanomeline + Trospium Chloride Phase 2B Study: </a:t>
            </a:r>
            <a:br>
              <a:rPr lang="en-GB" altLang="en-US" sz="2400" dirty="0"/>
            </a:br>
            <a:r>
              <a:rPr lang="en-GB" altLang="en-US" sz="2400" dirty="0"/>
              <a:t>Primary and Secondary Endpoint Analyses (</a:t>
            </a:r>
            <a:r>
              <a:rPr lang="en-GB" altLang="en-US" sz="2400" dirty="0" err="1"/>
              <a:t>mITT</a:t>
            </a:r>
            <a:r>
              <a:rPr lang="en-GB" altLang="en-US" sz="2400" dirty="0"/>
              <a:t>) + Safety Analyses</a:t>
            </a:r>
          </a:p>
        </p:txBody>
      </p:sp>
      <p:pic>
        <p:nvPicPr>
          <p:cNvPr id="3" name="Picture 2">
            <a:extLst>
              <a:ext uri="{FF2B5EF4-FFF2-40B4-BE49-F238E27FC236}">
                <a16:creationId xmlns:a16="http://schemas.microsoft.com/office/drawing/2014/main" id="{4485FBE1-FA11-45DD-A78B-AD57911A2BA6}"/>
              </a:ext>
            </a:extLst>
          </p:cNvPr>
          <p:cNvPicPr>
            <a:picLocks noChangeAspect="1"/>
          </p:cNvPicPr>
          <p:nvPr/>
        </p:nvPicPr>
        <p:blipFill>
          <a:blip r:embed="rId3"/>
          <a:stretch>
            <a:fillRect/>
          </a:stretch>
        </p:blipFill>
        <p:spPr>
          <a:xfrm>
            <a:off x="609600" y="1348781"/>
            <a:ext cx="5339461" cy="3426419"/>
          </a:xfrm>
          <a:prstGeom prst="rect">
            <a:avLst/>
          </a:prstGeom>
        </p:spPr>
      </p:pic>
      <p:pic>
        <p:nvPicPr>
          <p:cNvPr id="2" name="Picture 1">
            <a:extLst>
              <a:ext uri="{FF2B5EF4-FFF2-40B4-BE49-F238E27FC236}">
                <a16:creationId xmlns:a16="http://schemas.microsoft.com/office/drawing/2014/main" id="{78043C6B-7B6A-9957-7B7C-788FC037128A}"/>
              </a:ext>
            </a:extLst>
          </p:cNvPr>
          <p:cNvPicPr>
            <a:picLocks noChangeAspect="1"/>
          </p:cNvPicPr>
          <p:nvPr/>
        </p:nvPicPr>
        <p:blipFill>
          <a:blip r:embed="rId4"/>
          <a:stretch>
            <a:fillRect/>
          </a:stretch>
        </p:blipFill>
        <p:spPr>
          <a:xfrm>
            <a:off x="6119258" y="1348781"/>
            <a:ext cx="5339461" cy="4919146"/>
          </a:xfrm>
          <a:prstGeom prst="rect">
            <a:avLst/>
          </a:prstGeom>
        </p:spPr>
      </p:pic>
      <p:sp>
        <p:nvSpPr>
          <p:cNvPr id="6" name="TextBox 5">
            <a:extLst>
              <a:ext uri="{FF2B5EF4-FFF2-40B4-BE49-F238E27FC236}">
                <a16:creationId xmlns:a16="http://schemas.microsoft.com/office/drawing/2014/main" id="{B2973AF2-0152-C2A6-3E91-827F2AED2D26}"/>
              </a:ext>
            </a:extLst>
          </p:cNvPr>
          <p:cNvSpPr txBox="1"/>
          <p:nvPr/>
        </p:nvSpPr>
        <p:spPr>
          <a:xfrm>
            <a:off x="1393680" y="1785501"/>
            <a:ext cx="2212465" cy="276999"/>
          </a:xfrm>
          <a:prstGeom prst="rect">
            <a:avLst/>
          </a:prstGeom>
          <a:noFill/>
        </p:spPr>
        <p:txBody>
          <a:bodyPr wrap="none" rtlCol="0">
            <a:spAutoFit/>
          </a:bodyPr>
          <a:lstStyle/>
          <a:p>
            <a:r>
              <a:rPr lang="en-US" sz="1200" b="1" dirty="0"/>
              <a:t>ES=0.75 (recalculated: 0.81)</a:t>
            </a:r>
          </a:p>
        </p:txBody>
      </p:sp>
      <p:sp>
        <p:nvSpPr>
          <p:cNvPr id="8" name="Footer Placeholder 7">
            <a:extLst>
              <a:ext uri="{FF2B5EF4-FFF2-40B4-BE49-F238E27FC236}">
                <a16:creationId xmlns:a16="http://schemas.microsoft.com/office/drawing/2014/main" id="{B6E51705-FD75-EF17-2126-37C574B91CC6}"/>
              </a:ext>
            </a:extLst>
          </p:cNvPr>
          <p:cNvSpPr>
            <a:spLocks noGrp="1"/>
          </p:cNvSpPr>
          <p:nvPr>
            <p:ph type="ftr" sz="quarter" idx="3"/>
          </p:nvPr>
        </p:nvSpPr>
        <p:spPr/>
        <p:txBody>
          <a:bodyPr/>
          <a:lstStyle/>
          <a:p>
            <a:r>
              <a:rPr lang="en-US" dirty="0">
                <a:solidFill>
                  <a:schemeClr val="tx1">
                    <a:lumMod val="60000"/>
                    <a:lumOff val="40000"/>
                  </a:schemeClr>
                </a:solidFill>
              </a:rPr>
              <a:t>CGI-S, clinical global impressions severity; CI, confidence interval; ES, effect size; </a:t>
            </a:r>
            <a:r>
              <a:rPr lang="en-US" dirty="0" err="1">
                <a:solidFill>
                  <a:schemeClr val="tx1">
                    <a:lumMod val="60000"/>
                    <a:lumOff val="40000"/>
                  </a:schemeClr>
                </a:solidFill>
              </a:rPr>
              <a:t>mITT</a:t>
            </a:r>
            <a:r>
              <a:rPr lang="en-US" dirty="0">
                <a:solidFill>
                  <a:schemeClr val="tx1">
                    <a:lumMod val="60000"/>
                    <a:lumOff val="40000"/>
                  </a:schemeClr>
                </a:solidFill>
              </a:rPr>
              <a:t>, modified intention-to-treat.</a:t>
            </a:r>
          </a:p>
          <a:p>
            <a:r>
              <a:rPr lang="en-US" dirty="0">
                <a:solidFill>
                  <a:schemeClr val="tx1">
                    <a:lumMod val="60000"/>
                    <a:lumOff val="40000"/>
                  </a:schemeClr>
                </a:solidFill>
              </a:rPr>
              <a:t>Brannan SK. </a:t>
            </a:r>
            <a:r>
              <a:rPr lang="en-US" i="1" dirty="0">
                <a:solidFill>
                  <a:schemeClr val="tx1">
                    <a:lumMod val="60000"/>
                    <a:lumOff val="40000"/>
                  </a:schemeClr>
                </a:solidFill>
              </a:rPr>
              <a:t>N </a:t>
            </a:r>
            <a:r>
              <a:rPr lang="en-US" i="1" dirty="0" err="1">
                <a:solidFill>
                  <a:schemeClr val="tx1">
                    <a:lumMod val="60000"/>
                    <a:lumOff val="40000"/>
                  </a:schemeClr>
                </a:solidFill>
              </a:rPr>
              <a:t>Engl</a:t>
            </a:r>
            <a:r>
              <a:rPr lang="en-US" i="1" dirty="0">
                <a:solidFill>
                  <a:schemeClr val="tx1">
                    <a:lumMod val="60000"/>
                    <a:lumOff val="40000"/>
                  </a:schemeClr>
                </a:solidFill>
              </a:rPr>
              <a:t> J Med</a:t>
            </a:r>
            <a:r>
              <a:rPr lang="en-US" dirty="0">
                <a:solidFill>
                  <a:schemeClr val="tx1">
                    <a:lumMod val="60000"/>
                    <a:lumOff val="40000"/>
                  </a:schemeClr>
                </a:solidFill>
              </a:rPr>
              <a:t>. 2021;384(8):717-26. </a:t>
            </a:r>
          </a:p>
        </p:txBody>
      </p:sp>
    </p:spTree>
    <p:extLst>
      <p:ext uri="{BB962C8B-B14F-4D97-AF65-F5344CB8AC3E}">
        <p14:creationId xmlns:p14="http://schemas.microsoft.com/office/powerpoint/2010/main" val="2856098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46C4EC-EADF-AB56-14EB-7D042E251FAF}"/>
              </a:ext>
            </a:extLst>
          </p:cNvPr>
          <p:cNvPicPr>
            <a:picLocks noChangeAspect="1"/>
          </p:cNvPicPr>
          <p:nvPr/>
        </p:nvPicPr>
        <p:blipFill>
          <a:blip r:embed="rId3"/>
          <a:stretch>
            <a:fillRect/>
          </a:stretch>
        </p:blipFill>
        <p:spPr>
          <a:xfrm>
            <a:off x="8145558" y="341729"/>
            <a:ext cx="3736229" cy="3087271"/>
          </a:xfrm>
          <a:prstGeom prst="rect">
            <a:avLst/>
          </a:prstGeom>
        </p:spPr>
      </p:pic>
      <p:sp>
        <p:nvSpPr>
          <p:cNvPr id="29" name="Title 28"/>
          <p:cNvSpPr>
            <a:spLocks noGrp="1"/>
          </p:cNvSpPr>
          <p:nvPr>
            <p:ph type="title"/>
          </p:nvPr>
        </p:nvSpPr>
        <p:spPr>
          <a:xfrm>
            <a:off x="609600" y="158410"/>
            <a:ext cx="7180301" cy="1022610"/>
          </a:xfrm>
        </p:spPr>
        <p:txBody>
          <a:bodyPr>
            <a:noAutofit/>
          </a:bodyPr>
          <a:lstStyle/>
          <a:p>
            <a:r>
              <a:rPr lang="en-US" sz="1800" dirty="0" err="1"/>
              <a:t>KarXT</a:t>
            </a:r>
            <a:r>
              <a:rPr lang="en-US" sz="1800" dirty="0"/>
              <a:t> Phase 3 EMERGENT-2 Trial:</a:t>
            </a:r>
            <a:br>
              <a:rPr lang="en-US" sz="1800" dirty="0"/>
            </a:br>
            <a:r>
              <a:rPr lang="en-US" sz="1800" dirty="0"/>
              <a:t>Change in PANSS total and subscale scores, CGI-S and Response Rates from Baseline to Week 5</a:t>
            </a:r>
          </a:p>
        </p:txBody>
      </p:sp>
      <p:sp>
        <p:nvSpPr>
          <p:cNvPr id="5" name="TextBox 4">
            <a:extLst>
              <a:ext uri="{FF2B5EF4-FFF2-40B4-BE49-F238E27FC236}">
                <a16:creationId xmlns:a16="http://schemas.microsoft.com/office/drawing/2014/main" id="{DFFAD0F7-33FD-ED00-4D97-C528222ECA5D}"/>
              </a:ext>
            </a:extLst>
          </p:cNvPr>
          <p:cNvSpPr txBox="1"/>
          <p:nvPr/>
        </p:nvSpPr>
        <p:spPr>
          <a:xfrm>
            <a:off x="5486541" y="4065666"/>
            <a:ext cx="825867" cy="369332"/>
          </a:xfrm>
          <a:prstGeom prst="rect">
            <a:avLst/>
          </a:prstGeom>
          <a:noFill/>
        </p:spPr>
        <p:txBody>
          <a:bodyPr wrap="none" rtlCol="0">
            <a:spAutoFit/>
          </a:bodyPr>
          <a:lstStyle/>
          <a:p>
            <a:r>
              <a:rPr lang="en-US" sz="1800" b="1" dirty="0"/>
              <a:t>CGI-S</a:t>
            </a:r>
          </a:p>
        </p:txBody>
      </p:sp>
      <p:pic>
        <p:nvPicPr>
          <p:cNvPr id="8" name="Picture 7">
            <a:extLst>
              <a:ext uri="{FF2B5EF4-FFF2-40B4-BE49-F238E27FC236}">
                <a16:creationId xmlns:a16="http://schemas.microsoft.com/office/drawing/2014/main" id="{A6B728D1-C45F-8EBE-11C6-18039D9CC95B}"/>
              </a:ext>
            </a:extLst>
          </p:cNvPr>
          <p:cNvPicPr>
            <a:picLocks noChangeAspect="1"/>
          </p:cNvPicPr>
          <p:nvPr/>
        </p:nvPicPr>
        <p:blipFill>
          <a:blip r:embed="rId4"/>
          <a:stretch>
            <a:fillRect/>
          </a:stretch>
        </p:blipFill>
        <p:spPr>
          <a:xfrm>
            <a:off x="534879" y="1372897"/>
            <a:ext cx="7255022" cy="5065270"/>
          </a:xfrm>
          <a:prstGeom prst="rect">
            <a:avLst/>
          </a:prstGeom>
        </p:spPr>
      </p:pic>
      <p:pic>
        <p:nvPicPr>
          <p:cNvPr id="12" name="Picture 11">
            <a:extLst>
              <a:ext uri="{FF2B5EF4-FFF2-40B4-BE49-F238E27FC236}">
                <a16:creationId xmlns:a16="http://schemas.microsoft.com/office/drawing/2014/main" id="{AB7FD83E-FE4B-CE78-D9BE-E99FF8426320}"/>
              </a:ext>
            </a:extLst>
          </p:cNvPr>
          <p:cNvPicPr>
            <a:picLocks noChangeAspect="1"/>
          </p:cNvPicPr>
          <p:nvPr/>
        </p:nvPicPr>
        <p:blipFill>
          <a:blip r:embed="rId5"/>
          <a:stretch>
            <a:fillRect/>
          </a:stretch>
        </p:blipFill>
        <p:spPr>
          <a:xfrm>
            <a:off x="8148144" y="3485267"/>
            <a:ext cx="3772204" cy="2957968"/>
          </a:xfrm>
          <a:prstGeom prst="rect">
            <a:avLst/>
          </a:prstGeom>
        </p:spPr>
      </p:pic>
      <p:sp>
        <p:nvSpPr>
          <p:cNvPr id="15" name="TextBox 14">
            <a:extLst>
              <a:ext uri="{FF2B5EF4-FFF2-40B4-BE49-F238E27FC236}">
                <a16:creationId xmlns:a16="http://schemas.microsoft.com/office/drawing/2014/main" id="{89C76CD5-879E-409F-4CB7-5E1F77A17A29}"/>
              </a:ext>
            </a:extLst>
          </p:cNvPr>
          <p:cNvSpPr txBox="1"/>
          <p:nvPr/>
        </p:nvSpPr>
        <p:spPr>
          <a:xfrm>
            <a:off x="9831158" y="334734"/>
            <a:ext cx="683200" cy="307777"/>
          </a:xfrm>
          <a:prstGeom prst="rect">
            <a:avLst/>
          </a:prstGeom>
          <a:noFill/>
        </p:spPr>
        <p:txBody>
          <a:bodyPr wrap="none" rtlCol="0">
            <a:spAutoFit/>
          </a:bodyPr>
          <a:lstStyle/>
          <a:p>
            <a:r>
              <a:rPr lang="en-US" sz="1400" b="1" dirty="0"/>
              <a:t>CGI-S</a:t>
            </a:r>
          </a:p>
        </p:txBody>
      </p:sp>
      <p:sp>
        <p:nvSpPr>
          <p:cNvPr id="16" name="TextBox 15">
            <a:extLst>
              <a:ext uri="{FF2B5EF4-FFF2-40B4-BE49-F238E27FC236}">
                <a16:creationId xmlns:a16="http://schemas.microsoft.com/office/drawing/2014/main" id="{F38A75DB-85BE-04A7-2362-D3A58195AFE1}"/>
              </a:ext>
            </a:extLst>
          </p:cNvPr>
          <p:cNvSpPr txBox="1"/>
          <p:nvPr/>
        </p:nvSpPr>
        <p:spPr>
          <a:xfrm>
            <a:off x="9410716" y="3508402"/>
            <a:ext cx="1039067" cy="307777"/>
          </a:xfrm>
          <a:prstGeom prst="rect">
            <a:avLst/>
          </a:prstGeom>
          <a:noFill/>
        </p:spPr>
        <p:txBody>
          <a:bodyPr wrap="none" rtlCol="0">
            <a:spAutoFit/>
          </a:bodyPr>
          <a:lstStyle/>
          <a:p>
            <a:r>
              <a:rPr lang="en-US" sz="1400" b="1" dirty="0"/>
              <a:t>Response</a:t>
            </a:r>
          </a:p>
        </p:txBody>
      </p:sp>
      <p:sp>
        <p:nvSpPr>
          <p:cNvPr id="17" name="TextBox 16">
            <a:extLst>
              <a:ext uri="{FF2B5EF4-FFF2-40B4-BE49-F238E27FC236}">
                <a16:creationId xmlns:a16="http://schemas.microsoft.com/office/drawing/2014/main" id="{8BB4CA1C-F278-C82C-BB92-AA4E4DA6F7BD}"/>
              </a:ext>
            </a:extLst>
          </p:cNvPr>
          <p:cNvSpPr txBox="1"/>
          <p:nvPr/>
        </p:nvSpPr>
        <p:spPr>
          <a:xfrm>
            <a:off x="2119598" y="1400785"/>
            <a:ext cx="1264064" cy="307777"/>
          </a:xfrm>
          <a:prstGeom prst="rect">
            <a:avLst/>
          </a:prstGeom>
          <a:noFill/>
        </p:spPr>
        <p:txBody>
          <a:bodyPr wrap="none" rtlCol="0">
            <a:spAutoFit/>
          </a:bodyPr>
          <a:lstStyle/>
          <a:p>
            <a:r>
              <a:rPr lang="en-US" sz="1400" b="1" dirty="0"/>
              <a:t>PANSS-Total</a:t>
            </a:r>
          </a:p>
        </p:txBody>
      </p:sp>
      <p:sp>
        <p:nvSpPr>
          <p:cNvPr id="18" name="TextBox 17">
            <a:extLst>
              <a:ext uri="{FF2B5EF4-FFF2-40B4-BE49-F238E27FC236}">
                <a16:creationId xmlns:a16="http://schemas.microsoft.com/office/drawing/2014/main" id="{5B36335F-B05B-2FDC-5191-6203A31FCFFB}"/>
              </a:ext>
            </a:extLst>
          </p:cNvPr>
          <p:cNvSpPr txBox="1"/>
          <p:nvPr/>
        </p:nvSpPr>
        <p:spPr>
          <a:xfrm>
            <a:off x="1953430" y="3673753"/>
            <a:ext cx="1596399" cy="307777"/>
          </a:xfrm>
          <a:prstGeom prst="rect">
            <a:avLst/>
          </a:prstGeom>
          <a:noFill/>
        </p:spPr>
        <p:txBody>
          <a:bodyPr wrap="none" rtlCol="0">
            <a:spAutoFit/>
          </a:bodyPr>
          <a:lstStyle/>
          <a:p>
            <a:r>
              <a:rPr lang="en-US" sz="1400" b="1" dirty="0"/>
              <a:t>PANSS-Negative</a:t>
            </a:r>
          </a:p>
        </p:txBody>
      </p:sp>
      <p:sp>
        <p:nvSpPr>
          <p:cNvPr id="19" name="TextBox 18">
            <a:extLst>
              <a:ext uri="{FF2B5EF4-FFF2-40B4-BE49-F238E27FC236}">
                <a16:creationId xmlns:a16="http://schemas.microsoft.com/office/drawing/2014/main" id="{B4E39E02-C0A4-428B-8B10-A665BAFDDA51}"/>
              </a:ext>
            </a:extLst>
          </p:cNvPr>
          <p:cNvSpPr txBox="1"/>
          <p:nvPr/>
        </p:nvSpPr>
        <p:spPr>
          <a:xfrm>
            <a:off x="5543864" y="1403380"/>
            <a:ext cx="1537087" cy="307777"/>
          </a:xfrm>
          <a:prstGeom prst="rect">
            <a:avLst/>
          </a:prstGeom>
          <a:noFill/>
        </p:spPr>
        <p:txBody>
          <a:bodyPr wrap="none" rtlCol="0">
            <a:spAutoFit/>
          </a:bodyPr>
          <a:lstStyle/>
          <a:p>
            <a:r>
              <a:rPr lang="en-US" sz="1400" b="1" dirty="0"/>
              <a:t>PANSS-Positive</a:t>
            </a:r>
          </a:p>
        </p:txBody>
      </p:sp>
      <p:sp>
        <p:nvSpPr>
          <p:cNvPr id="20" name="TextBox 19">
            <a:extLst>
              <a:ext uri="{FF2B5EF4-FFF2-40B4-BE49-F238E27FC236}">
                <a16:creationId xmlns:a16="http://schemas.microsoft.com/office/drawing/2014/main" id="{A6718262-1363-8F50-7529-94217F5170FB}"/>
              </a:ext>
            </a:extLst>
          </p:cNvPr>
          <p:cNvSpPr txBox="1"/>
          <p:nvPr/>
        </p:nvSpPr>
        <p:spPr>
          <a:xfrm>
            <a:off x="5190402" y="3662556"/>
            <a:ext cx="2244012" cy="307777"/>
          </a:xfrm>
          <a:prstGeom prst="rect">
            <a:avLst/>
          </a:prstGeom>
          <a:noFill/>
        </p:spPr>
        <p:txBody>
          <a:bodyPr wrap="none" rtlCol="0">
            <a:spAutoFit/>
          </a:bodyPr>
          <a:lstStyle/>
          <a:p>
            <a:r>
              <a:rPr lang="en-US" sz="1400" b="1" dirty="0"/>
              <a:t>PANSS-Marder Negative</a:t>
            </a:r>
          </a:p>
        </p:txBody>
      </p:sp>
      <p:sp>
        <p:nvSpPr>
          <p:cNvPr id="21" name="TextBox 20">
            <a:extLst>
              <a:ext uri="{FF2B5EF4-FFF2-40B4-BE49-F238E27FC236}">
                <a16:creationId xmlns:a16="http://schemas.microsoft.com/office/drawing/2014/main" id="{6C7A7D75-1EE8-FA26-C0B6-2F2BCE9EB029}"/>
              </a:ext>
            </a:extLst>
          </p:cNvPr>
          <p:cNvSpPr txBox="1"/>
          <p:nvPr/>
        </p:nvSpPr>
        <p:spPr>
          <a:xfrm>
            <a:off x="11079501" y="3705647"/>
            <a:ext cx="756938" cy="307777"/>
          </a:xfrm>
          <a:prstGeom prst="rect">
            <a:avLst/>
          </a:prstGeom>
          <a:noFill/>
        </p:spPr>
        <p:txBody>
          <a:bodyPr wrap="none" rtlCol="0">
            <a:spAutoFit/>
          </a:bodyPr>
          <a:lstStyle/>
          <a:p>
            <a:pPr algn="ctr"/>
            <a:r>
              <a:rPr lang="en-US" sz="1400" b="1" dirty="0"/>
              <a:t>NNT=4</a:t>
            </a:r>
          </a:p>
        </p:txBody>
      </p:sp>
      <p:sp>
        <p:nvSpPr>
          <p:cNvPr id="22" name="TextBox 21">
            <a:extLst>
              <a:ext uri="{FF2B5EF4-FFF2-40B4-BE49-F238E27FC236}">
                <a16:creationId xmlns:a16="http://schemas.microsoft.com/office/drawing/2014/main" id="{9D634155-3745-6D18-278D-B311890C36B3}"/>
              </a:ext>
            </a:extLst>
          </p:cNvPr>
          <p:cNvSpPr txBox="1"/>
          <p:nvPr/>
        </p:nvSpPr>
        <p:spPr>
          <a:xfrm>
            <a:off x="10239935" y="3773252"/>
            <a:ext cx="756938" cy="307777"/>
          </a:xfrm>
          <a:prstGeom prst="rect">
            <a:avLst/>
          </a:prstGeom>
          <a:noFill/>
        </p:spPr>
        <p:txBody>
          <a:bodyPr wrap="none" rtlCol="0">
            <a:spAutoFit/>
          </a:bodyPr>
          <a:lstStyle/>
          <a:p>
            <a:pPr algn="ctr"/>
            <a:r>
              <a:rPr lang="en-US" sz="1400" b="1" dirty="0"/>
              <a:t>NNT=4</a:t>
            </a:r>
          </a:p>
        </p:txBody>
      </p:sp>
      <p:sp>
        <p:nvSpPr>
          <p:cNvPr id="23" name="TextBox 22">
            <a:extLst>
              <a:ext uri="{FF2B5EF4-FFF2-40B4-BE49-F238E27FC236}">
                <a16:creationId xmlns:a16="http://schemas.microsoft.com/office/drawing/2014/main" id="{062836D0-EAD4-1DC5-ED64-624D1C9C950F}"/>
              </a:ext>
            </a:extLst>
          </p:cNvPr>
          <p:cNvSpPr txBox="1"/>
          <p:nvPr/>
        </p:nvSpPr>
        <p:spPr>
          <a:xfrm>
            <a:off x="9482997" y="4099704"/>
            <a:ext cx="756938" cy="307777"/>
          </a:xfrm>
          <a:prstGeom prst="rect">
            <a:avLst/>
          </a:prstGeom>
          <a:noFill/>
        </p:spPr>
        <p:txBody>
          <a:bodyPr wrap="none" rtlCol="0">
            <a:spAutoFit/>
          </a:bodyPr>
          <a:lstStyle/>
          <a:p>
            <a:pPr algn="ctr"/>
            <a:r>
              <a:rPr lang="en-US" sz="1400" b="1" dirty="0"/>
              <a:t>NNT=6</a:t>
            </a:r>
          </a:p>
        </p:txBody>
      </p:sp>
      <p:sp>
        <p:nvSpPr>
          <p:cNvPr id="24" name="TextBox 23">
            <a:extLst>
              <a:ext uri="{FF2B5EF4-FFF2-40B4-BE49-F238E27FC236}">
                <a16:creationId xmlns:a16="http://schemas.microsoft.com/office/drawing/2014/main" id="{80BBF6F1-C8D5-0135-FAB6-D15528EB2832}"/>
              </a:ext>
            </a:extLst>
          </p:cNvPr>
          <p:cNvSpPr txBox="1"/>
          <p:nvPr/>
        </p:nvSpPr>
        <p:spPr>
          <a:xfrm>
            <a:off x="2200216" y="3112341"/>
            <a:ext cx="881973" cy="307777"/>
          </a:xfrm>
          <a:prstGeom prst="rect">
            <a:avLst/>
          </a:prstGeom>
          <a:noFill/>
        </p:spPr>
        <p:txBody>
          <a:bodyPr wrap="none" rtlCol="0">
            <a:spAutoFit/>
          </a:bodyPr>
          <a:lstStyle/>
          <a:p>
            <a:r>
              <a:rPr lang="en-US" sz="1400" b="1" dirty="0"/>
              <a:t>ES: 0.61</a:t>
            </a:r>
          </a:p>
        </p:txBody>
      </p:sp>
      <p:sp>
        <p:nvSpPr>
          <p:cNvPr id="7" name="Footer Placeholder 6">
            <a:extLst>
              <a:ext uri="{FF2B5EF4-FFF2-40B4-BE49-F238E27FC236}">
                <a16:creationId xmlns:a16="http://schemas.microsoft.com/office/drawing/2014/main" id="{06D8DC05-23FB-477E-B598-2FC776563AA1}"/>
              </a:ext>
            </a:extLst>
          </p:cNvPr>
          <p:cNvSpPr>
            <a:spLocks noGrp="1"/>
          </p:cNvSpPr>
          <p:nvPr>
            <p:ph type="ftr" sz="quarter" idx="3"/>
          </p:nvPr>
        </p:nvSpPr>
        <p:spPr/>
        <p:txBody>
          <a:bodyPr/>
          <a:lstStyle/>
          <a:p>
            <a:r>
              <a:rPr lang="en-US" dirty="0">
                <a:solidFill>
                  <a:schemeClr val="tx1">
                    <a:lumMod val="60000"/>
                    <a:lumOff val="40000"/>
                  </a:schemeClr>
                </a:solidFill>
              </a:rPr>
              <a:t>Kaul L, et al. </a:t>
            </a:r>
            <a:r>
              <a:rPr lang="en-US" i="1" dirty="0">
                <a:solidFill>
                  <a:schemeClr val="tx1">
                    <a:lumMod val="60000"/>
                    <a:lumOff val="40000"/>
                  </a:schemeClr>
                </a:solidFill>
              </a:rPr>
              <a:t>Lancet. </a:t>
            </a:r>
            <a:r>
              <a:rPr lang="en-US" dirty="0">
                <a:solidFill>
                  <a:schemeClr val="tx1">
                    <a:lumMod val="60000"/>
                    <a:lumOff val="40000"/>
                  </a:schemeClr>
                </a:solidFill>
              </a:rPr>
              <a:t>2024 Jan 13;403(10422):160-70. </a:t>
            </a:r>
          </a:p>
        </p:txBody>
      </p:sp>
    </p:spTree>
    <p:extLst>
      <p:ext uri="{BB962C8B-B14F-4D97-AF65-F5344CB8AC3E}">
        <p14:creationId xmlns:p14="http://schemas.microsoft.com/office/powerpoint/2010/main" val="1943992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p:cNvSpPr>
            <a:spLocks noGrp="1"/>
          </p:cNvSpPr>
          <p:nvPr>
            <p:ph type="title"/>
          </p:nvPr>
        </p:nvSpPr>
        <p:spPr>
          <a:xfrm>
            <a:off x="609600" y="158930"/>
            <a:ext cx="10744200" cy="776020"/>
          </a:xfrm>
        </p:spPr>
        <p:txBody>
          <a:bodyPr>
            <a:noAutofit/>
          </a:bodyPr>
          <a:lstStyle/>
          <a:p>
            <a:r>
              <a:rPr lang="en-US" sz="2000" dirty="0" err="1"/>
              <a:t>KarXT</a:t>
            </a:r>
            <a:r>
              <a:rPr lang="en-US" sz="2000" dirty="0"/>
              <a:t> Phase EMERGENT-1, EMERGENT-2 and EMERGENT-3: Treatment Emergent Adverse Effects from Baseline to Week 5</a:t>
            </a:r>
          </a:p>
        </p:txBody>
      </p:sp>
      <p:pic>
        <p:nvPicPr>
          <p:cNvPr id="4" name="Picture 3">
            <a:extLst>
              <a:ext uri="{FF2B5EF4-FFF2-40B4-BE49-F238E27FC236}">
                <a16:creationId xmlns:a16="http://schemas.microsoft.com/office/drawing/2014/main" id="{CE27384C-9204-6F5A-6225-4DFDAD32A7F0}"/>
              </a:ext>
            </a:extLst>
          </p:cNvPr>
          <p:cNvPicPr>
            <a:picLocks noChangeAspect="1"/>
          </p:cNvPicPr>
          <p:nvPr/>
        </p:nvPicPr>
        <p:blipFill rotWithShape="1">
          <a:blip r:embed="rId3"/>
          <a:srcRect b="5978"/>
          <a:stretch/>
        </p:blipFill>
        <p:spPr>
          <a:xfrm>
            <a:off x="600891" y="943414"/>
            <a:ext cx="10458994" cy="5035355"/>
          </a:xfrm>
          <a:prstGeom prst="rect">
            <a:avLst/>
          </a:prstGeom>
        </p:spPr>
      </p:pic>
      <p:sp>
        <p:nvSpPr>
          <p:cNvPr id="5" name="Footer Placeholder 4">
            <a:extLst>
              <a:ext uri="{FF2B5EF4-FFF2-40B4-BE49-F238E27FC236}">
                <a16:creationId xmlns:a16="http://schemas.microsoft.com/office/drawing/2014/main" id="{3EFD0AE5-02B0-B02D-B220-C254A0688E33}"/>
              </a:ext>
            </a:extLst>
          </p:cNvPr>
          <p:cNvSpPr>
            <a:spLocks noGrp="1"/>
          </p:cNvSpPr>
          <p:nvPr>
            <p:ph type="ftr" sz="quarter" idx="3"/>
          </p:nvPr>
        </p:nvSpPr>
        <p:spPr/>
        <p:txBody>
          <a:bodyPr/>
          <a:lstStyle/>
          <a:p>
            <a:r>
              <a:rPr lang="en-US" dirty="0" err="1">
                <a:solidFill>
                  <a:schemeClr val="tx1">
                    <a:lumMod val="60000"/>
                    <a:lumOff val="40000"/>
                  </a:schemeClr>
                </a:solidFill>
              </a:rPr>
              <a:t>MedDra</a:t>
            </a:r>
            <a:r>
              <a:rPr lang="en-US" dirty="0">
                <a:solidFill>
                  <a:schemeClr val="tx1">
                    <a:lumMod val="60000"/>
                    <a:lumOff val="40000"/>
                  </a:schemeClr>
                </a:solidFill>
              </a:rPr>
              <a:t>, Medical Dictionary for Regulatory Activities; TEAE, treatment-emergent adverse event.</a:t>
            </a:r>
          </a:p>
          <a:p>
            <a:r>
              <a:rPr lang="en-US" dirty="0">
                <a:solidFill>
                  <a:schemeClr val="tx1">
                    <a:lumMod val="60000"/>
                    <a:lumOff val="40000"/>
                  </a:schemeClr>
                </a:solidFill>
              </a:rPr>
              <a:t>Brannan SK, et al. American Society of Clinical Psychopharmacology (ASCP) Annual Meeting. 2023. </a:t>
            </a:r>
            <a:endParaRPr lang="en-US" strike="sngStrike" dirty="0">
              <a:solidFill>
                <a:schemeClr val="tx1">
                  <a:lumMod val="60000"/>
                  <a:lumOff val="40000"/>
                </a:schemeClr>
              </a:solidFill>
            </a:endParaRPr>
          </a:p>
        </p:txBody>
      </p:sp>
    </p:spTree>
    <p:extLst>
      <p:ext uri="{BB962C8B-B14F-4D97-AF65-F5344CB8AC3E}">
        <p14:creationId xmlns:p14="http://schemas.microsoft.com/office/powerpoint/2010/main" val="1359166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63C0CEC-6740-DC57-174A-4C7F1F765EED}"/>
              </a:ext>
            </a:extLst>
          </p:cNvPr>
          <p:cNvPicPr>
            <a:picLocks noChangeAspect="1"/>
          </p:cNvPicPr>
          <p:nvPr/>
        </p:nvPicPr>
        <p:blipFill>
          <a:blip r:embed="rId3"/>
          <a:stretch>
            <a:fillRect/>
          </a:stretch>
        </p:blipFill>
        <p:spPr>
          <a:xfrm>
            <a:off x="7302219" y="1696016"/>
            <a:ext cx="4750362" cy="4732143"/>
          </a:xfrm>
          <a:prstGeom prst="rect">
            <a:avLst/>
          </a:prstGeom>
        </p:spPr>
      </p:pic>
      <p:sp>
        <p:nvSpPr>
          <p:cNvPr id="4" name="Rectangle 2">
            <a:extLst>
              <a:ext uri="{FF2B5EF4-FFF2-40B4-BE49-F238E27FC236}">
                <a16:creationId xmlns:a16="http://schemas.microsoft.com/office/drawing/2014/main" id="{29854401-4B37-49F3-A4E2-57FE6F36BCB8}"/>
              </a:ext>
            </a:extLst>
          </p:cNvPr>
          <p:cNvSpPr>
            <a:spLocks noGrp="1" noChangeArrowheads="1"/>
          </p:cNvSpPr>
          <p:nvPr>
            <p:ph type="title"/>
          </p:nvPr>
        </p:nvSpPr>
        <p:spPr>
          <a:xfrm>
            <a:off x="7432497" y="216414"/>
            <a:ext cx="4489806" cy="1185577"/>
          </a:xfrm>
        </p:spPr>
        <p:txBody>
          <a:bodyPr>
            <a:noAutofit/>
          </a:bodyPr>
          <a:lstStyle/>
          <a:p>
            <a:r>
              <a:rPr lang="en-GB" altLang="en-US" sz="2000" dirty="0"/>
              <a:t>M4 Positive Allosteric Modulator Emraclidine Phase 1B Study: </a:t>
            </a:r>
            <a:br>
              <a:rPr lang="en-GB" altLang="en-US" sz="2000" dirty="0"/>
            </a:br>
            <a:r>
              <a:rPr lang="en-GB" altLang="en-US" sz="2000" dirty="0"/>
              <a:t>Efficacy Results in Change from Baseline to Week 6</a:t>
            </a:r>
            <a:endParaRPr lang="en-GB" altLang="en-US" sz="2000" baseline="30000" dirty="0"/>
          </a:p>
        </p:txBody>
      </p:sp>
      <p:pic>
        <p:nvPicPr>
          <p:cNvPr id="3" name="Picture 2">
            <a:extLst>
              <a:ext uri="{FF2B5EF4-FFF2-40B4-BE49-F238E27FC236}">
                <a16:creationId xmlns:a16="http://schemas.microsoft.com/office/drawing/2014/main" id="{51428E3C-93C3-4E40-13DC-8855C91C5576}"/>
              </a:ext>
            </a:extLst>
          </p:cNvPr>
          <p:cNvPicPr>
            <a:picLocks noChangeAspect="1"/>
          </p:cNvPicPr>
          <p:nvPr/>
        </p:nvPicPr>
        <p:blipFill>
          <a:blip r:embed="rId4"/>
          <a:stretch>
            <a:fillRect/>
          </a:stretch>
        </p:blipFill>
        <p:spPr>
          <a:xfrm>
            <a:off x="111632" y="216414"/>
            <a:ext cx="7112811" cy="6589497"/>
          </a:xfrm>
          <a:prstGeom prst="rect">
            <a:avLst/>
          </a:prstGeom>
        </p:spPr>
      </p:pic>
      <p:sp>
        <p:nvSpPr>
          <p:cNvPr id="2" name="TextBox 1">
            <a:extLst>
              <a:ext uri="{FF2B5EF4-FFF2-40B4-BE49-F238E27FC236}">
                <a16:creationId xmlns:a16="http://schemas.microsoft.com/office/drawing/2014/main" id="{C32A8E1B-86C6-3B1F-BEF3-6D9059626BEB}"/>
              </a:ext>
            </a:extLst>
          </p:cNvPr>
          <p:cNvSpPr txBox="1"/>
          <p:nvPr/>
        </p:nvSpPr>
        <p:spPr>
          <a:xfrm>
            <a:off x="2675448" y="1852529"/>
            <a:ext cx="777777" cy="276999"/>
          </a:xfrm>
          <a:prstGeom prst="rect">
            <a:avLst/>
          </a:prstGeom>
          <a:noFill/>
        </p:spPr>
        <p:txBody>
          <a:bodyPr wrap="none" rtlCol="0">
            <a:spAutoFit/>
          </a:bodyPr>
          <a:lstStyle/>
          <a:p>
            <a:r>
              <a:rPr lang="en-US" sz="1200" b="1" dirty="0"/>
              <a:t>ES=0.68</a:t>
            </a:r>
          </a:p>
        </p:txBody>
      </p:sp>
      <p:sp>
        <p:nvSpPr>
          <p:cNvPr id="5" name="TextBox 4">
            <a:extLst>
              <a:ext uri="{FF2B5EF4-FFF2-40B4-BE49-F238E27FC236}">
                <a16:creationId xmlns:a16="http://schemas.microsoft.com/office/drawing/2014/main" id="{4EB58429-6763-0134-8F36-4B5752CB772F}"/>
              </a:ext>
            </a:extLst>
          </p:cNvPr>
          <p:cNvSpPr txBox="1"/>
          <p:nvPr/>
        </p:nvSpPr>
        <p:spPr>
          <a:xfrm>
            <a:off x="2983124" y="1107782"/>
            <a:ext cx="777777" cy="276999"/>
          </a:xfrm>
          <a:prstGeom prst="rect">
            <a:avLst/>
          </a:prstGeom>
          <a:noFill/>
        </p:spPr>
        <p:txBody>
          <a:bodyPr wrap="none" rtlCol="0">
            <a:spAutoFit/>
          </a:bodyPr>
          <a:lstStyle/>
          <a:p>
            <a:r>
              <a:rPr lang="en-US" sz="1200" b="1" dirty="0"/>
              <a:t>ES=0.59</a:t>
            </a:r>
          </a:p>
        </p:txBody>
      </p:sp>
      <p:pic>
        <p:nvPicPr>
          <p:cNvPr id="6" name="Picture 5">
            <a:extLst>
              <a:ext uri="{FF2B5EF4-FFF2-40B4-BE49-F238E27FC236}">
                <a16:creationId xmlns:a16="http://schemas.microsoft.com/office/drawing/2014/main" id="{D30AD50E-D8E1-0E40-C7B8-D399F2EF7203}"/>
              </a:ext>
            </a:extLst>
          </p:cNvPr>
          <p:cNvPicPr>
            <a:picLocks noChangeAspect="1"/>
          </p:cNvPicPr>
          <p:nvPr/>
        </p:nvPicPr>
        <p:blipFill>
          <a:blip r:embed="rId3"/>
          <a:stretch>
            <a:fillRect/>
          </a:stretch>
        </p:blipFill>
        <p:spPr>
          <a:xfrm>
            <a:off x="7302219" y="1673524"/>
            <a:ext cx="4750362" cy="4732143"/>
          </a:xfrm>
          <a:prstGeom prst="rect">
            <a:avLst/>
          </a:prstGeom>
        </p:spPr>
      </p:pic>
      <p:sp>
        <p:nvSpPr>
          <p:cNvPr id="8" name="TextBox 7">
            <a:extLst>
              <a:ext uri="{FF2B5EF4-FFF2-40B4-BE49-F238E27FC236}">
                <a16:creationId xmlns:a16="http://schemas.microsoft.com/office/drawing/2014/main" id="{E5B98206-29BB-39FE-6802-70CF76CA30DC}"/>
              </a:ext>
            </a:extLst>
          </p:cNvPr>
          <p:cNvSpPr txBox="1"/>
          <p:nvPr/>
        </p:nvSpPr>
        <p:spPr>
          <a:xfrm>
            <a:off x="1523006" y="80758"/>
            <a:ext cx="1264064" cy="307777"/>
          </a:xfrm>
          <a:prstGeom prst="rect">
            <a:avLst/>
          </a:prstGeom>
          <a:noFill/>
        </p:spPr>
        <p:txBody>
          <a:bodyPr wrap="none" rtlCol="0">
            <a:spAutoFit/>
          </a:bodyPr>
          <a:lstStyle/>
          <a:p>
            <a:r>
              <a:rPr lang="en-US" sz="1400" b="1" dirty="0"/>
              <a:t>PANSS-Total</a:t>
            </a:r>
          </a:p>
        </p:txBody>
      </p:sp>
      <p:sp>
        <p:nvSpPr>
          <p:cNvPr id="9" name="TextBox 8">
            <a:extLst>
              <a:ext uri="{FF2B5EF4-FFF2-40B4-BE49-F238E27FC236}">
                <a16:creationId xmlns:a16="http://schemas.microsoft.com/office/drawing/2014/main" id="{5050DBE9-9E8E-58C2-C4FC-7E95CF8F0D6C}"/>
              </a:ext>
            </a:extLst>
          </p:cNvPr>
          <p:cNvSpPr txBox="1"/>
          <p:nvPr/>
        </p:nvSpPr>
        <p:spPr>
          <a:xfrm>
            <a:off x="9258841" y="1560008"/>
            <a:ext cx="1388522" cy="307777"/>
          </a:xfrm>
          <a:prstGeom prst="rect">
            <a:avLst/>
          </a:prstGeom>
          <a:noFill/>
        </p:spPr>
        <p:txBody>
          <a:bodyPr wrap="none" rtlCol="0">
            <a:spAutoFit/>
          </a:bodyPr>
          <a:lstStyle/>
          <a:p>
            <a:r>
              <a:rPr lang="en-US" sz="1400" b="1" dirty="0"/>
              <a:t>CGI-S Change</a:t>
            </a:r>
          </a:p>
        </p:txBody>
      </p:sp>
      <p:sp>
        <p:nvSpPr>
          <p:cNvPr id="10" name="TextBox 9">
            <a:extLst>
              <a:ext uri="{FF2B5EF4-FFF2-40B4-BE49-F238E27FC236}">
                <a16:creationId xmlns:a16="http://schemas.microsoft.com/office/drawing/2014/main" id="{3F05F17D-EF80-D0B9-86CC-7DD4787937C1}"/>
              </a:ext>
            </a:extLst>
          </p:cNvPr>
          <p:cNvSpPr txBox="1"/>
          <p:nvPr/>
        </p:nvSpPr>
        <p:spPr>
          <a:xfrm>
            <a:off x="4337803" y="413547"/>
            <a:ext cx="756938" cy="307777"/>
          </a:xfrm>
          <a:prstGeom prst="rect">
            <a:avLst/>
          </a:prstGeom>
          <a:noFill/>
        </p:spPr>
        <p:txBody>
          <a:bodyPr wrap="none" rtlCol="0">
            <a:spAutoFit/>
          </a:bodyPr>
          <a:lstStyle/>
          <a:p>
            <a:pPr algn="ctr"/>
            <a:r>
              <a:rPr lang="en-US" sz="1400" b="1" dirty="0"/>
              <a:t>NNT=5</a:t>
            </a:r>
          </a:p>
        </p:txBody>
      </p:sp>
      <p:sp>
        <p:nvSpPr>
          <p:cNvPr id="11" name="TextBox 10">
            <a:extLst>
              <a:ext uri="{FF2B5EF4-FFF2-40B4-BE49-F238E27FC236}">
                <a16:creationId xmlns:a16="http://schemas.microsoft.com/office/drawing/2014/main" id="{7F9CAC0C-889D-CDEB-EB3D-BCC24CB81C6C}"/>
              </a:ext>
            </a:extLst>
          </p:cNvPr>
          <p:cNvSpPr txBox="1"/>
          <p:nvPr/>
        </p:nvSpPr>
        <p:spPr>
          <a:xfrm>
            <a:off x="5242792" y="587475"/>
            <a:ext cx="756938" cy="307777"/>
          </a:xfrm>
          <a:prstGeom prst="rect">
            <a:avLst/>
          </a:prstGeom>
          <a:noFill/>
        </p:spPr>
        <p:txBody>
          <a:bodyPr wrap="none" rtlCol="0">
            <a:spAutoFit/>
          </a:bodyPr>
          <a:lstStyle/>
          <a:p>
            <a:pPr algn="ctr"/>
            <a:r>
              <a:rPr lang="en-US" sz="1400" b="1" dirty="0"/>
              <a:t>NNT=3</a:t>
            </a:r>
          </a:p>
        </p:txBody>
      </p:sp>
      <p:sp>
        <p:nvSpPr>
          <p:cNvPr id="12" name="TextBox 11">
            <a:extLst>
              <a:ext uri="{FF2B5EF4-FFF2-40B4-BE49-F238E27FC236}">
                <a16:creationId xmlns:a16="http://schemas.microsoft.com/office/drawing/2014/main" id="{4A13485D-16F4-D518-1028-6A54CF48D072}"/>
              </a:ext>
            </a:extLst>
          </p:cNvPr>
          <p:cNvSpPr txBox="1"/>
          <p:nvPr/>
        </p:nvSpPr>
        <p:spPr>
          <a:xfrm>
            <a:off x="6321561" y="1503197"/>
            <a:ext cx="856325" cy="307777"/>
          </a:xfrm>
          <a:prstGeom prst="rect">
            <a:avLst/>
          </a:prstGeom>
          <a:noFill/>
        </p:spPr>
        <p:txBody>
          <a:bodyPr wrap="none" rtlCol="0">
            <a:spAutoFit/>
          </a:bodyPr>
          <a:lstStyle/>
          <a:p>
            <a:pPr algn="ctr"/>
            <a:r>
              <a:rPr lang="en-US" sz="1400" b="1" dirty="0"/>
              <a:t>NNT=15</a:t>
            </a:r>
          </a:p>
        </p:txBody>
      </p:sp>
      <p:sp>
        <p:nvSpPr>
          <p:cNvPr id="16" name="TextBox 15">
            <a:extLst>
              <a:ext uri="{FF2B5EF4-FFF2-40B4-BE49-F238E27FC236}">
                <a16:creationId xmlns:a16="http://schemas.microsoft.com/office/drawing/2014/main" id="{F2C91373-B3DB-C222-A4FF-03575E6121A5}"/>
              </a:ext>
            </a:extLst>
          </p:cNvPr>
          <p:cNvSpPr txBox="1"/>
          <p:nvPr/>
        </p:nvSpPr>
        <p:spPr>
          <a:xfrm>
            <a:off x="8294209" y="3908200"/>
            <a:ext cx="756938" cy="307777"/>
          </a:xfrm>
          <a:prstGeom prst="rect">
            <a:avLst/>
          </a:prstGeom>
          <a:noFill/>
        </p:spPr>
        <p:txBody>
          <a:bodyPr wrap="none" rtlCol="0">
            <a:spAutoFit/>
          </a:bodyPr>
          <a:lstStyle/>
          <a:p>
            <a:pPr algn="ctr"/>
            <a:r>
              <a:rPr lang="en-US" sz="1400" b="1" dirty="0"/>
              <a:t>NNT=5</a:t>
            </a:r>
          </a:p>
        </p:txBody>
      </p:sp>
      <p:sp>
        <p:nvSpPr>
          <p:cNvPr id="17" name="TextBox 16">
            <a:extLst>
              <a:ext uri="{FF2B5EF4-FFF2-40B4-BE49-F238E27FC236}">
                <a16:creationId xmlns:a16="http://schemas.microsoft.com/office/drawing/2014/main" id="{2B64472E-9926-D668-5A6C-1E31C30F9946}"/>
              </a:ext>
            </a:extLst>
          </p:cNvPr>
          <p:cNvSpPr txBox="1"/>
          <p:nvPr/>
        </p:nvSpPr>
        <p:spPr>
          <a:xfrm>
            <a:off x="9574633" y="4757861"/>
            <a:ext cx="756938" cy="307777"/>
          </a:xfrm>
          <a:prstGeom prst="rect">
            <a:avLst/>
          </a:prstGeom>
          <a:noFill/>
        </p:spPr>
        <p:txBody>
          <a:bodyPr wrap="none" rtlCol="0">
            <a:spAutoFit/>
          </a:bodyPr>
          <a:lstStyle/>
          <a:p>
            <a:pPr algn="ctr"/>
            <a:r>
              <a:rPr lang="en-US" sz="1400" b="1" dirty="0"/>
              <a:t>NNT=5</a:t>
            </a:r>
          </a:p>
        </p:txBody>
      </p:sp>
      <p:sp>
        <p:nvSpPr>
          <p:cNvPr id="18" name="TextBox 17">
            <a:extLst>
              <a:ext uri="{FF2B5EF4-FFF2-40B4-BE49-F238E27FC236}">
                <a16:creationId xmlns:a16="http://schemas.microsoft.com/office/drawing/2014/main" id="{B53AF1B4-D7B4-ADB8-7BE2-A2389892182F}"/>
              </a:ext>
            </a:extLst>
          </p:cNvPr>
          <p:cNvSpPr txBox="1"/>
          <p:nvPr/>
        </p:nvSpPr>
        <p:spPr>
          <a:xfrm>
            <a:off x="10887497" y="5065423"/>
            <a:ext cx="756937" cy="307777"/>
          </a:xfrm>
          <a:prstGeom prst="rect">
            <a:avLst/>
          </a:prstGeom>
          <a:noFill/>
        </p:spPr>
        <p:txBody>
          <a:bodyPr wrap="none" rtlCol="0">
            <a:spAutoFit/>
          </a:bodyPr>
          <a:lstStyle/>
          <a:p>
            <a:pPr algn="ctr"/>
            <a:r>
              <a:rPr lang="en-US" sz="1400" b="1" dirty="0"/>
              <a:t>NNT=7</a:t>
            </a:r>
          </a:p>
        </p:txBody>
      </p:sp>
      <p:sp>
        <p:nvSpPr>
          <p:cNvPr id="20" name="TextBox 19">
            <a:extLst>
              <a:ext uri="{FF2B5EF4-FFF2-40B4-BE49-F238E27FC236}">
                <a16:creationId xmlns:a16="http://schemas.microsoft.com/office/drawing/2014/main" id="{0875B685-9653-540C-7007-A43422CDBEAA}"/>
              </a:ext>
            </a:extLst>
          </p:cNvPr>
          <p:cNvSpPr txBox="1"/>
          <p:nvPr/>
        </p:nvSpPr>
        <p:spPr>
          <a:xfrm>
            <a:off x="9051147" y="3907018"/>
            <a:ext cx="1885453" cy="307777"/>
          </a:xfrm>
          <a:prstGeom prst="rect">
            <a:avLst/>
          </a:prstGeom>
          <a:noFill/>
        </p:spPr>
        <p:txBody>
          <a:bodyPr wrap="none" rtlCol="0">
            <a:spAutoFit/>
          </a:bodyPr>
          <a:lstStyle/>
          <a:p>
            <a:r>
              <a:rPr lang="en-US" sz="1400" b="1" dirty="0"/>
              <a:t>CGI-S Point Change</a:t>
            </a:r>
          </a:p>
        </p:txBody>
      </p:sp>
      <p:sp>
        <p:nvSpPr>
          <p:cNvPr id="23" name="TextBox 22">
            <a:extLst>
              <a:ext uri="{FF2B5EF4-FFF2-40B4-BE49-F238E27FC236}">
                <a16:creationId xmlns:a16="http://schemas.microsoft.com/office/drawing/2014/main" id="{B15718A3-A36A-8CB0-19AC-C2F2D327D0BA}"/>
              </a:ext>
            </a:extLst>
          </p:cNvPr>
          <p:cNvSpPr txBox="1"/>
          <p:nvPr/>
        </p:nvSpPr>
        <p:spPr>
          <a:xfrm>
            <a:off x="1386495" y="2522268"/>
            <a:ext cx="1537087" cy="307777"/>
          </a:xfrm>
          <a:prstGeom prst="rect">
            <a:avLst/>
          </a:prstGeom>
          <a:noFill/>
        </p:spPr>
        <p:txBody>
          <a:bodyPr wrap="none" rtlCol="0">
            <a:spAutoFit/>
          </a:bodyPr>
          <a:lstStyle/>
          <a:p>
            <a:r>
              <a:rPr lang="en-US" sz="1400" b="1" dirty="0"/>
              <a:t>PANSS-Positive</a:t>
            </a:r>
          </a:p>
        </p:txBody>
      </p:sp>
      <p:sp>
        <p:nvSpPr>
          <p:cNvPr id="24" name="TextBox 23">
            <a:extLst>
              <a:ext uri="{FF2B5EF4-FFF2-40B4-BE49-F238E27FC236}">
                <a16:creationId xmlns:a16="http://schemas.microsoft.com/office/drawing/2014/main" id="{B17E91CD-5122-AB96-2E3C-934C5555D5FF}"/>
              </a:ext>
            </a:extLst>
          </p:cNvPr>
          <p:cNvSpPr txBox="1"/>
          <p:nvPr/>
        </p:nvSpPr>
        <p:spPr>
          <a:xfrm>
            <a:off x="1033032" y="4304117"/>
            <a:ext cx="2244012" cy="307777"/>
          </a:xfrm>
          <a:prstGeom prst="rect">
            <a:avLst/>
          </a:prstGeom>
          <a:noFill/>
        </p:spPr>
        <p:txBody>
          <a:bodyPr wrap="none" rtlCol="0">
            <a:spAutoFit/>
          </a:bodyPr>
          <a:lstStyle/>
          <a:p>
            <a:r>
              <a:rPr lang="en-US" sz="1400" b="1" dirty="0"/>
              <a:t>PANSS-Marder Negative</a:t>
            </a:r>
          </a:p>
        </p:txBody>
      </p:sp>
      <p:sp>
        <p:nvSpPr>
          <p:cNvPr id="25" name="TextBox 24">
            <a:extLst>
              <a:ext uri="{FF2B5EF4-FFF2-40B4-BE49-F238E27FC236}">
                <a16:creationId xmlns:a16="http://schemas.microsoft.com/office/drawing/2014/main" id="{02DE46CC-3C54-DFA1-00B0-A5A2FC414144}"/>
              </a:ext>
            </a:extLst>
          </p:cNvPr>
          <p:cNvSpPr txBox="1"/>
          <p:nvPr/>
        </p:nvSpPr>
        <p:spPr>
          <a:xfrm>
            <a:off x="4867659" y="2522268"/>
            <a:ext cx="1596399" cy="307777"/>
          </a:xfrm>
          <a:prstGeom prst="rect">
            <a:avLst/>
          </a:prstGeom>
          <a:noFill/>
        </p:spPr>
        <p:txBody>
          <a:bodyPr wrap="none" rtlCol="0">
            <a:spAutoFit/>
          </a:bodyPr>
          <a:lstStyle/>
          <a:p>
            <a:r>
              <a:rPr lang="en-US" sz="1400" b="1" dirty="0"/>
              <a:t>PANSS-Negative</a:t>
            </a:r>
          </a:p>
        </p:txBody>
      </p:sp>
      <p:sp>
        <p:nvSpPr>
          <p:cNvPr id="26" name="TextBox 25">
            <a:extLst>
              <a:ext uri="{FF2B5EF4-FFF2-40B4-BE49-F238E27FC236}">
                <a16:creationId xmlns:a16="http://schemas.microsoft.com/office/drawing/2014/main" id="{A4B0EF4D-FF7E-A69D-CCE9-DC2B77FF92E4}"/>
              </a:ext>
            </a:extLst>
          </p:cNvPr>
          <p:cNvSpPr txBox="1"/>
          <p:nvPr/>
        </p:nvSpPr>
        <p:spPr>
          <a:xfrm>
            <a:off x="4906933" y="4304117"/>
            <a:ext cx="1517851" cy="307777"/>
          </a:xfrm>
          <a:prstGeom prst="rect">
            <a:avLst/>
          </a:prstGeom>
          <a:noFill/>
        </p:spPr>
        <p:txBody>
          <a:bodyPr wrap="none" rtlCol="0">
            <a:spAutoFit/>
          </a:bodyPr>
          <a:lstStyle/>
          <a:p>
            <a:r>
              <a:rPr lang="en-US" sz="1400" b="1" dirty="0"/>
              <a:t>PANSS-General</a:t>
            </a:r>
          </a:p>
        </p:txBody>
      </p:sp>
      <p:sp>
        <p:nvSpPr>
          <p:cNvPr id="27" name="TextBox 26">
            <a:extLst>
              <a:ext uri="{FF2B5EF4-FFF2-40B4-BE49-F238E27FC236}">
                <a16:creationId xmlns:a16="http://schemas.microsoft.com/office/drawing/2014/main" id="{EFAC1BAC-6512-9890-878B-EBA39934A377}"/>
              </a:ext>
            </a:extLst>
          </p:cNvPr>
          <p:cNvSpPr txBox="1"/>
          <p:nvPr/>
        </p:nvSpPr>
        <p:spPr>
          <a:xfrm>
            <a:off x="5146325" y="80758"/>
            <a:ext cx="1039067" cy="307777"/>
          </a:xfrm>
          <a:prstGeom prst="rect">
            <a:avLst/>
          </a:prstGeom>
          <a:noFill/>
        </p:spPr>
        <p:txBody>
          <a:bodyPr wrap="none" rtlCol="0">
            <a:spAutoFit/>
          </a:bodyPr>
          <a:lstStyle/>
          <a:p>
            <a:r>
              <a:rPr lang="en-US" sz="1400" b="1" dirty="0"/>
              <a:t>Response</a:t>
            </a:r>
          </a:p>
        </p:txBody>
      </p:sp>
      <p:sp>
        <p:nvSpPr>
          <p:cNvPr id="13" name="Footer Placeholder 12">
            <a:extLst>
              <a:ext uri="{FF2B5EF4-FFF2-40B4-BE49-F238E27FC236}">
                <a16:creationId xmlns:a16="http://schemas.microsoft.com/office/drawing/2014/main" id="{C0FB6E14-F49F-6BFA-904A-1D063FD8AACE}"/>
              </a:ext>
            </a:extLst>
          </p:cNvPr>
          <p:cNvSpPr>
            <a:spLocks noGrp="1"/>
          </p:cNvSpPr>
          <p:nvPr>
            <p:ph type="ftr" sz="quarter" idx="3"/>
          </p:nvPr>
        </p:nvSpPr>
        <p:spPr>
          <a:xfrm>
            <a:off x="7302219" y="6356350"/>
            <a:ext cx="4420594" cy="442131"/>
          </a:xfrm>
        </p:spPr>
        <p:txBody>
          <a:bodyPr/>
          <a:lstStyle/>
          <a:p>
            <a:r>
              <a:rPr lang="en-US" dirty="0">
                <a:solidFill>
                  <a:schemeClr val="tx1">
                    <a:lumMod val="60000"/>
                    <a:lumOff val="40000"/>
                  </a:schemeClr>
                </a:solidFill>
              </a:rPr>
              <a:t>Krystal JH, et al. </a:t>
            </a:r>
            <a:r>
              <a:rPr lang="en-US" i="1" dirty="0">
                <a:solidFill>
                  <a:schemeClr val="tx1">
                    <a:lumMod val="60000"/>
                    <a:lumOff val="40000"/>
                  </a:schemeClr>
                </a:solidFill>
              </a:rPr>
              <a:t>Lancet. </a:t>
            </a:r>
            <a:r>
              <a:rPr lang="en-US" dirty="0">
                <a:solidFill>
                  <a:schemeClr val="tx1">
                    <a:lumMod val="60000"/>
                    <a:lumOff val="40000"/>
                  </a:schemeClr>
                </a:solidFill>
              </a:rPr>
              <a:t>2022;400(10369):2210-20. </a:t>
            </a:r>
          </a:p>
        </p:txBody>
      </p:sp>
    </p:spTree>
    <p:extLst>
      <p:ext uri="{BB962C8B-B14F-4D97-AF65-F5344CB8AC3E}">
        <p14:creationId xmlns:p14="http://schemas.microsoft.com/office/powerpoint/2010/main" val="3291585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9854401-4B37-49F3-A4E2-57FE6F36BCB8}"/>
              </a:ext>
            </a:extLst>
          </p:cNvPr>
          <p:cNvSpPr>
            <a:spLocks noGrp="1" noChangeArrowheads="1"/>
          </p:cNvSpPr>
          <p:nvPr>
            <p:ph type="title"/>
          </p:nvPr>
        </p:nvSpPr>
        <p:spPr/>
        <p:txBody>
          <a:bodyPr>
            <a:noAutofit/>
          </a:bodyPr>
          <a:lstStyle/>
          <a:p>
            <a:r>
              <a:rPr lang="en-GB" altLang="en-US" sz="2800" dirty="0"/>
              <a:t>M4 Positive Allosteric Modulator Emraclidine : </a:t>
            </a:r>
            <a:br>
              <a:rPr lang="en-GB" altLang="en-US" sz="2800" dirty="0"/>
            </a:br>
            <a:r>
              <a:rPr lang="en-GB" altLang="en-US" sz="2800" dirty="0"/>
              <a:t>Adverse Effect Results in Part B of a Phase 1B Study</a:t>
            </a:r>
            <a:endParaRPr lang="en-GB" altLang="en-US" sz="2800" baseline="30000" dirty="0"/>
          </a:p>
        </p:txBody>
      </p:sp>
      <p:pic>
        <p:nvPicPr>
          <p:cNvPr id="5" name="Picture 4">
            <a:extLst>
              <a:ext uri="{FF2B5EF4-FFF2-40B4-BE49-F238E27FC236}">
                <a16:creationId xmlns:a16="http://schemas.microsoft.com/office/drawing/2014/main" id="{657E22D0-2FD4-0A3B-1051-936D8DC63B6E}"/>
              </a:ext>
            </a:extLst>
          </p:cNvPr>
          <p:cNvPicPr>
            <a:picLocks noChangeAspect="1"/>
          </p:cNvPicPr>
          <p:nvPr/>
        </p:nvPicPr>
        <p:blipFill>
          <a:blip r:embed="rId3"/>
          <a:stretch>
            <a:fillRect/>
          </a:stretch>
        </p:blipFill>
        <p:spPr>
          <a:xfrm>
            <a:off x="3437532" y="1424961"/>
            <a:ext cx="5088333" cy="4891509"/>
          </a:xfrm>
          <a:prstGeom prst="rect">
            <a:avLst/>
          </a:prstGeom>
        </p:spPr>
      </p:pic>
      <p:sp>
        <p:nvSpPr>
          <p:cNvPr id="3" name="Footer Placeholder 2">
            <a:extLst>
              <a:ext uri="{FF2B5EF4-FFF2-40B4-BE49-F238E27FC236}">
                <a16:creationId xmlns:a16="http://schemas.microsoft.com/office/drawing/2014/main" id="{9AF6973A-71D8-4E26-D911-4309C9D6002F}"/>
              </a:ext>
            </a:extLst>
          </p:cNvPr>
          <p:cNvSpPr>
            <a:spLocks noGrp="1"/>
          </p:cNvSpPr>
          <p:nvPr>
            <p:ph type="ftr" sz="quarter" idx="3"/>
          </p:nvPr>
        </p:nvSpPr>
        <p:spPr/>
        <p:txBody>
          <a:bodyPr/>
          <a:lstStyle/>
          <a:p>
            <a:r>
              <a:rPr lang="en-US" dirty="0">
                <a:solidFill>
                  <a:schemeClr val="tx1">
                    <a:lumMod val="60000"/>
                    <a:lumOff val="40000"/>
                  </a:schemeClr>
                </a:solidFill>
              </a:rPr>
              <a:t>Krystal JH, et al. </a:t>
            </a:r>
            <a:r>
              <a:rPr lang="en-US" i="1" dirty="0">
                <a:solidFill>
                  <a:schemeClr val="tx1">
                    <a:lumMod val="60000"/>
                    <a:lumOff val="40000"/>
                  </a:schemeClr>
                </a:solidFill>
              </a:rPr>
              <a:t>Lancet.</a:t>
            </a:r>
            <a:r>
              <a:rPr lang="en-US" dirty="0">
                <a:solidFill>
                  <a:schemeClr val="tx1">
                    <a:lumMod val="60000"/>
                    <a:lumOff val="40000"/>
                  </a:schemeClr>
                </a:solidFill>
              </a:rPr>
              <a:t> 2022;400(10369):2210-20.</a:t>
            </a:r>
          </a:p>
        </p:txBody>
      </p:sp>
    </p:spTree>
    <p:extLst>
      <p:ext uri="{BB962C8B-B14F-4D97-AF65-F5344CB8AC3E}">
        <p14:creationId xmlns:p14="http://schemas.microsoft.com/office/powerpoint/2010/main" val="10178057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9"/>
          <p:cNvSpPr txBox="1">
            <a:spLocks/>
          </p:cNvSpPr>
          <p:nvPr/>
        </p:nvSpPr>
        <p:spPr>
          <a:xfrm>
            <a:off x="1981200" y="1498396"/>
            <a:ext cx="8229600" cy="1185862"/>
          </a:xfrm>
          <a:prstGeom prst="rect">
            <a:avLst/>
          </a:prstGeom>
        </p:spPr>
        <p:txBody>
          <a:bodyPr vert="horz" lIns="0" tIns="45713" rIns="0" bIns="45713" rtlCol="0">
            <a:normAutofit/>
          </a:bodyPr>
          <a:lstStyle>
            <a:lvl1pPr marL="271463" indent="-271463"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3575" indent="-369888"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36625" indent="-2508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30313"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546225"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endParaRPr lang="en-GB" sz="2000" dirty="0">
              <a:solidFill>
                <a:prstClr val="black"/>
              </a:solidFill>
              <a:cs typeface="Arial" pitchFamily="34" charset="0"/>
            </a:endParaRPr>
          </a:p>
        </p:txBody>
      </p:sp>
      <p:sp>
        <p:nvSpPr>
          <p:cNvPr id="2" name="Title 1">
            <a:extLst>
              <a:ext uri="{FF2B5EF4-FFF2-40B4-BE49-F238E27FC236}">
                <a16:creationId xmlns:a16="http://schemas.microsoft.com/office/drawing/2014/main" id="{EE2AC857-B40A-300C-E3EC-24128D9022F3}"/>
              </a:ext>
            </a:extLst>
          </p:cNvPr>
          <p:cNvSpPr>
            <a:spLocks noGrp="1"/>
          </p:cNvSpPr>
          <p:nvPr>
            <p:ph type="title"/>
          </p:nvPr>
        </p:nvSpPr>
        <p:spPr>
          <a:xfrm>
            <a:off x="609601" y="1709738"/>
            <a:ext cx="10515600" cy="2852737"/>
          </a:xfrm>
        </p:spPr>
        <p:txBody>
          <a:bodyPr/>
          <a:lstStyle/>
          <a:p>
            <a:r>
              <a:rPr lang="en-US" dirty="0"/>
              <a:t>Negative Symptoms</a:t>
            </a:r>
          </a:p>
        </p:txBody>
      </p:sp>
    </p:spTree>
    <p:extLst>
      <p:ext uri="{BB962C8B-B14F-4D97-AF65-F5344CB8AC3E}">
        <p14:creationId xmlns:p14="http://schemas.microsoft.com/office/powerpoint/2010/main" val="2331180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el 2">
            <a:extLst>
              <a:ext uri="{FF2B5EF4-FFF2-40B4-BE49-F238E27FC236}">
                <a16:creationId xmlns:a16="http://schemas.microsoft.com/office/drawing/2014/main" id="{64879AE3-E281-4787-A309-7979EB9B0635}"/>
              </a:ext>
            </a:extLst>
          </p:cNvPr>
          <p:cNvSpPr>
            <a:spLocks noGrp="1"/>
          </p:cNvSpPr>
          <p:nvPr>
            <p:ph type="title"/>
          </p:nvPr>
        </p:nvSpPr>
        <p:spPr>
          <a:xfrm>
            <a:off x="609600" y="199505"/>
            <a:ext cx="10744200" cy="1185577"/>
          </a:xfrm>
        </p:spPr>
        <p:txBody>
          <a:bodyPr>
            <a:noAutofit/>
          </a:bodyPr>
          <a:lstStyle/>
          <a:p>
            <a:r>
              <a:rPr lang="en-US" altLang="en-US" sz="2400" dirty="0">
                <a:solidFill>
                  <a:schemeClr val="tx1"/>
                </a:solidFill>
              </a:rPr>
              <a:t>5-HT</a:t>
            </a:r>
            <a:r>
              <a:rPr lang="en-US" altLang="en-US" sz="2400" baseline="-25000" dirty="0">
                <a:solidFill>
                  <a:schemeClr val="tx1"/>
                </a:solidFill>
              </a:rPr>
              <a:t>2A</a:t>
            </a:r>
            <a:r>
              <a:rPr lang="en-US" altLang="en-US" sz="2400" dirty="0">
                <a:solidFill>
                  <a:schemeClr val="tx1"/>
                </a:solidFill>
              </a:rPr>
              <a:t>/Sigma 2 Receptor Antagonist Roluperidone: </a:t>
            </a:r>
            <a:br>
              <a:rPr lang="en-US" altLang="en-US" sz="2400" dirty="0">
                <a:solidFill>
                  <a:schemeClr val="tx1"/>
                </a:solidFill>
              </a:rPr>
            </a:br>
            <a:r>
              <a:rPr lang="en-US" altLang="en-US" sz="2400" dirty="0">
                <a:solidFill>
                  <a:schemeClr val="tx1"/>
                </a:solidFill>
              </a:rPr>
              <a:t>PHASE 2B Versus PHASE 3 Trial Results: </a:t>
            </a:r>
            <a:br>
              <a:rPr lang="en-US" altLang="en-US" sz="2400" dirty="0">
                <a:solidFill>
                  <a:schemeClr val="tx1"/>
                </a:solidFill>
              </a:rPr>
            </a:br>
            <a:r>
              <a:rPr lang="en-US" altLang="en-US" sz="2400" dirty="0">
                <a:solidFill>
                  <a:schemeClr val="tx1"/>
                </a:solidFill>
              </a:rPr>
              <a:t>Change in PANSS Marder Negative Symptom Factor Score</a:t>
            </a:r>
          </a:p>
        </p:txBody>
      </p:sp>
      <p:sp>
        <p:nvSpPr>
          <p:cNvPr id="3" name="Footer Placeholder 2">
            <a:extLst>
              <a:ext uri="{FF2B5EF4-FFF2-40B4-BE49-F238E27FC236}">
                <a16:creationId xmlns:a16="http://schemas.microsoft.com/office/drawing/2014/main" id="{FF88E4FD-00BB-0472-C9F3-AA65B923E160}"/>
              </a:ext>
            </a:extLst>
          </p:cNvPr>
          <p:cNvSpPr>
            <a:spLocks noGrp="1"/>
          </p:cNvSpPr>
          <p:nvPr>
            <p:ph type="ftr" sz="quarter" idx="3"/>
          </p:nvPr>
        </p:nvSpPr>
        <p:spPr>
          <a:xfrm>
            <a:off x="609600" y="6076714"/>
            <a:ext cx="10744199" cy="721767"/>
          </a:xfrm>
        </p:spPr>
        <p:txBody>
          <a:bodyPr/>
          <a:lstStyle/>
          <a:p>
            <a:r>
              <a:rPr lang="en-US" dirty="0">
                <a:solidFill>
                  <a:schemeClr val="tx2">
                    <a:lumMod val="60000"/>
                    <a:lumOff val="40000"/>
                  </a:schemeClr>
                </a:solidFill>
              </a:rPr>
              <a:t>ITT, intent-to-treat; NSFS, Negative Symptom Factor Score. </a:t>
            </a:r>
            <a:br>
              <a:rPr lang="en-US" dirty="0">
                <a:solidFill>
                  <a:schemeClr val="tx2">
                    <a:lumMod val="60000"/>
                    <a:lumOff val="40000"/>
                  </a:schemeClr>
                </a:solidFill>
              </a:rPr>
            </a:br>
            <a:r>
              <a:rPr lang="en-US" altLang="en-US" dirty="0">
                <a:solidFill>
                  <a:schemeClr val="tx2">
                    <a:lumMod val="60000"/>
                    <a:lumOff val="40000"/>
                  </a:schemeClr>
                </a:solidFill>
              </a:rPr>
              <a:t>Davidson M, et al. </a:t>
            </a:r>
            <a:r>
              <a:rPr lang="pl-PL" i="1" dirty="0">
                <a:solidFill>
                  <a:schemeClr val="tx2">
                    <a:lumMod val="60000"/>
                    <a:lumOff val="40000"/>
                  </a:schemeClr>
                </a:solidFill>
              </a:rPr>
              <a:t>Am J Psychiatry</a:t>
            </a:r>
            <a:r>
              <a:rPr lang="pl-PL" dirty="0">
                <a:solidFill>
                  <a:schemeClr val="tx2">
                    <a:lumMod val="60000"/>
                    <a:lumOff val="40000"/>
                  </a:schemeClr>
                </a:solidFill>
              </a:rPr>
              <a:t>. 2017;174(12):1195-202. </a:t>
            </a:r>
            <a:endParaRPr lang="en-US" altLang="en-US" dirty="0">
              <a:solidFill>
                <a:schemeClr val="tx2">
                  <a:lumMod val="60000"/>
                  <a:lumOff val="40000"/>
                </a:schemeClr>
              </a:solidFill>
            </a:endParaRPr>
          </a:p>
          <a:p>
            <a:r>
              <a:rPr lang="en-US" altLang="en-US" dirty="0">
                <a:solidFill>
                  <a:schemeClr val="tx2">
                    <a:lumMod val="60000"/>
                    <a:lumOff val="40000"/>
                  </a:schemeClr>
                </a:solidFill>
              </a:rPr>
              <a:t>Davidson M, et al. </a:t>
            </a:r>
            <a:r>
              <a:rPr lang="en-US" i="1" dirty="0" err="1">
                <a:solidFill>
                  <a:schemeClr val="tx2">
                    <a:lumMod val="60000"/>
                    <a:lumOff val="40000"/>
                  </a:schemeClr>
                </a:solidFill>
              </a:rPr>
              <a:t>Schizophr</a:t>
            </a:r>
            <a:r>
              <a:rPr lang="en-US" i="1" dirty="0">
                <a:solidFill>
                  <a:schemeClr val="tx2">
                    <a:lumMod val="60000"/>
                    <a:lumOff val="40000"/>
                  </a:schemeClr>
                </a:solidFill>
              </a:rPr>
              <a:t> Bull. </a:t>
            </a:r>
            <a:r>
              <a:rPr lang="en-US" dirty="0">
                <a:solidFill>
                  <a:schemeClr val="tx2">
                    <a:lumMod val="60000"/>
                    <a:lumOff val="40000"/>
                  </a:schemeClr>
                </a:solidFill>
              </a:rPr>
              <a:t>2022;48(3):609-19.</a:t>
            </a:r>
            <a:endParaRPr lang="en-US" altLang="en-US" dirty="0">
              <a:solidFill>
                <a:schemeClr val="tx2">
                  <a:lumMod val="60000"/>
                  <a:lumOff val="40000"/>
                </a:schemeClr>
              </a:solidFill>
            </a:endParaRPr>
          </a:p>
        </p:txBody>
      </p:sp>
      <p:cxnSp>
        <p:nvCxnSpPr>
          <p:cNvPr id="4" name="Straight Connector 3">
            <a:extLst>
              <a:ext uri="{FF2B5EF4-FFF2-40B4-BE49-F238E27FC236}">
                <a16:creationId xmlns:a16="http://schemas.microsoft.com/office/drawing/2014/main" id="{7A437F13-7C8E-4D63-A51B-93B84968E137}"/>
              </a:ext>
            </a:extLst>
          </p:cNvPr>
          <p:cNvCxnSpPr/>
          <p:nvPr/>
        </p:nvCxnSpPr>
        <p:spPr>
          <a:xfrm>
            <a:off x="14945916" y="2745581"/>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8D2AFCA-7D39-4265-9C8F-3BFF64ABC5E5}"/>
              </a:ext>
            </a:extLst>
          </p:cNvPr>
          <p:cNvCxnSpPr/>
          <p:nvPr/>
        </p:nvCxnSpPr>
        <p:spPr>
          <a:xfrm>
            <a:off x="14970919" y="3619500"/>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2DF06B9-6B4D-48A9-A709-093141E13C37}"/>
              </a:ext>
            </a:extLst>
          </p:cNvPr>
          <p:cNvCxnSpPr/>
          <p:nvPr/>
        </p:nvCxnSpPr>
        <p:spPr>
          <a:xfrm>
            <a:off x="14970919" y="4076700"/>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7A4C19-9C0F-444B-BAA3-1D6288D73B2D}"/>
              </a:ext>
            </a:extLst>
          </p:cNvPr>
          <p:cNvCxnSpPr/>
          <p:nvPr/>
        </p:nvCxnSpPr>
        <p:spPr>
          <a:xfrm>
            <a:off x="14945916" y="4664869"/>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A9DD6A-4CBC-4425-AFDF-2639FD727305}"/>
              </a:ext>
            </a:extLst>
          </p:cNvPr>
          <p:cNvCxnSpPr/>
          <p:nvPr/>
        </p:nvCxnSpPr>
        <p:spPr>
          <a:xfrm>
            <a:off x="14945916" y="5105400"/>
            <a:ext cx="4572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2821128C-BDD5-70CA-E793-A8A071A6F30E}"/>
              </a:ext>
            </a:extLst>
          </p:cNvPr>
          <p:cNvPicPr>
            <a:picLocks noChangeAspect="1"/>
          </p:cNvPicPr>
          <p:nvPr/>
        </p:nvPicPr>
        <p:blipFill>
          <a:blip r:embed="rId2"/>
          <a:stretch>
            <a:fillRect/>
          </a:stretch>
        </p:blipFill>
        <p:spPr>
          <a:xfrm>
            <a:off x="616744" y="1527194"/>
            <a:ext cx="10950472" cy="4407408"/>
          </a:xfrm>
          <a:prstGeom prst="rect">
            <a:avLst/>
          </a:prstGeom>
        </p:spPr>
      </p:pic>
    </p:spTree>
    <p:extLst>
      <p:ext uri="{BB962C8B-B14F-4D97-AF65-F5344CB8AC3E}">
        <p14:creationId xmlns:p14="http://schemas.microsoft.com/office/powerpoint/2010/main" val="1259747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50892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Schizophrenia: Evidence-based Approaches to Integrating Emerging Treatments Into Clinical Practice</a:t>
            </a:r>
            <a:endPar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the limitations of current D2 antipsychotic medications in treating SCZ, with a focus on efficacy limitations and safety/side effect considerations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Increase awareness in accurately identifying individuals who may benefit from switching to or augmentation with new and emerging therapies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regarding how and when to incorporate switching or augmentation strategies into antipsychotic medication management of patients with SCZ, including special populations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Educate regarding the considerations of integrating new therapies into current clinical practice as a monotherapy, switching option, or augmentation strategy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Provide expert analysis of current clinical trial data of emerging treatment options, particularly regarding their efficacy in controlling negative and positive symptoms and cognitive function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9"/>
          <p:cNvSpPr txBox="1">
            <a:spLocks/>
          </p:cNvSpPr>
          <p:nvPr/>
        </p:nvSpPr>
        <p:spPr>
          <a:xfrm>
            <a:off x="1981200" y="1498396"/>
            <a:ext cx="8229600" cy="1185862"/>
          </a:xfrm>
          <a:prstGeom prst="rect">
            <a:avLst/>
          </a:prstGeom>
        </p:spPr>
        <p:txBody>
          <a:bodyPr vert="horz" lIns="0" tIns="45713" rIns="0" bIns="45713" rtlCol="0">
            <a:normAutofit/>
          </a:bodyPr>
          <a:lstStyle>
            <a:lvl1pPr marL="271463" indent="-271463"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3575" indent="-369888"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36625" indent="-2508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30313"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546225"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endParaRPr lang="en-GB" sz="2000" dirty="0">
              <a:solidFill>
                <a:prstClr val="black"/>
              </a:solidFill>
              <a:cs typeface="Arial" pitchFamily="34" charset="0"/>
            </a:endParaRPr>
          </a:p>
        </p:txBody>
      </p:sp>
      <p:sp>
        <p:nvSpPr>
          <p:cNvPr id="4" name="Title 3">
            <a:extLst>
              <a:ext uri="{FF2B5EF4-FFF2-40B4-BE49-F238E27FC236}">
                <a16:creationId xmlns:a16="http://schemas.microsoft.com/office/drawing/2014/main" id="{90D2AA68-0F2D-4749-66A1-00FEA7EEFF93}"/>
              </a:ext>
            </a:extLst>
          </p:cNvPr>
          <p:cNvSpPr>
            <a:spLocks noGrp="1"/>
          </p:cNvSpPr>
          <p:nvPr>
            <p:ph type="title"/>
          </p:nvPr>
        </p:nvSpPr>
        <p:spPr>
          <a:xfrm>
            <a:off x="609601" y="1709738"/>
            <a:ext cx="10515600" cy="2852737"/>
          </a:xfrm>
        </p:spPr>
        <p:txBody>
          <a:bodyPr/>
          <a:lstStyle/>
          <a:p>
            <a:r>
              <a:rPr lang="en-US" dirty="0"/>
              <a:t>Cognitive Symptoms</a:t>
            </a:r>
          </a:p>
        </p:txBody>
      </p:sp>
    </p:spTree>
    <p:extLst>
      <p:ext uri="{BB962C8B-B14F-4D97-AF65-F5344CB8AC3E}">
        <p14:creationId xmlns:p14="http://schemas.microsoft.com/office/powerpoint/2010/main" val="1144330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pic>
        <p:nvPicPr>
          <p:cNvPr id="1152" name="Picture 1151">
            <a:extLst>
              <a:ext uri="{FF2B5EF4-FFF2-40B4-BE49-F238E27FC236}">
                <a16:creationId xmlns:a16="http://schemas.microsoft.com/office/drawing/2014/main" id="{4A16654D-D37D-0612-617F-773544DA6330}"/>
              </a:ext>
            </a:extLst>
          </p:cNvPr>
          <p:cNvPicPr>
            <a:picLocks noChangeAspect="1"/>
          </p:cNvPicPr>
          <p:nvPr/>
        </p:nvPicPr>
        <p:blipFill>
          <a:blip r:embed="rId3"/>
          <a:stretch>
            <a:fillRect/>
          </a:stretch>
        </p:blipFill>
        <p:spPr>
          <a:xfrm>
            <a:off x="454618" y="1285250"/>
            <a:ext cx="11127782" cy="5424095"/>
          </a:xfrm>
          <a:prstGeom prst="rect">
            <a:avLst/>
          </a:prstGeom>
        </p:spPr>
      </p:pic>
      <p:sp>
        <p:nvSpPr>
          <p:cNvPr id="1174" name="Google Shape;1174;p94"/>
          <p:cNvSpPr txBox="1">
            <a:spLocks noGrp="1"/>
          </p:cNvSpPr>
          <p:nvPr>
            <p:ph type="title"/>
          </p:nvPr>
        </p:nvSpPr>
        <p:spPr>
          <a:xfrm>
            <a:off x="609600" y="199505"/>
            <a:ext cx="10744200" cy="1185577"/>
          </a:xfrm>
          <a:noFill/>
          <a:ln>
            <a:noFill/>
          </a:ln>
        </p:spPr>
        <p:txBody>
          <a:bodyPr spcFirstLastPara="1" vert="horz" wrap="square" lIns="68575" tIns="34275" rIns="68575" bIns="34275" numCol="1" anchor="t" anchorCtr="0" compatLnSpc="1">
            <a:prstTxWarp prst="textNoShape">
              <a:avLst/>
            </a:prstTxWarp>
            <a:noAutofit/>
          </a:bodyPr>
          <a:lstStyle/>
          <a:p>
            <a:pPr lvl="0"/>
            <a:r>
              <a:rPr lang="en-US" sz="2800" dirty="0"/>
              <a:t>KarXT EMERGENT-1 and EMERGENT-2 and EMERGENT-3: Change in Cognition From Baseline to Week 5</a:t>
            </a:r>
          </a:p>
        </p:txBody>
      </p:sp>
    </p:spTree>
    <p:extLst>
      <p:ext uri="{BB962C8B-B14F-4D97-AF65-F5344CB8AC3E}">
        <p14:creationId xmlns:p14="http://schemas.microsoft.com/office/powerpoint/2010/main" val="1538834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DFFB732-DBD6-EA62-EED5-895647DBC43D}"/>
              </a:ext>
            </a:extLst>
          </p:cNvPr>
          <p:cNvSpPr>
            <a:spLocks noGrp="1"/>
          </p:cNvSpPr>
          <p:nvPr>
            <p:ph idx="1"/>
          </p:nvPr>
        </p:nvSpPr>
        <p:spPr>
          <a:xfrm>
            <a:off x="6524090" y="2085654"/>
            <a:ext cx="5208998" cy="4191869"/>
          </a:xfrm>
        </p:spPr>
        <p:txBody>
          <a:bodyPr>
            <a:normAutofit/>
          </a:bodyPr>
          <a:lstStyle/>
          <a:p>
            <a:pPr marL="0" indent="0">
              <a:buNone/>
            </a:pPr>
            <a:r>
              <a:rPr lang="en-US" sz="2000" b="1" dirty="0"/>
              <a:t>Better response in full dataset:</a:t>
            </a:r>
          </a:p>
          <a:p>
            <a:r>
              <a:rPr lang="en-US" sz="2000" dirty="0"/>
              <a:t>one concurrent antipsychotic</a:t>
            </a:r>
            <a:r>
              <a:rPr lang="en-US" sz="2000" strike="sngStrike" dirty="0">
                <a:solidFill>
                  <a:srgbClr val="FF0000"/>
                </a:solidFill>
              </a:rPr>
              <a:t>, </a:t>
            </a:r>
          </a:p>
          <a:p>
            <a:r>
              <a:rPr lang="en-US" sz="2000" dirty="0"/>
              <a:t>more negative symptoms</a:t>
            </a:r>
          </a:p>
          <a:p>
            <a:r>
              <a:rPr lang="en-US" sz="2000" dirty="0"/>
              <a:t>not receiving concurrent benzodiazepines </a:t>
            </a:r>
          </a:p>
          <a:p>
            <a:pPr marL="0" indent="0">
              <a:buNone/>
            </a:pPr>
            <a:r>
              <a:rPr lang="en-US" sz="2000" b="1" dirty="0"/>
              <a:t>Better response to 10 mg BI425809:</a:t>
            </a:r>
          </a:p>
          <a:p>
            <a:r>
              <a:rPr lang="en-US" sz="2000" dirty="0"/>
              <a:t>aged 38 years or younger </a:t>
            </a:r>
          </a:p>
          <a:p>
            <a:r>
              <a:rPr lang="en-US" sz="2000" dirty="0"/>
              <a:t>females</a:t>
            </a:r>
          </a:p>
          <a:p>
            <a:r>
              <a:rPr lang="en-US" sz="2000" dirty="0"/>
              <a:t>baseline MCCB overall composite </a:t>
            </a:r>
            <a:br>
              <a:rPr lang="en-US" sz="2000" dirty="0"/>
            </a:br>
            <a:r>
              <a:rPr lang="en-US" sz="2000" dirty="0"/>
              <a:t>T-score &lt;40</a:t>
            </a:r>
          </a:p>
          <a:p>
            <a:r>
              <a:rPr lang="en-US" sz="2000" dirty="0"/>
              <a:t>schizophrenia duration of 5–10 years </a:t>
            </a:r>
          </a:p>
        </p:txBody>
      </p:sp>
      <p:pic>
        <p:nvPicPr>
          <p:cNvPr id="3" name="Picture 2">
            <a:extLst>
              <a:ext uri="{FF2B5EF4-FFF2-40B4-BE49-F238E27FC236}">
                <a16:creationId xmlns:a16="http://schemas.microsoft.com/office/drawing/2014/main" id="{8953E0A6-8D5A-4647-9907-A835D617E0CF}"/>
              </a:ext>
            </a:extLst>
          </p:cNvPr>
          <p:cNvPicPr>
            <a:picLocks noChangeAspect="1"/>
          </p:cNvPicPr>
          <p:nvPr/>
        </p:nvPicPr>
        <p:blipFill>
          <a:blip r:embed="rId3"/>
          <a:stretch>
            <a:fillRect/>
          </a:stretch>
        </p:blipFill>
        <p:spPr>
          <a:xfrm>
            <a:off x="669815" y="280790"/>
            <a:ext cx="5426185" cy="5889396"/>
          </a:xfrm>
          <a:prstGeom prst="rect">
            <a:avLst/>
          </a:prstGeom>
        </p:spPr>
      </p:pic>
      <p:sp>
        <p:nvSpPr>
          <p:cNvPr id="31746" name="Title 1"/>
          <p:cNvSpPr>
            <a:spLocks noGrp="1"/>
          </p:cNvSpPr>
          <p:nvPr>
            <p:ph type="title"/>
          </p:nvPr>
        </p:nvSpPr>
        <p:spPr>
          <a:xfrm>
            <a:off x="6524090" y="199505"/>
            <a:ext cx="5208998" cy="1803956"/>
          </a:xfrm>
        </p:spPr>
        <p:txBody>
          <a:bodyPr>
            <a:noAutofit/>
          </a:bodyPr>
          <a:lstStyle/>
          <a:p>
            <a:r>
              <a:rPr lang="en-US" sz="2400" dirty="0"/>
              <a:t>Adjunctive BI 425809, </a:t>
            </a:r>
            <a:br>
              <a:rPr lang="en-US" sz="2400" dirty="0"/>
            </a:br>
            <a:r>
              <a:rPr lang="en-US" sz="2400" dirty="0"/>
              <a:t>a Novel Glycine Transporter Inhibitor, for Cognitive Dysfunction</a:t>
            </a:r>
            <a:endParaRPr lang="en-GB" sz="2400" dirty="0"/>
          </a:p>
        </p:txBody>
      </p:sp>
      <p:sp>
        <p:nvSpPr>
          <p:cNvPr id="10" name="Footer Placeholder 9">
            <a:extLst>
              <a:ext uri="{FF2B5EF4-FFF2-40B4-BE49-F238E27FC236}">
                <a16:creationId xmlns:a16="http://schemas.microsoft.com/office/drawing/2014/main" id="{046C8082-E4BC-92F6-2FCD-F937C22A0A41}"/>
              </a:ext>
            </a:extLst>
          </p:cNvPr>
          <p:cNvSpPr>
            <a:spLocks noGrp="1"/>
          </p:cNvSpPr>
          <p:nvPr>
            <p:ph type="ftr" sz="quarter" idx="3"/>
          </p:nvPr>
        </p:nvSpPr>
        <p:spPr>
          <a:xfrm>
            <a:off x="391886" y="6356350"/>
            <a:ext cx="11341202" cy="442131"/>
          </a:xfrm>
        </p:spPr>
        <p:txBody>
          <a:bodyPr/>
          <a:lstStyle/>
          <a:p>
            <a:r>
              <a:rPr lang="en-US" dirty="0">
                <a:solidFill>
                  <a:schemeClr val="tx1">
                    <a:lumMod val="40000"/>
                    <a:lumOff val="60000"/>
                  </a:schemeClr>
                </a:solidFill>
              </a:rPr>
              <a:t>MCCB, MATRICS Consensus Cognitive Battery; </a:t>
            </a:r>
            <a:r>
              <a:rPr lang="en-US" dirty="0" err="1">
                <a:solidFill>
                  <a:schemeClr val="tx1">
                    <a:lumMod val="40000"/>
                    <a:lumOff val="60000"/>
                  </a:schemeClr>
                </a:solidFill>
              </a:rPr>
              <a:t>MCPmod</a:t>
            </a:r>
            <a:r>
              <a:rPr lang="en-US" dirty="0">
                <a:solidFill>
                  <a:schemeClr val="tx1">
                    <a:lumMod val="40000"/>
                    <a:lumOff val="60000"/>
                  </a:schemeClr>
                </a:solidFill>
              </a:rPr>
              <a:t>, multiple comparison procedure modeling; MMRM, mixed models for repeated models.</a:t>
            </a:r>
          </a:p>
          <a:p>
            <a:r>
              <a:rPr lang="en-US" dirty="0" err="1">
                <a:solidFill>
                  <a:schemeClr val="tx1">
                    <a:lumMod val="40000"/>
                    <a:lumOff val="60000"/>
                  </a:schemeClr>
                </a:solidFill>
              </a:rPr>
              <a:t>Fleischhacker</a:t>
            </a:r>
            <a:r>
              <a:rPr lang="en-US" dirty="0">
                <a:solidFill>
                  <a:schemeClr val="tx1">
                    <a:lumMod val="40000"/>
                    <a:lumOff val="60000"/>
                  </a:schemeClr>
                </a:solidFill>
              </a:rPr>
              <a:t> WW, et al. </a:t>
            </a:r>
            <a:r>
              <a:rPr lang="en-US" i="1" dirty="0">
                <a:solidFill>
                  <a:schemeClr val="tx1">
                    <a:lumMod val="40000"/>
                    <a:lumOff val="60000"/>
                  </a:schemeClr>
                </a:solidFill>
              </a:rPr>
              <a:t>Lancet Psychiatry</a:t>
            </a:r>
            <a:r>
              <a:rPr lang="en-US" dirty="0">
                <a:solidFill>
                  <a:schemeClr val="tx1">
                    <a:lumMod val="40000"/>
                    <a:lumOff val="60000"/>
                  </a:schemeClr>
                </a:solidFill>
              </a:rPr>
              <a:t>. 2021;8(3):191-201.</a:t>
            </a:r>
          </a:p>
        </p:txBody>
      </p:sp>
    </p:spTree>
    <p:extLst>
      <p:ext uri="{BB962C8B-B14F-4D97-AF65-F5344CB8AC3E}">
        <p14:creationId xmlns:p14="http://schemas.microsoft.com/office/powerpoint/2010/main" val="815616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609600" y="199505"/>
            <a:ext cx="10744200" cy="1185577"/>
          </a:xfrm>
        </p:spPr>
        <p:txBody>
          <a:bodyPr>
            <a:noAutofit/>
          </a:bodyPr>
          <a:lstStyle/>
          <a:p>
            <a:r>
              <a:rPr lang="en-US" dirty="0"/>
              <a:t>Adjunctive BI 425809 for Cognitive Dysfunction: Adverse Effects</a:t>
            </a:r>
            <a:endParaRPr lang="en-GB" dirty="0"/>
          </a:p>
        </p:txBody>
      </p:sp>
      <p:pic>
        <p:nvPicPr>
          <p:cNvPr id="9" name="Picture 8">
            <a:extLst>
              <a:ext uri="{FF2B5EF4-FFF2-40B4-BE49-F238E27FC236}">
                <a16:creationId xmlns:a16="http://schemas.microsoft.com/office/drawing/2014/main" id="{E6336ED0-15F2-4107-BD34-B7B8C7D17BDF}"/>
              </a:ext>
            </a:extLst>
          </p:cNvPr>
          <p:cNvPicPr>
            <a:picLocks noChangeAspect="1"/>
          </p:cNvPicPr>
          <p:nvPr/>
        </p:nvPicPr>
        <p:blipFill>
          <a:blip r:embed="rId3"/>
          <a:stretch>
            <a:fillRect/>
          </a:stretch>
        </p:blipFill>
        <p:spPr>
          <a:xfrm>
            <a:off x="609600" y="1476767"/>
            <a:ext cx="11281666" cy="4862225"/>
          </a:xfrm>
          <a:prstGeom prst="rect">
            <a:avLst/>
          </a:prstGeom>
        </p:spPr>
      </p:pic>
      <p:sp>
        <p:nvSpPr>
          <p:cNvPr id="3" name="Footer Placeholder 2">
            <a:extLst>
              <a:ext uri="{FF2B5EF4-FFF2-40B4-BE49-F238E27FC236}">
                <a16:creationId xmlns:a16="http://schemas.microsoft.com/office/drawing/2014/main" id="{19D41DA7-F828-E009-BCC8-6172C0D9D56B}"/>
              </a:ext>
            </a:extLst>
          </p:cNvPr>
          <p:cNvSpPr>
            <a:spLocks noGrp="1"/>
          </p:cNvSpPr>
          <p:nvPr>
            <p:ph type="ftr" sz="quarter" idx="3"/>
          </p:nvPr>
        </p:nvSpPr>
        <p:spPr/>
        <p:txBody>
          <a:bodyPr/>
          <a:lstStyle/>
          <a:p>
            <a:r>
              <a:rPr lang="en-US"/>
              <a:t>Fleischhacker WW, et al. Lancet Psychiatry. 2021 Mar;8(3):191-201.</a:t>
            </a:r>
          </a:p>
        </p:txBody>
      </p:sp>
    </p:spTree>
    <p:extLst>
      <p:ext uri="{BB962C8B-B14F-4D97-AF65-F5344CB8AC3E}">
        <p14:creationId xmlns:p14="http://schemas.microsoft.com/office/powerpoint/2010/main" val="18957317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rmAutofit/>
          </a:bodyPr>
          <a:lstStyle/>
          <a:p>
            <a:r>
              <a:rPr lang="en-US" dirty="0"/>
              <a:t>Summary and Conclusions</a:t>
            </a:r>
          </a:p>
        </p:txBody>
      </p:sp>
      <p:sp>
        <p:nvSpPr>
          <p:cNvPr id="3" name="Content Placeholder 2"/>
          <p:cNvSpPr>
            <a:spLocks noGrp="1"/>
          </p:cNvSpPr>
          <p:nvPr>
            <p:ph idx="1"/>
          </p:nvPr>
        </p:nvSpPr>
        <p:spPr>
          <a:xfrm>
            <a:off x="609600" y="1477906"/>
            <a:ext cx="10744200" cy="4722477"/>
          </a:xfrm>
        </p:spPr>
        <p:txBody>
          <a:bodyPr>
            <a:normAutofit fontScale="85000" lnSpcReduction="20000"/>
          </a:bodyPr>
          <a:lstStyle/>
          <a:p>
            <a:r>
              <a:rPr lang="en-US" dirty="0"/>
              <a:t>After 7 decades of the primacy  of dopamine receptor blockade, the field is finally seeing alternative treatment options for schizophrenia emerge </a:t>
            </a:r>
          </a:p>
          <a:p>
            <a:r>
              <a:rPr lang="en-US" dirty="0"/>
              <a:t>Encouraging Phase 1b, 2, 3 results for:</a:t>
            </a:r>
          </a:p>
          <a:p>
            <a:pPr lvl="1"/>
            <a:r>
              <a:rPr lang="en-US" dirty="0"/>
              <a:t>M1/M4 agonist xanomeline + </a:t>
            </a:r>
            <a:r>
              <a:rPr lang="en-US" dirty="0" err="1"/>
              <a:t>trospium</a:t>
            </a:r>
            <a:r>
              <a:rPr lang="en-US" dirty="0">
                <a:solidFill>
                  <a:schemeClr val="tx1"/>
                </a:solidFill>
              </a:rPr>
              <a:t> chloride </a:t>
            </a:r>
            <a:r>
              <a:rPr lang="en-US" dirty="0"/>
              <a:t>for </a:t>
            </a:r>
            <a:r>
              <a:rPr lang="en-US" u="sng" dirty="0"/>
              <a:t>total psychotic symptoms </a:t>
            </a:r>
            <a:r>
              <a:rPr lang="en-US" dirty="0"/>
              <a:t>(3 positive trials) and </a:t>
            </a:r>
            <a:r>
              <a:rPr lang="en-US" u="sng" dirty="0"/>
              <a:t>cognition</a:t>
            </a:r>
          </a:p>
          <a:p>
            <a:pPr lvl="1"/>
            <a:r>
              <a:rPr lang="en-US" dirty="0"/>
              <a:t>M4 positive allosteric modulator emraclidine for </a:t>
            </a:r>
            <a:r>
              <a:rPr lang="en-US" u="sng" dirty="0"/>
              <a:t>total psychotic symptoms (1 positive phase 1B trial, 2 ongoing phase 2 trials)</a:t>
            </a:r>
          </a:p>
          <a:p>
            <a:pPr lvl="1"/>
            <a:r>
              <a:rPr lang="en-US" dirty="0"/>
              <a:t>TAAR1 agonist ulotaront for </a:t>
            </a:r>
            <a:r>
              <a:rPr lang="en-US" u="sng" dirty="0"/>
              <a:t>total psychotic symptoms (1 positive phase 2 trial, 2 negative phase 3 trials)</a:t>
            </a:r>
          </a:p>
          <a:p>
            <a:pPr lvl="1"/>
            <a:r>
              <a:rPr lang="en-US" dirty="0"/>
              <a:t>Pimavanserin for </a:t>
            </a:r>
            <a:r>
              <a:rPr lang="en-US" u="sng" dirty="0"/>
              <a:t>negative symptoms (1 positive phase 2 trial, 1 negative phase 3 trial)</a:t>
            </a:r>
          </a:p>
          <a:p>
            <a:pPr lvl="1"/>
            <a:r>
              <a:rPr lang="en-US" dirty="0"/>
              <a:t>Roluperidone for </a:t>
            </a:r>
            <a:r>
              <a:rPr lang="en-US" u="sng" dirty="0"/>
              <a:t>negative symptoms (1 positive phase 2 trial, 1 negative phase 3 trial)</a:t>
            </a:r>
          </a:p>
          <a:p>
            <a:pPr lvl="1"/>
            <a:r>
              <a:rPr lang="en-US" dirty="0"/>
              <a:t>Adjunctive </a:t>
            </a:r>
            <a:r>
              <a:rPr lang="en-US" dirty="0" err="1"/>
              <a:t>iclepertin</a:t>
            </a:r>
            <a:r>
              <a:rPr lang="en-US" dirty="0"/>
              <a:t> for </a:t>
            </a:r>
            <a:r>
              <a:rPr lang="en-US" u="sng" dirty="0"/>
              <a:t>cognitive dysfunction (1 positive phase 2 trial, 2 ongoing phase 3 trials)</a:t>
            </a:r>
          </a:p>
          <a:p>
            <a:r>
              <a:rPr lang="en-US" dirty="0"/>
              <a:t>Novel mechanism action drugs for schizophrenia and its different domains remain an </a:t>
            </a:r>
            <a:br>
              <a:rPr lang="en-US" dirty="0"/>
            </a:br>
            <a:r>
              <a:rPr lang="en-US" dirty="0"/>
              <a:t>urgent needed</a:t>
            </a:r>
          </a:p>
          <a:p>
            <a:r>
              <a:rPr lang="en-US" dirty="0"/>
              <a:t>The transferability of clinical trial data into the real world and potential superiority of novel mechanisms of action agents for specific subtypes of patients require further study</a:t>
            </a:r>
          </a:p>
        </p:txBody>
      </p:sp>
    </p:spTree>
    <p:extLst>
      <p:ext uri="{BB962C8B-B14F-4D97-AF65-F5344CB8AC3E}">
        <p14:creationId xmlns:p14="http://schemas.microsoft.com/office/powerpoint/2010/main" val="17201301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Title 4">
            <a:extLst>
              <a:ext uri="{FF2B5EF4-FFF2-40B4-BE49-F238E27FC236}">
                <a16:creationId xmlns:a16="http://schemas.microsoft.com/office/drawing/2014/main" id="{516481B3-09BC-41FB-9F62-DD4F741AE77F}"/>
              </a:ext>
            </a:extLst>
          </p:cNvPr>
          <p:cNvSpPr>
            <a:spLocks noGrp="1"/>
          </p:cNvSpPr>
          <p:nvPr>
            <p:ph type="title"/>
          </p:nvPr>
        </p:nvSpPr>
        <p:spPr>
          <a:xfrm>
            <a:off x="609600" y="199505"/>
            <a:ext cx="10744200" cy="1185577"/>
          </a:xfrm>
        </p:spPr>
        <p:txBody>
          <a:bodyPr>
            <a:normAutofit/>
          </a:bodyPr>
          <a:lstStyle/>
          <a:p>
            <a:r>
              <a:rPr lang="en-GB" altLang="en-US"/>
              <a:t>Overview</a:t>
            </a:r>
            <a:endParaRPr lang="en-GB" altLang="en-US" dirty="0"/>
          </a:p>
        </p:txBody>
      </p:sp>
      <p:sp>
        <p:nvSpPr>
          <p:cNvPr id="5" name="Content Placeholder 4">
            <a:extLst>
              <a:ext uri="{FF2B5EF4-FFF2-40B4-BE49-F238E27FC236}">
                <a16:creationId xmlns:a16="http://schemas.microsoft.com/office/drawing/2014/main" id="{990B4CBC-EDF0-F227-E1F3-C0F3B4BD21F4}"/>
              </a:ext>
            </a:extLst>
          </p:cNvPr>
          <p:cNvSpPr>
            <a:spLocks noGrp="1"/>
          </p:cNvSpPr>
          <p:nvPr>
            <p:ph idx="1"/>
          </p:nvPr>
        </p:nvSpPr>
        <p:spPr>
          <a:xfrm>
            <a:off x="609600" y="1477906"/>
            <a:ext cx="10744200" cy="4722477"/>
          </a:xfrm>
        </p:spPr>
        <p:txBody>
          <a:bodyPr/>
          <a:lstStyle/>
          <a:p>
            <a:r>
              <a:rPr lang="en-US" dirty="0"/>
              <a:t>Emerging </a:t>
            </a:r>
            <a:r>
              <a:rPr lang="en-US" altLang="ko-KR" dirty="0"/>
              <a:t>Treatments for the Spectrum in Schizophrenia</a:t>
            </a:r>
            <a:endParaRPr lang="en-US" dirty="0"/>
          </a:p>
          <a:p>
            <a:pPr lvl="1"/>
            <a:r>
              <a:rPr lang="en-US" dirty="0"/>
              <a:t>Total </a:t>
            </a:r>
            <a:r>
              <a:rPr lang="en-US" altLang="ko-KR" dirty="0"/>
              <a:t>and Positive Symptoms</a:t>
            </a:r>
          </a:p>
          <a:p>
            <a:pPr lvl="1"/>
            <a:r>
              <a:rPr lang="en-US" dirty="0"/>
              <a:t>Negative </a:t>
            </a:r>
            <a:r>
              <a:rPr lang="en-US" altLang="ko-KR" dirty="0"/>
              <a:t>Symptoms</a:t>
            </a:r>
          </a:p>
          <a:p>
            <a:pPr lvl="1"/>
            <a:r>
              <a:rPr lang="en-US" dirty="0"/>
              <a:t>Cognitive </a:t>
            </a:r>
            <a:r>
              <a:rPr lang="en-US" altLang="ko-KR" dirty="0"/>
              <a:t>Symptoms</a:t>
            </a:r>
          </a:p>
          <a:p>
            <a:r>
              <a:rPr lang="en-US" dirty="0"/>
              <a:t>Summary </a:t>
            </a:r>
            <a:r>
              <a:rPr lang="en-US" altLang="ko-KR" dirty="0"/>
              <a:t>and Conclusions</a:t>
            </a:r>
            <a:endParaRPr lang="en-US" dirty="0"/>
          </a:p>
        </p:txBody>
      </p:sp>
    </p:spTree>
    <p:extLst>
      <p:ext uri="{BB962C8B-B14F-4D97-AF65-F5344CB8AC3E}">
        <p14:creationId xmlns:p14="http://schemas.microsoft.com/office/powerpoint/2010/main" val="1606335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9"/>
          <p:cNvSpPr txBox="1">
            <a:spLocks/>
          </p:cNvSpPr>
          <p:nvPr/>
        </p:nvSpPr>
        <p:spPr>
          <a:xfrm>
            <a:off x="1981200" y="1498396"/>
            <a:ext cx="8229600" cy="1185862"/>
          </a:xfrm>
          <a:prstGeom prst="rect">
            <a:avLst/>
          </a:prstGeom>
        </p:spPr>
        <p:txBody>
          <a:bodyPr vert="horz" lIns="0" tIns="45713" rIns="0" bIns="45713" rtlCol="0">
            <a:normAutofit/>
          </a:bodyPr>
          <a:lstStyle>
            <a:lvl1pPr marL="271463" indent="-271463"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3575" indent="-369888"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36625" indent="-2508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30313"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546225"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endParaRPr lang="en-GB" sz="2000" dirty="0">
              <a:solidFill>
                <a:prstClr val="black"/>
              </a:solidFill>
              <a:cs typeface="Arial" pitchFamily="34" charset="0"/>
            </a:endParaRPr>
          </a:p>
        </p:txBody>
      </p:sp>
      <p:sp>
        <p:nvSpPr>
          <p:cNvPr id="4" name="Title 3">
            <a:extLst>
              <a:ext uri="{FF2B5EF4-FFF2-40B4-BE49-F238E27FC236}">
                <a16:creationId xmlns:a16="http://schemas.microsoft.com/office/drawing/2014/main" id="{F7C17C6D-30BB-6190-42F0-48AB5ECE2B7A}"/>
              </a:ext>
            </a:extLst>
          </p:cNvPr>
          <p:cNvSpPr>
            <a:spLocks noGrp="1"/>
          </p:cNvSpPr>
          <p:nvPr>
            <p:ph type="title"/>
          </p:nvPr>
        </p:nvSpPr>
        <p:spPr>
          <a:xfrm>
            <a:off x="609601" y="1709738"/>
            <a:ext cx="10515600" cy="2852737"/>
          </a:xfrm>
        </p:spPr>
        <p:txBody>
          <a:bodyPr/>
          <a:lstStyle/>
          <a:p>
            <a:r>
              <a:rPr lang="en-US" altLang="ko-KR" dirty="0"/>
              <a:t>Emerging Agents with </a:t>
            </a:r>
            <a:br>
              <a:rPr lang="en-US" altLang="ko-KR" dirty="0"/>
            </a:br>
            <a:r>
              <a:rPr lang="en-US" altLang="ko-KR" dirty="0"/>
              <a:t>Novel Mechanism of Action</a:t>
            </a:r>
            <a:endParaRPr lang="en-US" dirty="0"/>
          </a:p>
        </p:txBody>
      </p:sp>
    </p:spTree>
    <p:extLst>
      <p:ext uri="{BB962C8B-B14F-4D97-AF65-F5344CB8AC3E}">
        <p14:creationId xmlns:p14="http://schemas.microsoft.com/office/powerpoint/2010/main" val="170537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9505"/>
            <a:ext cx="10744200" cy="1185577"/>
          </a:xfrm>
        </p:spPr>
        <p:txBody>
          <a:bodyPr>
            <a:noAutofit/>
          </a:bodyPr>
          <a:lstStyle/>
          <a:p>
            <a:r>
              <a:rPr lang="en-US" dirty="0"/>
              <a:t>Novel MOA Antipsychotics in Development</a:t>
            </a:r>
          </a:p>
        </p:txBody>
      </p:sp>
      <p:grpSp>
        <p:nvGrpSpPr>
          <p:cNvPr id="7" name="Group 6">
            <a:extLst>
              <a:ext uri="{FF2B5EF4-FFF2-40B4-BE49-F238E27FC236}">
                <a16:creationId xmlns:a16="http://schemas.microsoft.com/office/drawing/2014/main" id="{06D6CA06-AAAB-6A20-A23B-F4A6407668C7}"/>
              </a:ext>
            </a:extLst>
          </p:cNvPr>
          <p:cNvGrpSpPr/>
          <p:nvPr/>
        </p:nvGrpSpPr>
        <p:grpSpPr>
          <a:xfrm>
            <a:off x="1534567" y="1589781"/>
            <a:ext cx="8942719" cy="4009028"/>
            <a:chOff x="144131" y="1362362"/>
            <a:chExt cx="8942719" cy="4009028"/>
          </a:xfrm>
        </p:grpSpPr>
        <p:grpSp>
          <p:nvGrpSpPr>
            <p:cNvPr id="11" name="Group 10">
              <a:extLst>
                <a:ext uri="{FF2B5EF4-FFF2-40B4-BE49-F238E27FC236}">
                  <a16:creationId xmlns:a16="http://schemas.microsoft.com/office/drawing/2014/main" id="{C5FDBFC7-E2E5-8B57-25F7-FC86A38CF690}"/>
                </a:ext>
              </a:extLst>
            </p:cNvPr>
            <p:cNvGrpSpPr/>
            <p:nvPr/>
          </p:nvGrpSpPr>
          <p:grpSpPr>
            <a:xfrm>
              <a:off x="144131" y="1362362"/>
              <a:ext cx="8942719" cy="4009028"/>
              <a:chOff x="369191" y="2048986"/>
              <a:chExt cx="17372709" cy="8299948"/>
            </a:xfrm>
          </p:grpSpPr>
          <p:sp>
            <p:nvSpPr>
              <p:cNvPr id="14" name="TextBox 8">
                <a:extLst>
                  <a:ext uri="{FF2B5EF4-FFF2-40B4-BE49-F238E27FC236}">
                    <a16:creationId xmlns:a16="http://schemas.microsoft.com/office/drawing/2014/main" id="{798861D7-DAC2-576D-B281-0A47FA7ED674}"/>
                  </a:ext>
                </a:extLst>
              </p:cNvPr>
              <p:cNvSpPr txBox="1"/>
              <p:nvPr/>
            </p:nvSpPr>
            <p:spPr>
              <a:xfrm flipH="1">
                <a:off x="2595106" y="2668331"/>
                <a:ext cx="3079606" cy="1595533"/>
              </a:xfrm>
              <a:prstGeom prst="roundRect">
                <a:avLst>
                  <a:gd name="adj" fmla="val 10150"/>
                </a:avLst>
              </a:prstGeom>
              <a:solidFill>
                <a:schemeClr val="accent1"/>
              </a:solidFill>
            </p:spPr>
            <p:txBody>
              <a:bodyPr wrap="square" rtlCol="0" anchor="ctr">
                <a:spAutoFit/>
              </a:bodyPr>
              <a:lstStyle/>
              <a:p>
                <a:pPr marL="27432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TAAR1 agonist</a:t>
                </a:r>
                <a:endParaRPr lang="en-US" sz="800" dirty="0">
                  <a:solidFill>
                    <a:schemeClr val="bg1"/>
                  </a:solidFill>
                  <a:latin typeface="+mj-lt"/>
                  <a:ea typeface="Calibri" panose="020F0502020204030204" pitchFamily="34" charset="0"/>
                  <a:cs typeface="Times New Roman" panose="02020603050405020304" pitchFamily="18" charset="0"/>
                </a:endParaRPr>
              </a:p>
              <a:p>
                <a:pPr marL="27432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5-HT</a:t>
                </a:r>
                <a:r>
                  <a:rPr lang="en-US" sz="1100" baseline="-25000" dirty="0">
                    <a:solidFill>
                      <a:schemeClr val="bg1"/>
                    </a:solidFill>
                    <a:latin typeface="+mj-lt"/>
                    <a:ea typeface="Calibri" panose="020F0502020204030204" pitchFamily="34" charset="0"/>
                    <a:cs typeface="Times New Roman" panose="02020603050405020304" pitchFamily="18" charset="0"/>
                  </a:rPr>
                  <a:t>1A</a:t>
                </a:r>
                <a:r>
                  <a:rPr lang="en-US" sz="1100" dirty="0">
                    <a:solidFill>
                      <a:schemeClr val="bg1"/>
                    </a:solidFill>
                    <a:latin typeface="+mj-lt"/>
                    <a:ea typeface="Calibri" panose="020F0502020204030204" pitchFamily="34" charset="0"/>
                    <a:cs typeface="Times New Roman" panose="02020603050405020304" pitchFamily="18" charset="0"/>
                  </a:rPr>
                  <a:t> agonist</a:t>
                </a:r>
                <a:endParaRPr lang="en-US" sz="800" dirty="0">
                  <a:solidFill>
                    <a:schemeClr val="bg1"/>
                  </a:solidFill>
                  <a:latin typeface="+mj-lt"/>
                  <a:ea typeface="Calibri" panose="020F0502020204030204" pitchFamily="34" charset="0"/>
                  <a:cs typeface="Times New Roman" panose="02020603050405020304" pitchFamily="18" charset="0"/>
                </a:endParaRPr>
              </a:p>
              <a:p>
                <a:pPr marL="27432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No D</a:t>
                </a:r>
                <a:r>
                  <a:rPr lang="en-US" sz="1100" baseline="-25000" dirty="0">
                    <a:solidFill>
                      <a:schemeClr val="bg1"/>
                    </a:solidFill>
                    <a:latin typeface="+mj-lt"/>
                    <a:ea typeface="Calibri" panose="020F0502020204030204" pitchFamily="34" charset="0"/>
                    <a:cs typeface="Times New Roman" panose="02020603050405020304" pitchFamily="18" charset="0"/>
                  </a:rPr>
                  <a:t>2</a:t>
                </a:r>
                <a:r>
                  <a:rPr lang="en-US" sz="1100" dirty="0">
                    <a:solidFill>
                      <a:schemeClr val="bg1"/>
                    </a:solidFill>
                    <a:latin typeface="+mj-lt"/>
                    <a:ea typeface="Calibri" panose="020F0502020204030204" pitchFamily="34" charset="0"/>
                    <a:cs typeface="Times New Roman" panose="02020603050405020304" pitchFamily="18" charset="0"/>
                  </a:rPr>
                  <a:t> binding</a:t>
                </a:r>
                <a:endParaRPr lang="en-US" sz="800" dirty="0">
                  <a:solidFill>
                    <a:schemeClr val="bg1"/>
                  </a:solidFill>
                  <a:latin typeface="+mj-lt"/>
                  <a:ea typeface="Calibri" panose="020F0502020204030204" pitchFamily="34" charset="0"/>
                  <a:cs typeface="Times New Roman" panose="02020603050405020304" pitchFamily="18" charset="0"/>
                </a:endParaRPr>
              </a:p>
            </p:txBody>
          </p:sp>
          <p:sp>
            <p:nvSpPr>
              <p:cNvPr id="16" name="Oval 15">
                <a:extLst>
                  <a:ext uri="{FF2B5EF4-FFF2-40B4-BE49-F238E27FC236}">
                    <a16:creationId xmlns:a16="http://schemas.microsoft.com/office/drawing/2014/main" id="{2D5EB486-B0D3-FF83-24C1-0095A15444C6}"/>
                  </a:ext>
                </a:extLst>
              </p:cNvPr>
              <p:cNvSpPr/>
              <p:nvPr/>
            </p:nvSpPr>
            <p:spPr>
              <a:xfrm>
                <a:off x="369191" y="2048986"/>
                <a:ext cx="2664560" cy="2839643"/>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749686"/>
                <a:r>
                  <a:rPr lang="en-US" sz="1400" b="1" dirty="0">
                    <a:solidFill>
                      <a:prstClr val="white"/>
                    </a:solidFill>
                    <a:latin typeface="+mj-lt"/>
                    <a:cs typeface="Arial" panose="020B0604020202020204" pitchFamily="34" charset="0"/>
                  </a:rPr>
                  <a:t>Ulotaront</a:t>
                </a:r>
              </a:p>
              <a:p>
                <a:pPr algn="ctr" defTabSz="749686"/>
                <a:r>
                  <a:rPr lang="en-US" sz="1100" dirty="0">
                    <a:solidFill>
                      <a:prstClr val="white"/>
                    </a:solidFill>
                    <a:latin typeface="+mj-lt"/>
                    <a:cs typeface="Arial" panose="020B0604020202020204" pitchFamily="34" charset="0"/>
                  </a:rPr>
                  <a:t>(SEP-363856)</a:t>
                </a:r>
                <a:r>
                  <a:rPr lang="en-US" sz="1100" baseline="30000" dirty="0">
                    <a:solidFill>
                      <a:prstClr val="white"/>
                    </a:solidFill>
                    <a:latin typeface="+mj-lt"/>
                    <a:cs typeface="Arial" panose="020B0604020202020204" pitchFamily="34" charset="0"/>
                  </a:rPr>
                  <a:t>1</a:t>
                </a:r>
              </a:p>
            </p:txBody>
          </p:sp>
          <p:sp>
            <p:nvSpPr>
              <p:cNvPr id="17" name="TextBox 8">
                <a:extLst>
                  <a:ext uri="{FF2B5EF4-FFF2-40B4-BE49-F238E27FC236}">
                    <a16:creationId xmlns:a16="http://schemas.microsoft.com/office/drawing/2014/main" id="{F567273E-D3B7-1B12-CDF4-4FE1753329FC}"/>
                  </a:ext>
                </a:extLst>
              </p:cNvPr>
              <p:cNvSpPr txBox="1"/>
              <p:nvPr/>
            </p:nvSpPr>
            <p:spPr>
              <a:xfrm flipH="1">
                <a:off x="8182402" y="2456218"/>
                <a:ext cx="3752193" cy="1850698"/>
              </a:xfrm>
              <a:prstGeom prst="roundRect">
                <a:avLst>
                  <a:gd name="adj" fmla="val 10150"/>
                </a:avLst>
              </a:prstGeom>
              <a:solidFill>
                <a:schemeClr val="accent3"/>
              </a:solidFill>
            </p:spPr>
            <p:txBody>
              <a:bodyPr wrap="square" rtlCol="0" anchor="ctr">
                <a:noAutofit/>
              </a:bodyPr>
              <a:lstStyle/>
              <a:p>
                <a:pPr marL="342900" defTabSz="749686">
                  <a:spcAft>
                    <a:spcPts val="492"/>
                  </a:spcAft>
                </a:pPr>
                <a:r>
                  <a:rPr lang="en-US" sz="1100" dirty="0">
                    <a:solidFill>
                      <a:schemeClr val="bg2">
                        <a:lumMod val="10000"/>
                      </a:schemeClr>
                    </a:solidFill>
                    <a:latin typeface="+mj-lt"/>
                    <a:ea typeface="Calibri" panose="020F0502020204030204" pitchFamily="34" charset="0"/>
                    <a:cs typeface="Times New Roman" panose="02020603050405020304" pitchFamily="18" charset="0"/>
                  </a:rPr>
                  <a:t>M</a:t>
                </a:r>
                <a:r>
                  <a:rPr lang="en-US" sz="1100" baseline="-25000" dirty="0">
                    <a:solidFill>
                      <a:schemeClr val="bg2">
                        <a:lumMod val="10000"/>
                      </a:schemeClr>
                    </a:solidFill>
                    <a:latin typeface="+mj-lt"/>
                    <a:ea typeface="Calibri" panose="020F0502020204030204" pitchFamily="34" charset="0"/>
                    <a:cs typeface="Times New Roman" panose="02020603050405020304" pitchFamily="18" charset="0"/>
                  </a:rPr>
                  <a:t>1</a:t>
                </a:r>
                <a:r>
                  <a:rPr lang="en-US" sz="1100" dirty="0">
                    <a:solidFill>
                      <a:schemeClr val="bg2">
                        <a:lumMod val="10000"/>
                      </a:schemeClr>
                    </a:solidFill>
                    <a:latin typeface="+mj-lt"/>
                    <a:ea typeface="Calibri" panose="020F0502020204030204" pitchFamily="34" charset="0"/>
                    <a:cs typeface="Times New Roman" panose="02020603050405020304" pitchFamily="18" charset="0"/>
                  </a:rPr>
                  <a:t>/M</a:t>
                </a:r>
                <a:r>
                  <a:rPr lang="en-US" sz="1100" baseline="-25000" dirty="0">
                    <a:solidFill>
                      <a:schemeClr val="bg2">
                        <a:lumMod val="10000"/>
                      </a:schemeClr>
                    </a:solidFill>
                    <a:latin typeface="+mj-lt"/>
                    <a:ea typeface="Calibri" panose="020F0502020204030204" pitchFamily="34" charset="0"/>
                    <a:cs typeface="Times New Roman" panose="02020603050405020304" pitchFamily="18" charset="0"/>
                  </a:rPr>
                  <a:t>4</a:t>
                </a:r>
                <a:r>
                  <a:rPr lang="en-US" sz="1100" dirty="0">
                    <a:solidFill>
                      <a:schemeClr val="bg2">
                        <a:lumMod val="10000"/>
                      </a:schemeClr>
                    </a:solidFill>
                    <a:latin typeface="+mj-lt"/>
                    <a:ea typeface="Calibri" panose="020F0502020204030204" pitchFamily="34" charset="0"/>
                    <a:cs typeface="Times New Roman" panose="02020603050405020304" pitchFamily="18" charset="0"/>
                  </a:rPr>
                  <a:t> agonist</a:t>
                </a:r>
              </a:p>
              <a:p>
                <a:pPr marL="342900" defTabSz="749686">
                  <a:spcAft>
                    <a:spcPts val="492"/>
                  </a:spcAft>
                </a:pPr>
                <a:r>
                  <a:rPr lang="en-US" sz="1100" dirty="0">
                    <a:solidFill>
                      <a:schemeClr val="bg2">
                        <a:lumMod val="10000"/>
                      </a:schemeClr>
                    </a:solidFill>
                    <a:latin typeface="+mj-lt"/>
                    <a:ea typeface="Calibri" panose="020F0502020204030204" pitchFamily="34" charset="0"/>
                    <a:cs typeface="Times New Roman" panose="02020603050405020304" pitchFamily="18" charset="0"/>
                  </a:rPr>
                  <a:t>No D</a:t>
                </a:r>
                <a:r>
                  <a:rPr lang="en-US" sz="1100" baseline="-25000" dirty="0">
                    <a:solidFill>
                      <a:schemeClr val="bg2">
                        <a:lumMod val="10000"/>
                      </a:schemeClr>
                    </a:solidFill>
                    <a:latin typeface="+mj-lt"/>
                    <a:ea typeface="Calibri" panose="020F0502020204030204" pitchFamily="34" charset="0"/>
                    <a:cs typeface="Times New Roman" panose="02020603050405020304" pitchFamily="18" charset="0"/>
                  </a:rPr>
                  <a:t>2</a:t>
                </a:r>
                <a:r>
                  <a:rPr lang="en-US" sz="1100" dirty="0">
                    <a:solidFill>
                      <a:schemeClr val="bg2">
                        <a:lumMod val="10000"/>
                      </a:schemeClr>
                    </a:solidFill>
                    <a:latin typeface="+mj-lt"/>
                    <a:ea typeface="Calibri" panose="020F0502020204030204" pitchFamily="34" charset="0"/>
                    <a:cs typeface="Times New Roman" panose="02020603050405020304" pitchFamily="18" charset="0"/>
                  </a:rPr>
                  <a:t> binding</a:t>
                </a:r>
              </a:p>
              <a:p>
                <a:pPr marL="342900" defTabSz="749686">
                  <a:spcAft>
                    <a:spcPts val="492"/>
                  </a:spcAft>
                </a:pPr>
                <a:r>
                  <a:rPr lang="en-US" sz="1100" dirty="0">
                    <a:solidFill>
                      <a:schemeClr val="bg2">
                        <a:lumMod val="10000"/>
                      </a:schemeClr>
                    </a:solidFill>
                    <a:latin typeface="+mj-lt"/>
                    <a:ea typeface="Calibri" panose="020F0502020204030204" pitchFamily="34" charset="0"/>
                    <a:cs typeface="Times New Roman" panose="02020603050405020304" pitchFamily="18" charset="0"/>
                  </a:rPr>
                  <a:t>Peripheral muscarinic antagonist</a:t>
                </a:r>
              </a:p>
            </p:txBody>
          </p:sp>
          <p:sp>
            <p:nvSpPr>
              <p:cNvPr id="18" name="Oval 17">
                <a:extLst>
                  <a:ext uri="{FF2B5EF4-FFF2-40B4-BE49-F238E27FC236}">
                    <a16:creationId xmlns:a16="http://schemas.microsoft.com/office/drawing/2014/main" id="{1723C103-1192-6DBE-DEB2-465A5F2261CC}"/>
                  </a:ext>
                </a:extLst>
              </p:cNvPr>
              <p:cNvSpPr/>
              <p:nvPr/>
            </p:nvSpPr>
            <p:spPr>
              <a:xfrm>
                <a:off x="5859312" y="2048986"/>
                <a:ext cx="2664560" cy="2839643"/>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749686"/>
                <a:r>
                  <a:rPr lang="en-US" sz="1400" b="1" dirty="0">
                    <a:solidFill>
                      <a:schemeClr val="tx1"/>
                    </a:solidFill>
                    <a:latin typeface="+mj-lt"/>
                    <a:cs typeface="Arial" panose="020B0604020202020204" pitchFamily="34" charset="0"/>
                  </a:rPr>
                  <a:t>Xanomeline+ </a:t>
                </a:r>
              </a:p>
              <a:p>
                <a:pPr algn="ctr" defTabSz="749686"/>
                <a:r>
                  <a:rPr lang="en-US" sz="1400" b="1" dirty="0">
                    <a:solidFill>
                      <a:schemeClr val="tx1"/>
                    </a:solidFill>
                    <a:latin typeface="+mj-lt"/>
                    <a:cs typeface="Arial" panose="020B0604020202020204" pitchFamily="34" charset="0"/>
                  </a:rPr>
                  <a:t>Trospium</a:t>
                </a:r>
              </a:p>
              <a:p>
                <a:pPr algn="ctr" defTabSz="749686"/>
                <a:r>
                  <a:rPr lang="en-US" sz="1400" dirty="0">
                    <a:solidFill>
                      <a:schemeClr val="tx1"/>
                    </a:solidFill>
                    <a:latin typeface="+mj-lt"/>
                    <a:cs typeface="Arial" panose="020B0604020202020204" pitchFamily="34" charset="0"/>
                  </a:rPr>
                  <a:t>(</a:t>
                </a:r>
                <a:r>
                  <a:rPr lang="en-US" sz="1400" dirty="0" err="1">
                    <a:solidFill>
                      <a:schemeClr val="tx1"/>
                    </a:solidFill>
                    <a:latin typeface="+mj-lt"/>
                    <a:cs typeface="Arial" panose="020B0604020202020204" pitchFamily="34" charset="0"/>
                  </a:rPr>
                  <a:t>KarXT</a:t>
                </a:r>
                <a:r>
                  <a:rPr lang="en-US" sz="1400" dirty="0">
                    <a:solidFill>
                      <a:schemeClr val="tx1"/>
                    </a:solidFill>
                    <a:latin typeface="+mj-lt"/>
                    <a:cs typeface="Arial" panose="020B0604020202020204" pitchFamily="34" charset="0"/>
                  </a:rPr>
                  <a:t>)</a:t>
                </a:r>
                <a:r>
                  <a:rPr lang="en-US" sz="1100" baseline="30000" dirty="0">
                    <a:solidFill>
                      <a:schemeClr val="tx1"/>
                    </a:solidFill>
                    <a:latin typeface="+mj-lt"/>
                    <a:cs typeface="Arial" panose="020B0604020202020204" pitchFamily="34" charset="0"/>
                  </a:rPr>
                  <a:t>2</a:t>
                </a:r>
              </a:p>
            </p:txBody>
          </p:sp>
          <p:sp>
            <p:nvSpPr>
              <p:cNvPr id="19" name="TextBox 8">
                <a:extLst>
                  <a:ext uri="{FF2B5EF4-FFF2-40B4-BE49-F238E27FC236}">
                    <a16:creationId xmlns:a16="http://schemas.microsoft.com/office/drawing/2014/main" id="{D2D562E3-02B2-EC47-1795-F03FBD97447D}"/>
                  </a:ext>
                </a:extLst>
              </p:cNvPr>
              <p:cNvSpPr txBox="1"/>
              <p:nvPr/>
            </p:nvSpPr>
            <p:spPr>
              <a:xfrm flipH="1">
                <a:off x="13847817" y="2456217"/>
                <a:ext cx="3894083" cy="1850698"/>
              </a:xfrm>
              <a:prstGeom prst="roundRect">
                <a:avLst>
                  <a:gd name="adj" fmla="val 10150"/>
                </a:avLst>
              </a:prstGeom>
              <a:solidFill>
                <a:schemeClr val="accent3">
                  <a:lumMod val="50000"/>
                </a:schemeClr>
              </a:solidFill>
            </p:spPr>
            <p:txBody>
              <a:bodyPr wrap="square" rtlCol="0" anchor="ctr">
                <a:noAutofit/>
              </a:bodyPr>
              <a:lstStyle/>
              <a:p>
                <a:pPr marL="68580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M</a:t>
                </a:r>
                <a:r>
                  <a:rPr lang="en-US" sz="1100" baseline="-25000" dirty="0">
                    <a:solidFill>
                      <a:schemeClr val="bg1"/>
                    </a:solidFill>
                    <a:latin typeface="+mj-lt"/>
                    <a:ea typeface="Calibri" panose="020F0502020204030204" pitchFamily="34" charset="0"/>
                    <a:cs typeface="Times New Roman" panose="02020603050405020304" pitchFamily="18" charset="0"/>
                  </a:rPr>
                  <a:t>4</a:t>
                </a:r>
                <a:r>
                  <a:rPr lang="en-US" sz="1100" dirty="0">
                    <a:solidFill>
                      <a:schemeClr val="bg1"/>
                    </a:solidFill>
                    <a:latin typeface="+mj-lt"/>
                    <a:ea typeface="Calibri" panose="020F0502020204030204" pitchFamily="34" charset="0"/>
                    <a:cs typeface="Times New Roman" panose="02020603050405020304" pitchFamily="18" charset="0"/>
                  </a:rPr>
                  <a:t>-positive allosteric</a:t>
                </a:r>
              </a:p>
              <a:p>
                <a:pPr marL="68580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modulator</a:t>
                </a:r>
              </a:p>
              <a:p>
                <a:pPr marL="68580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No D</a:t>
                </a:r>
                <a:r>
                  <a:rPr lang="en-US" sz="1100" baseline="-25000" dirty="0">
                    <a:solidFill>
                      <a:schemeClr val="bg1"/>
                    </a:solidFill>
                    <a:latin typeface="+mj-lt"/>
                    <a:ea typeface="Calibri" panose="020F0502020204030204" pitchFamily="34" charset="0"/>
                    <a:cs typeface="Times New Roman" panose="02020603050405020304" pitchFamily="18" charset="0"/>
                  </a:rPr>
                  <a:t>2</a:t>
                </a:r>
                <a:r>
                  <a:rPr lang="en-US" sz="1100" dirty="0">
                    <a:solidFill>
                      <a:schemeClr val="bg1"/>
                    </a:solidFill>
                    <a:latin typeface="+mj-lt"/>
                    <a:ea typeface="Calibri" panose="020F0502020204030204" pitchFamily="34" charset="0"/>
                    <a:cs typeface="Times New Roman" panose="02020603050405020304" pitchFamily="18" charset="0"/>
                  </a:rPr>
                  <a:t> binding</a:t>
                </a:r>
              </a:p>
            </p:txBody>
          </p:sp>
          <p:sp>
            <p:nvSpPr>
              <p:cNvPr id="20" name="Oval 19">
                <a:extLst>
                  <a:ext uri="{FF2B5EF4-FFF2-40B4-BE49-F238E27FC236}">
                    <a16:creationId xmlns:a16="http://schemas.microsoft.com/office/drawing/2014/main" id="{C3FDFAE3-4199-ED56-9BD5-EC30A980493C}"/>
                  </a:ext>
                </a:extLst>
              </p:cNvPr>
              <p:cNvSpPr/>
              <p:nvPr/>
            </p:nvSpPr>
            <p:spPr>
              <a:xfrm>
                <a:off x="12119192" y="2048986"/>
                <a:ext cx="2664560" cy="2839643"/>
              </a:xfrm>
              <a:prstGeom prst="ellipse">
                <a:avLst/>
              </a:prstGeom>
              <a:solidFill>
                <a:schemeClr val="accent3">
                  <a:lumMod val="5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749686"/>
                <a:r>
                  <a:rPr lang="en-US" sz="1400" b="1" dirty="0">
                    <a:solidFill>
                      <a:prstClr val="white"/>
                    </a:solidFill>
                    <a:latin typeface="+mj-lt"/>
                    <a:cs typeface="Arial" panose="020B0604020202020204" pitchFamily="34" charset="0"/>
                  </a:rPr>
                  <a:t>Emraclidine</a:t>
                </a:r>
              </a:p>
              <a:p>
                <a:pPr algn="ctr" defTabSz="749686"/>
                <a:r>
                  <a:rPr lang="en-US" sz="1100" dirty="0">
                    <a:solidFill>
                      <a:prstClr val="white"/>
                    </a:solidFill>
                    <a:latin typeface="+mj-lt"/>
                    <a:cs typeface="Arial" panose="020B0604020202020204" pitchFamily="34" charset="0"/>
                  </a:rPr>
                  <a:t>(CVL-231)</a:t>
                </a:r>
                <a:r>
                  <a:rPr lang="en-US" sz="1100" baseline="30000" dirty="0">
                    <a:solidFill>
                      <a:prstClr val="white"/>
                    </a:solidFill>
                    <a:latin typeface="+mj-lt"/>
                    <a:cs typeface="Arial" panose="020B0604020202020204" pitchFamily="34" charset="0"/>
                  </a:rPr>
                  <a:t>3</a:t>
                </a:r>
              </a:p>
            </p:txBody>
          </p:sp>
          <p:sp>
            <p:nvSpPr>
              <p:cNvPr id="21" name="TextBox 8">
                <a:extLst>
                  <a:ext uri="{FF2B5EF4-FFF2-40B4-BE49-F238E27FC236}">
                    <a16:creationId xmlns:a16="http://schemas.microsoft.com/office/drawing/2014/main" id="{72887B50-5BE7-94AA-5707-7EB2031D2A82}"/>
                  </a:ext>
                </a:extLst>
              </p:cNvPr>
              <p:cNvSpPr txBox="1"/>
              <p:nvPr/>
            </p:nvSpPr>
            <p:spPr>
              <a:xfrm flipH="1">
                <a:off x="4997665" y="5410564"/>
                <a:ext cx="4105361" cy="1459934"/>
              </a:xfrm>
              <a:prstGeom prst="roundRect">
                <a:avLst>
                  <a:gd name="adj" fmla="val 10150"/>
                </a:avLst>
              </a:prstGeom>
              <a:solidFill>
                <a:srgbClr val="89FFBE"/>
              </a:solidFill>
            </p:spPr>
            <p:txBody>
              <a:bodyPr wrap="square" rtlCol="0" anchor="ctr">
                <a:noAutofit/>
              </a:bodyPr>
              <a:lstStyle/>
              <a:p>
                <a:pPr marL="685800" defTabSz="749686">
                  <a:spcAft>
                    <a:spcPts val="492"/>
                  </a:spcAft>
                </a:pPr>
                <a:r>
                  <a:rPr lang="en-US" sz="1100" dirty="0">
                    <a:solidFill>
                      <a:schemeClr val="bg2">
                        <a:lumMod val="10000"/>
                      </a:schemeClr>
                    </a:solidFill>
                    <a:latin typeface="+mj-lt"/>
                    <a:ea typeface="Calibri" panose="020F0502020204030204" pitchFamily="34" charset="0"/>
                    <a:cs typeface="Times New Roman" panose="02020603050405020304" pitchFamily="18" charset="0"/>
                  </a:rPr>
                  <a:t>5-HT</a:t>
                </a:r>
                <a:r>
                  <a:rPr lang="en-US" sz="1100" baseline="-25000" dirty="0">
                    <a:solidFill>
                      <a:schemeClr val="bg2">
                        <a:lumMod val="10000"/>
                      </a:schemeClr>
                    </a:solidFill>
                    <a:latin typeface="+mj-lt"/>
                    <a:ea typeface="Calibri" panose="020F0502020204030204" pitchFamily="34" charset="0"/>
                    <a:cs typeface="Times New Roman" panose="02020603050405020304" pitchFamily="18" charset="0"/>
                  </a:rPr>
                  <a:t>2A</a:t>
                </a:r>
                <a:r>
                  <a:rPr lang="en-US" sz="1100" dirty="0">
                    <a:solidFill>
                      <a:schemeClr val="bg2">
                        <a:lumMod val="10000"/>
                      </a:schemeClr>
                    </a:solidFill>
                    <a:latin typeface="+mj-lt"/>
                    <a:ea typeface="Calibri" panose="020F0502020204030204" pitchFamily="34" charset="0"/>
                    <a:cs typeface="Times New Roman" panose="02020603050405020304" pitchFamily="18" charset="0"/>
                  </a:rPr>
                  <a:t> </a:t>
                </a:r>
                <a:r>
                  <a:rPr lang="en-US" sz="1100" dirty="0">
                    <a:solidFill>
                      <a:prstClr val="black"/>
                    </a:solidFill>
                    <a:latin typeface="+mj-lt"/>
                    <a:cs typeface="Arial" panose="020B0604020202020204" pitchFamily="34" charset="0"/>
                  </a:rPr>
                  <a:t>inverse agonist/antagonist</a:t>
                </a:r>
                <a:endParaRPr lang="en-US" sz="800" dirty="0">
                  <a:solidFill>
                    <a:schemeClr val="bg2">
                      <a:lumMod val="10000"/>
                    </a:schemeClr>
                  </a:solidFill>
                  <a:latin typeface="+mj-lt"/>
                  <a:ea typeface="Calibri" panose="020F0502020204030204" pitchFamily="34" charset="0"/>
                  <a:cs typeface="Times New Roman" panose="02020603050405020304" pitchFamily="18" charset="0"/>
                </a:endParaRPr>
              </a:p>
              <a:p>
                <a:pPr marL="685800" defTabSz="749686">
                  <a:spcAft>
                    <a:spcPts val="492"/>
                  </a:spcAft>
                </a:pPr>
                <a:r>
                  <a:rPr lang="en-US" sz="1100" dirty="0">
                    <a:solidFill>
                      <a:schemeClr val="bg2">
                        <a:lumMod val="10000"/>
                      </a:schemeClr>
                    </a:solidFill>
                    <a:latin typeface="+mj-lt"/>
                    <a:ea typeface="Calibri" panose="020F0502020204030204" pitchFamily="34" charset="0"/>
                    <a:cs typeface="Times New Roman" panose="02020603050405020304" pitchFamily="18" charset="0"/>
                  </a:rPr>
                  <a:t>No D</a:t>
                </a:r>
                <a:r>
                  <a:rPr lang="en-US" sz="1100" baseline="-25000" dirty="0">
                    <a:solidFill>
                      <a:schemeClr val="bg2">
                        <a:lumMod val="10000"/>
                      </a:schemeClr>
                    </a:solidFill>
                    <a:latin typeface="+mj-lt"/>
                    <a:ea typeface="Calibri" panose="020F0502020204030204" pitchFamily="34" charset="0"/>
                    <a:cs typeface="Times New Roman" panose="02020603050405020304" pitchFamily="18" charset="0"/>
                  </a:rPr>
                  <a:t>2</a:t>
                </a:r>
                <a:r>
                  <a:rPr lang="en-US" sz="1100" dirty="0">
                    <a:solidFill>
                      <a:schemeClr val="bg2">
                        <a:lumMod val="10000"/>
                      </a:schemeClr>
                    </a:solidFill>
                    <a:latin typeface="+mj-lt"/>
                    <a:ea typeface="Calibri" panose="020F0502020204030204" pitchFamily="34" charset="0"/>
                    <a:cs typeface="Times New Roman" panose="02020603050405020304" pitchFamily="18" charset="0"/>
                  </a:rPr>
                  <a:t> binding</a:t>
                </a:r>
                <a:endParaRPr lang="en-US" sz="800" dirty="0">
                  <a:solidFill>
                    <a:schemeClr val="bg2">
                      <a:lumMod val="10000"/>
                    </a:schemeClr>
                  </a:solidFill>
                  <a:latin typeface="+mj-lt"/>
                  <a:ea typeface="Calibri" panose="020F0502020204030204" pitchFamily="34" charset="0"/>
                  <a:cs typeface="Times New Roman" panose="02020603050405020304" pitchFamily="18" charset="0"/>
                </a:endParaRPr>
              </a:p>
            </p:txBody>
          </p:sp>
          <p:sp>
            <p:nvSpPr>
              <p:cNvPr id="28" name="Oval 27">
                <a:extLst>
                  <a:ext uri="{FF2B5EF4-FFF2-40B4-BE49-F238E27FC236}">
                    <a16:creationId xmlns:a16="http://schemas.microsoft.com/office/drawing/2014/main" id="{D42C43D5-E62E-37E0-5288-AF2653BA0778}"/>
                  </a:ext>
                </a:extLst>
              </p:cNvPr>
              <p:cNvSpPr/>
              <p:nvPr/>
            </p:nvSpPr>
            <p:spPr>
              <a:xfrm>
                <a:off x="3247420" y="4882362"/>
                <a:ext cx="2664560" cy="2839643"/>
              </a:xfrm>
              <a:prstGeom prst="ellipse">
                <a:avLst/>
              </a:prstGeom>
              <a:solidFill>
                <a:srgbClr val="00B050"/>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749686"/>
                <a:r>
                  <a:rPr lang="en-US" sz="1400" b="1" dirty="0">
                    <a:solidFill>
                      <a:prstClr val="white"/>
                    </a:solidFill>
                    <a:latin typeface="+mj-lt"/>
                    <a:cs typeface="Arial" panose="020B0604020202020204" pitchFamily="34" charset="0"/>
                  </a:rPr>
                  <a:t>Pimavanserin</a:t>
                </a:r>
                <a:r>
                  <a:rPr lang="en-US" sz="1100" baseline="30000" dirty="0">
                    <a:solidFill>
                      <a:prstClr val="white"/>
                    </a:solidFill>
                    <a:latin typeface="+mj-lt"/>
                    <a:cs typeface="Arial" panose="020B0604020202020204" pitchFamily="34" charset="0"/>
                  </a:rPr>
                  <a:t>4</a:t>
                </a:r>
              </a:p>
            </p:txBody>
          </p:sp>
          <p:sp>
            <p:nvSpPr>
              <p:cNvPr id="31" name="TextBox 8">
                <a:extLst>
                  <a:ext uri="{FF2B5EF4-FFF2-40B4-BE49-F238E27FC236}">
                    <a16:creationId xmlns:a16="http://schemas.microsoft.com/office/drawing/2014/main" id="{E20C555C-5CA2-1263-37CD-331B1C76911A}"/>
                  </a:ext>
                </a:extLst>
              </p:cNvPr>
              <p:cNvSpPr txBox="1"/>
              <p:nvPr/>
            </p:nvSpPr>
            <p:spPr>
              <a:xfrm flipH="1">
                <a:off x="7765230" y="7842109"/>
                <a:ext cx="3894082" cy="1850698"/>
              </a:xfrm>
              <a:prstGeom prst="roundRect">
                <a:avLst>
                  <a:gd name="adj" fmla="val 10150"/>
                </a:avLst>
              </a:prstGeom>
              <a:solidFill>
                <a:schemeClr val="accent5"/>
              </a:solidFill>
            </p:spPr>
            <p:txBody>
              <a:bodyPr wrap="square" rtlCol="0" anchor="ctr">
                <a:noAutofit/>
              </a:bodyPr>
              <a:lstStyle/>
              <a:p>
                <a:pPr marL="685800" defTabSz="749686">
                  <a:spcAft>
                    <a:spcPts val="492"/>
                  </a:spcAft>
                </a:pPr>
                <a:r>
                  <a:rPr lang="en-US" sz="1100" dirty="0">
                    <a:solidFill>
                      <a:schemeClr val="bg1"/>
                    </a:solidFill>
                    <a:latin typeface="+mj-lt"/>
                    <a:ea typeface="Calibri" panose="020F0502020204030204" pitchFamily="34" charset="0"/>
                    <a:cs typeface="Times New Roman" panose="02020603050405020304" pitchFamily="18" charset="0"/>
                  </a:rPr>
                  <a:t>Glycine transporter 1 inhibitor</a:t>
                </a:r>
              </a:p>
            </p:txBody>
          </p:sp>
          <p:sp>
            <p:nvSpPr>
              <p:cNvPr id="38" name="Oval 37">
                <a:extLst>
                  <a:ext uri="{FF2B5EF4-FFF2-40B4-BE49-F238E27FC236}">
                    <a16:creationId xmlns:a16="http://schemas.microsoft.com/office/drawing/2014/main" id="{9F155458-2EAF-D425-8DA8-F666EA491D7C}"/>
                  </a:ext>
                </a:extLst>
              </p:cNvPr>
              <p:cNvSpPr/>
              <p:nvPr/>
            </p:nvSpPr>
            <p:spPr>
              <a:xfrm>
                <a:off x="6014984" y="7509291"/>
                <a:ext cx="2664560" cy="2839643"/>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749686"/>
                <a:r>
                  <a:rPr lang="en-US" sz="1400" b="1" dirty="0">
                    <a:solidFill>
                      <a:prstClr val="white"/>
                    </a:solidFill>
                    <a:latin typeface="+mj-lt"/>
                    <a:cs typeface="Arial" panose="020B0604020202020204" pitchFamily="34" charset="0"/>
                  </a:rPr>
                  <a:t>Iclepertin</a:t>
                </a:r>
                <a:r>
                  <a:rPr lang="en-US" sz="1100" baseline="30000" dirty="0">
                    <a:solidFill>
                      <a:prstClr val="white"/>
                    </a:solidFill>
                    <a:latin typeface="+mj-lt"/>
                    <a:cs typeface="Arial" panose="020B0604020202020204" pitchFamily="34" charset="0"/>
                  </a:rPr>
                  <a:t>6</a:t>
                </a:r>
              </a:p>
            </p:txBody>
          </p:sp>
        </p:grpSp>
        <p:sp>
          <p:nvSpPr>
            <p:cNvPr id="4" name="TextBox 8">
              <a:extLst>
                <a:ext uri="{FF2B5EF4-FFF2-40B4-BE49-F238E27FC236}">
                  <a16:creationId xmlns:a16="http://schemas.microsoft.com/office/drawing/2014/main" id="{47A74CE4-466A-9239-DF1C-AFA523AD0EF4}"/>
                </a:ext>
              </a:extLst>
            </p:cNvPr>
            <p:cNvSpPr txBox="1"/>
            <p:nvPr/>
          </p:nvSpPr>
          <p:spPr>
            <a:xfrm flipH="1">
              <a:off x="5883337" y="2954727"/>
              <a:ext cx="2008908" cy="736758"/>
            </a:xfrm>
            <a:prstGeom prst="roundRect">
              <a:avLst>
                <a:gd name="adj" fmla="val 10150"/>
              </a:avLst>
            </a:prstGeom>
            <a:solidFill>
              <a:schemeClr val="accent2">
                <a:lumMod val="40000"/>
                <a:lumOff val="60000"/>
              </a:schemeClr>
            </a:solidFill>
          </p:spPr>
          <p:txBody>
            <a:bodyPr wrap="square" rtlCol="0" anchor="ctr">
              <a:noAutofit/>
            </a:bodyPr>
            <a:lstStyle/>
            <a:p>
              <a:pPr marL="529317" defTabSz="578625">
                <a:spcAft>
                  <a:spcPts val="380"/>
                </a:spcAft>
              </a:pPr>
              <a:r>
                <a:rPr lang="en-US" sz="1050" dirty="0">
                  <a:solidFill>
                    <a:srgbClr val="808080">
                      <a:lumMod val="10000"/>
                    </a:srgbClr>
                  </a:solidFill>
                  <a:latin typeface="Arial"/>
                  <a:ea typeface="Calibri" panose="020F0502020204030204" pitchFamily="34" charset="0"/>
                  <a:cs typeface="Times New Roman" panose="02020603050405020304" pitchFamily="18" charset="0"/>
                </a:rPr>
                <a:t>5-HT</a:t>
              </a:r>
              <a:r>
                <a:rPr lang="en-US" sz="1050" baseline="-25000" dirty="0">
                  <a:solidFill>
                    <a:srgbClr val="808080">
                      <a:lumMod val="10000"/>
                    </a:srgbClr>
                  </a:solidFill>
                  <a:latin typeface="Arial"/>
                  <a:ea typeface="Calibri" panose="020F0502020204030204" pitchFamily="34" charset="0"/>
                  <a:cs typeface="Times New Roman" panose="02020603050405020304" pitchFamily="18" charset="0"/>
                </a:rPr>
                <a:t>2A</a:t>
              </a:r>
              <a:r>
                <a:rPr lang="en-US" sz="1050" dirty="0">
                  <a:solidFill>
                    <a:srgbClr val="808080">
                      <a:lumMod val="10000"/>
                    </a:srgbClr>
                  </a:solidFill>
                  <a:latin typeface="Arial"/>
                  <a:ea typeface="Calibri" panose="020F0502020204030204" pitchFamily="34" charset="0"/>
                  <a:cs typeface="Times New Roman" panose="02020603050405020304" pitchFamily="18" charset="0"/>
                </a:rPr>
                <a:t> </a:t>
              </a:r>
              <a:r>
                <a:rPr lang="en-US" sz="1050" dirty="0">
                  <a:solidFill>
                    <a:prstClr val="black"/>
                  </a:solidFill>
                  <a:latin typeface="Arial"/>
                  <a:cs typeface="Arial" panose="020B0604020202020204" pitchFamily="34" charset="0"/>
                </a:rPr>
                <a:t>antagonist / Sigma 2 antagonist</a:t>
              </a:r>
              <a:endParaRPr lang="en-US" sz="788" dirty="0">
                <a:solidFill>
                  <a:srgbClr val="808080">
                    <a:lumMod val="10000"/>
                  </a:srgbClr>
                </a:solidFill>
                <a:latin typeface="Arial"/>
                <a:ea typeface="Calibri" panose="020F0502020204030204" pitchFamily="34" charset="0"/>
                <a:cs typeface="Times New Roman" panose="02020603050405020304" pitchFamily="18" charset="0"/>
              </a:endParaRPr>
            </a:p>
            <a:p>
              <a:pPr marL="529317" defTabSz="578625">
                <a:spcAft>
                  <a:spcPts val="380"/>
                </a:spcAft>
              </a:pPr>
              <a:r>
                <a:rPr lang="en-US" sz="1050" dirty="0">
                  <a:solidFill>
                    <a:srgbClr val="808080">
                      <a:lumMod val="10000"/>
                    </a:srgbClr>
                  </a:solidFill>
                  <a:latin typeface="Arial"/>
                  <a:ea typeface="Calibri" panose="020F0502020204030204" pitchFamily="34" charset="0"/>
                  <a:cs typeface="Times New Roman" panose="02020603050405020304" pitchFamily="18" charset="0"/>
                </a:rPr>
                <a:t>No D</a:t>
              </a:r>
              <a:r>
                <a:rPr lang="en-US" sz="1050" baseline="-25000" dirty="0">
                  <a:solidFill>
                    <a:srgbClr val="808080">
                      <a:lumMod val="10000"/>
                    </a:srgbClr>
                  </a:solidFill>
                  <a:latin typeface="Arial"/>
                  <a:ea typeface="Calibri" panose="020F0502020204030204" pitchFamily="34" charset="0"/>
                  <a:cs typeface="Times New Roman" panose="02020603050405020304" pitchFamily="18" charset="0"/>
                </a:rPr>
                <a:t>2</a:t>
              </a:r>
              <a:r>
                <a:rPr lang="en-US" sz="1050" dirty="0">
                  <a:solidFill>
                    <a:srgbClr val="808080">
                      <a:lumMod val="10000"/>
                    </a:srgbClr>
                  </a:solidFill>
                  <a:latin typeface="Arial"/>
                  <a:ea typeface="Calibri" panose="020F0502020204030204" pitchFamily="34" charset="0"/>
                  <a:cs typeface="Times New Roman" panose="02020603050405020304" pitchFamily="18" charset="0"/>
                </a:rPr>
                <a:t> binding</a:t>
              </a:r>
              <a:endParaRPr lang="en-US" sz="788" dirty="0">
                <a:solidFill>
                  <a:srgbClr val="808080">
                    <a:lumMod val="10000"/>
                  </a:srgbClr>
                </a:solidFill>
                <a:latin typeface="Arial"/>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C00BED13-30C5-F6C4-A1D6-9571D40C11A5}"/>
                </a:ext>
              </a:extLst>
            </p:cNvPr>
            <p:cNvSpPr/>
            <p:nvPr/>
          </p:nvSpPr>
          <p:spPr>
            <a:xfrm>
              <a:off x="5105399" y="2731773"/>
              <a:ext cx="1371600" cy="1371600"/>
            </a:xfrm>
            <a:prstGeom prst="ellipse">
              <a:avLst/>
            </a:prstGeom>
            <a:solidFill>
              <a:schemeClr val="accent2">
                <a:lumMod val="40000"/>
                <a:lumOff val="6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defTabSz="578625"/>
              <a:r>
                <a:rPr lang="en-US" sz="1350" b="1" dirty="0">
                  <a:solidFill>
                    <a:schemeClr val="tx1"/>
                  </a:solidFill>
                  <a:latin typeface="Arial"/>
                  <a:cs typeface="Arial" panose="020B0604020202020204" pitchFamily="34" charset="0"/>
                </a:rPr>
                <a:t>Roluperidone</a:t>
              </a:r>
              <a:r>
                <a:rPr lang="en-US" sz="1050" b="1" baseline="30000" dirty="0">
                  <a:solidFill>
                    <a:schemeClr val="tx1"/>
                  </a:solidFill>
                  <a:latin typeface="Arial"/>
                  <a:cs typeface="Arial" panose="020B0604020202020204" pitchFamily="34" charset="0"/>
                </a:rPr>
                <a:t>5</a:t>
              </a:r>
              <a:endParaRPr lang="en-US" sz="1050" baseline="30000" dirty="0">
                <a:solidFill>
                  <a:schemeClr val="tx1"/>
                </a:solidFill>
                <a:latin typeface="Arial"/>
                <a:cs typeface="Arial" panose="020B0604020202020204" pitchFamily="34" charset="0"/>
              </a:endParaRPr>
            </a:p>
          </p:txBody>
        </p:sp>
      </p:grpSp>
      <p:sp>
        <p:nvSpPr>
          <p:cNvPr id="9" name="Footer Placeholder 8">
            <a:extLst>
              <a:ext uri="{FF2B5EF4-FFF2-40B4-BE49-F238E27FC236}">
                <a16:creationId xmlns:a16="http://schemas.microsoft.com/office/drawing/2014/main" id="{A2E995EF-E105-99CD-E98F-A5F460039F0A}"/>
              </a:ext>
            </a:extLst>
          </p:cNvPr>
          <p:cNvSpPr>
            <a:spLocks noGrp="1"/>
          </p:cNvSpPr>
          <p:nvPr>
            <p:ph type="ftr" sz="quarter" idx="3"/>
          </p:nvPr>
        </p:nvSpPr>
        <p:spPr>
          <a:xfrm>
            <a:off x="440277" y="5759566"/>
            <a:ext cx="10744199" cy="898929"/>
          </a:xfrm>
        </p:spPr>
        <p:txBody>
          <a:bodyPr/>
          <a:lstStyle/>
          <a:p>
            <a:r>
              <a:rPr lang="en-US" sz="1200" dirty="0">
                <a:solidFill>
                  <a:schemeClr val="tx1">
                    <a:lumMod val="60000"/>
                    <a:lumOff val="40000"/>
                  </a:schemeClr>
                </a:solidFill>
                <a:latin typeface="+mj-lt"/>
              </a:rPr>
              <a:t>MOA, mechanism of action; TAAR, trace amine-associated receptors; </a:t>
            </a:r>
            <a:r>
              <a:rPr lang="en-US" dirty="0">
                <a:solidFill>
                  <a:schemeClr val="tx1">
                    <a:lumMod val="60000"/>
                    <a:lumOff val="40000"/>
                  </a:schemeClr>
                </a:solidFill>
              </a:rPr>
              <a:t>TAAR1, trace amine associated receptor 1</a:t>
            </a:r>
            <a:r>
              <a:rPr lang="en-US" sz="1200" dirty="0">
                <a:solidFill>
                  <a:schemeClr val="tx1">
                    <a:lumMod val="60000"/>
                    <a:lumOff val="40000"/>
                  </a:schemeClr>
                </a:solidFill>
                <a:latin typeface="+mj-lt"/>
              </a:rPr>
              <a:t>.</a:t>
            </a:r>
            <a:endParaRPr lang="en-US" dirty="0">
              <a:solidFill>
                <a:schemeClr val="tx1">
                  <a:lumMod val="60000"/>
                  <a:lumOff val="40000"/>
                </a:schemeClr>
              </a:solidFill>
            </a:endParaRPr>
          </a:p>
          <a:p>
            <a:r>
              <a:rPr lang="en-US" dirty="0">
                <a:solidFill>
                  <a:schemeClr val="tx1">
                    <a:lumMod val="60000"/>
                    <a:lumOff val="40000"/>
                  </a:schemeClr>
                </a:solidFill>
              </a:rPr>
              <a:t>1. </a:t>
            </a:r>
            <a:r>
              <a:rPr lang="en-US" dirty="0" err="1">
                <a:solidFill>
                  <a:schemeClr val="tx1">
                    <a:lumMod val="60000"/>
                    <a:lumOff val="40000"/>
                  </a:schemeClr>
                </a:solidFill>
              </a:rPr>
              <a:t>Koblan</a:t>
            </a:r>
            <a:r>
              <a:rPr lang="en-US" dirty="0">
                <a:solidFill>
                  <a:schemeClr val="tx1">
                    <a:lumMod val="60000"/>
                    <a:lumOff val="40000"/>
                  </a:schemeClr>
                </a:solidFill>
              </a:rPr>
              <a:t> KS, et al. </a:t>
            </a:r>
            <a:r>
              <a:rPr lang="en-US" i="1" dirty="0">
                <a:solidFill>
                  <a:schemeClr val="tx1">
                    <a:lumMod val="60000"/>
                    <a:lumOff val="40000"/>
                  </a:schemeClr>
                </a:solidFill>
              </a:rPr>
              <a:t>N </a:t>
            </a:r>
            <a:r>
              <a:rPr lang="en-US" i="1" dirty="0" err="1">
                <a:solidFill>
                  <a:schemeClr val="tx1">
                    <a:lumMod val="60000"/>
                    <a:lumOff val="40000"/>
                  </a:schemeClr>
                </a:solidFill>
              </a:rPr>
              <a:t>Engl</a:t>
            </a:r>
            <a:r>
              <a:rPr lang="en-US" i="1" dirty="0">
                <a:solidFill>
                  <a:schemeClr val="tx1">
                    <a:lumMod val="60000"/>
                    <a:lumOff val="40000"/>
                  </a:schemeClr>
                </a:solidFill>
              </a:rPr>
              <a:t> J Med</a:t>
            </a:r>
            <a:r>
              <a:rPr lang="en-US" dirty="0">
                <a:solidFill>
                  <a:schemeClr val="tx1">
                    <a:lumMod val="60000"/>
                    <a:lumOff val="40000"/>
                  </a:schemeClr>
                </a:solidFill>
              </a:rPr>
              <a:t>. 2020;382(16):1497-</a:t>
            </a:r>
            <a:r>
              <a:rPr lang="en-US" strike="sngStrike" dirty="0">
                <a:solidFill>
                  <a:schemeClr val="tx1">
                    <a:lumMod val="60000"/>
                    <a:lumOff val="40000"/>
                  </a:schemeClr>
                </a:solidFill>
              </a:rPr>
              <a:t>1</a:t>
            </a:r>
            <a:r>
              <a:rPr lang="en-US" dirty="0">
                <a:solidFill>
                  <a:schemeClr val="tx1">
                    <a:lumMod val="60000"/>
                    <a:lumOff val="40000"/>
                  </a:schemeClr>
                </a:solidFill>
              </a:rPr>
              <a:t>506; 2. Brannan SK, et al. </a:t>
            </a:r>
            <a:r>
              <a:rPr lang="en-US" i="1" dirty="0">
                <a:solidFill>
                  <a:schemeClr val="tx1">
                    <a:lumMod val="60000"/>
                    <a:lumOff val="40000"/>
                  </a:schemeClr>
                </a:solidFill>
              </a:rPr>
              <a:t>N </a:t>
            </a:r>
            <a:r>
              <a:rPr lang="en-US" i="1" dirty="0" err="1">
                <a:solidFill>
                  <a:schemeClr val="tx1">
                    <a:lumMod val="60000"/>
                    <a:lumOff val="40000"/>
                  </a:schemeClr>
                </a:solidFill>
              </a:rPr>
              <a:t>Engl</a:t>
            </a:r>
            <a:r>
              <a:rPr lang="en-US" i="1" dirty="0">
                <a:solidFill>
                  <a:schemeClr val="tx1">
                    <a:lumMod val="60000"/>
                    <a:lumOff val="40000"/>
                  </a:schemeClr>
                </a:solidFill>
              </a:rPr>
              <a:t> J Med</a:t>
            </a:r>
            <a:r>
              <a:rPr lang="en-US" dirty="0">
                <a:solidFill>
                  <a:schemeClr val="tx1">
                    <a:lumMod val="60000"/>
                    <a:lumOff val="40000"/>
                  </a:schemeClr>
                </a:solidFill>
              </a:rPr>
              <a:t>. 2021;384(8):717-26; 3. Krystal JH, et al. </a:t>
            </a:r>
            <a:r>
              <a:rPr lang="en-US" i="1" dirty="0">
                <a:solidFill>
                  <a:schemeClr val="tx1">
                    <a:lumMod val="60000"/>
                    <a:lumOff val="40000"/>
                  </a:schemeClr>
                </a:solidFill>
              </a:rPr>
              <a:t>Lancet</a:t>
            </a:r>
            <a:r>
              <a:rPr lang="en-US" dirty="0">
                <a:solidFill>
                  <a:schemeClr val="tx1">
                    <a:lumMod val="60000"/>
                    <a:lumOff val="40000"/>
                  </a:schemeClr>
                </a:solidFill>
              </a:rPr>
              <a:t>. 2023 Dec 17;400(10369):2210-20; 4. </a:t>
            </a:r>
            <a:r>
              <a:rPr lang="en-US" dirty="0" err="1">
                <a:solidFill>
                  <a:schemeClr val="tx1">
                    <a:lumMod val="60000"/>
                    <a:lumOff val="40000"/>
                  </a:schemeClr>
                </a:solidFill>
              </a:rPr>
              <a:t>Bugarski-Kirola</a:t>
            </a:r>
            <a:r>
              <a:rPr lang="en-US" dirty="0">
                <a:solidFill>
                  <a:schemeClr val="tx1">
                    <a:lumMod val="60000"/>
                    <a:lumOff val="40000"/>
                  </a:schemeClr>
                </a:solidFill>
              </a:rPr>
              <a:t> D, et al. </a:t>
            </a:r>
            <a:r>
              <a:rPr lang="en-US" i="1" dirty="0">
                <a:solidFill>
                  <a:schemeClr val="tx1">
                    <a:lumMod val="60000"/>
                    <a:lumOff val="40000"/>
                  </a:schemeClr>
                </a:solidFill>
              </a:rPr>
              <a:t>Lancet Psychiatry</a:t>
            </a:r>
            <a:r>
              <a:rPr lang="en-US" dirty="0">
                <a:solidFill>
                  <a:schemeClr val="tx1">
                    <a:lumMod val="60000"/>
                    <a:lumOff val="40000"/>
                  </a:schemeClr>
                </a:solidFill>
              </a:rPr>
              <a:t>. 2022;9(1):46-58; 5. Davidson M, et al. </a:t>
            </a:r>
            <a:r>
              <a:rPr lang="en-US" i="1" dirty="0">
                <a:solidFill>
                  <a:schemeClr val="tx1">
                    <a:lumMod val="60000"/>
                    <a:lumOff val="40000"/>
                  </a:schemeClr>
                </a:solidFill>
              </a:rPr>
              <a:t>Am J Psychiatry</a:t>
            </a:r>
            <a:r>
              <a:rPr lang="en-US" dirty="0">
                <a:solidFill>
                  <a:schemeClr val="tx1">
                    <a:lumMod val="60000"/>
                    <a:lumOff val="40000"/>
                  </a:schemeClr>
                </a:solidFill>
              </a:rPr>
              <a:t>. 2017;174(12):1195-202;  6. </a:t>
            </a:r>
            <a:r>
              <a:rPr lang="en-US" dirty="0" err="1">
                <a:solidFill>
                  <a:schemeClr val="tx1">
                    <a:lumMod val="60000"/>
                    <a:lumOff val="40000"/>
                  </a:schemeClr>
                </a:solidFill>
              </a:rPr>
              <a:t>Fleischhacker</a:t>
            </a:r>
            <a:r>
              <a:rPr lang="en-US" dirty="0">
                <a:solidFill>
                  <a:schemeClr val="tx1">
                    <a:lumMod val="60000"/>
                    <a:lumOff val="40000"/>
                  </a:schemeClr>
                </a:solidFill>
              </a:rPr>
              <a:t> WW, et al. </a:t>
            </a:r>
            <a:r>
              <a:rPr lang="en-US" i="1" dirty="0">
                <a:solidFill>
                  <a:schemeClr val="tx1">
                    <a:lumMod val="60000"/>
                    <a:lumOff val="40000"/>
                  </a:schemeClr>
                </a:solidFill>
              </a:rPr>
              <a:t>Lancet Psychiatry</a:t>
            </a:r>
            <a:r>
              <a:rPr lang="en-US" dirty="0">
                <a:solidFill>
                  <a:schemeClr val="tx1">
                    <a:lumMod val="60000"/>
                    <a:lumOff val="40000"/>
                  </a:schemeClr>
                </a:solidFill>
              </a:rPr>
              <a:t>. 2021;8(3):191-201.</a:t>
            </a:r>
          </a:p>
        </p:txBody>
      </p:sp>
    </p:spTree>
    <p:extLst>
      <p:ext uri="{BB962C8B-B14F-4D97-AF65-F5344CB8AC3E}">
        <p14:creationId xmlns:p14="http://schemas.microsoft.com/office/powerpoint/2010/main" val="3691486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9"/>
          <p:cNvSpPr txBox="1">
            <a:spLocks/>
          </p:cNvSpPr>
          <p:nvPr/>
        </p:nvSpPr>
        <p:spPr>
          <a:xfrm>
            <a:off x="1981200" y="1498396"/>
            <a:ext cx="8229600" cy="1185862"/>
          </a:xfrm>
          <a:prstGeom prst="rect">
            <a:avLst/>
          </a:prstGeom>
        </p:spPr>
        <p:txBody>
          <a:bodyPr vert="horz" lIns="0" tIns="45713" rIns="0" bIns="45713" rtlCol="0">
            <a:normAutofit/>
          </a:bodyPr>
          <a:lstStyle>
            <a:lvl1pPr marL="271463" indent="-271463"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663575" indent="-369888"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936625" indent="-2508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30313"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1546225" indent="-293688"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endParaRPr lang="en-GB" sz="2000" dirty="0">
              <a:solidFill>
                <a:prstClr val="black"/>
              </a:solidFill>
              <a:cs typeface="Arial" pitchFamily="34" charset="0"/>
            </a:endParaRPr>
          </a:p>
        </p:txBody>
      </p:sp>
      <p:sp>
        <p:nvSpPr>
          <p:cNvPr id="4" name="Title 3">
            <a:extLst>
              <a:ext uri="{FF2B5EF4-FFF2-40B4-BE49-F238E27FC236}">
                <a16:creationId xmlns:a16="http://schemas.microsoft.com/office/drawing/2014/main" id="{D8D899E6-BE3B-1669-ED5D-520238FA01FA}"/>
              </a:ext>
            </a:extLst>
          </p:cNvPr>
          <p:cNvSpPr>
            <a:spLocks noGrp="1"/>
          </p:cNvSpPr>
          <p:nvPr>
            <p:ph type="title"/>
          </p:nvPr>
        </p:nvSpPr>
        <p:spPr>
          <a:xfrm>
            <a:off x="609601" y="1709738"/>
            <a:ext cx="10515600" cy="2852737"/>
          </a:xfrm>
        </p:spPr>
        <p:txBody>
          <a:bodyPr/>
          <a:lstStyle/>
          <a:p>
            <a:r>
              <a:rPr lang="en-US" dirty="0"/>
              <a:t>Total, Positive and </a:t>
            </a:r>
            <a:br>
              <a:rPr lang="en-US" dirty="0"/>
            </a:br>
            <a:r>
              <a:rPr lang="en-US" dirty="0"/>
              <a:t>Negative Symptoms</a:t>
            </a:r>
          </a:p>
        </p:txBody>
      </p:sp>
    </p:spTree>
    <p:extLst>
      <p:ext uri="{BB962C8B-B14F-4D97-AF65-F5344CB8AC3E}">
        <p14:creationId xmlns:p14="http://schemas.microsoft.com/office/powerpoint/2010/main" val="45145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Footer Placeholder 28">
            <a:extLst>
              <a:ext uri="{FF2B5EF4-FFF2-40B4-BE49-F238E27FC236}">
                <a16:creationId xmlns:a16="http://schemas.microsoft.com/office/drawing/2014/main" id="{462D7B65-6C07-6699-7AEB-024516AF20B8}"/>
              </a:ext>
            </a:extLst>
          </p:cNvPr>
          <p:cNvSpPr>
            <a:spLocks noGrp="1"/>
          </p:cNvSpPr>
          <p:nvPr>
            <p:ph type="ftr" sz="quarter" idx="3"/>
          </p:nvPr>
        </p:nvSpPr>
        <p:spPr>
          <a:xfrm>
            <a:off x="609600" y="6356350"/>
            <a:ext cx="10744199" cy="442131"/>
          </a:xfrm>
        </p:spPr>
        <p:txBody>
          <a:bodyPr/>
          <a:lstStyle/>
          <a:p>
            <a:r>
              <a:rPr lang="en-US" dirty="0">
                <a:solidFill>
                  <a:schemeClr val="tx1">
                    <a:lumMod val="60000"/>
                    <a:lumOff val="40000"/>
                  </a:schemeClr>
                </a:solidFill>
              </a:rPr>
              <a:t>CNS, central nervous system; TA, trace amine.</a:t>
            </a:r>
          </a:p>
          <a:p>
            <a:r>
              <a:rPr lang="en-US" dirty="0">
                <a:solidFill>
                  <a:schemeClr val="tx1">
                    <a:lumMod val="60000"/>
                    <a:lumOff val="40000"/>
                  </a:schemeClr>
                </a:solidFill>
              </a:rPr>
              <a:t>1. Nair PC, et al. </a:t>
            </a:r>
            <a:r>
              <a:rPr lang="en-US" i="1" dirty="0">
                <a:solidFill>
                  <a:schemeClr val="tx1">
                    <a:lumMod val="60000"/>
                    <a:lumOff val="40000"/>
                  </a:schemeClr>
                </a:solidFill>
              </a:rPr>
              <a:t>Mol Psychiatry</a:t>
            </a:r>
            <a:r>
              <a:rPr lang="en-US" dirty="0">
                <a:solidFill>
                  <a:schemeClr val="tx1">
                    <a:lumMod val="60000"/>
                    <a:lumOff val="40000"/>
                  </a:schemeClr>
                </a:solidFill>
              </a:rPr>
              <a:t>. 2022;27(1):88-94; 2. </a:t>
            </a:r>
            <a:r>
              <a:rPr lang="en-US" dirty="0" err="1">
                <a:solidFill>
                  <a:schemeClr val="tx1">
                    <a:lumMod val="60000"/>
                    <a:lumOff val="40000"/>
                  </a:schemeClr>
                </a:solidFill>
              </a:rPr>
              <a:t>Gainetdinov</a:t>
            </a:r>
            <a:r>
              <a:rPr lang="en-US" dirty="0">
                <a:solidFill>
                  <a:schemeClr val="tx1">
                    <a:lumMod val="60000"/>
                    <a:lumOff val="40000"/>
                  </a:schemeClr>
                </a:solidFill>
              </a:rPr>
              <a:t> RR, et al. </a:t>
            </a:r>
            <a:r>
              <a:rPr lang="en-US" i="1" dirty="0" err="1">
                <a:solidFill>
                  <a:schemeClr val="tx1">
                    <a:lumMod val="60000"/>
                    <a:lumOff val="40000"/>
                  </a:schemeClr>
                </a:solidFill>
              </a:rPr>
              <a:t>Pharmacol</a:t>
            </a:r>
            <a:r>
              <a:rPr lang="en-US" i="1" dirty="0">
                <a:solidFill>
                  <a:schemeClr val="tx1">
                    <a:lumMod val="60000"/>
                    <a:lumOff val="40000"/>
                  </a:schemeClr>
                </a:solidFill>
              </a:rPr>
              <a:t> Rev</a:t>
            </a:r>
            <a:r>
              <a:rPr lang="en-US" dirty="0">
                <a:solidFill>
                  <a:schemeClr val="tx1">
                    <a:lumMod val="60000"/>
                    <a:lumOff val="40000"/>
                  </a:schemeClr>
                </a:solidFill>
              </a:rPr>
              <a:t>. 2018;70(3):549-620; 3. </a:t>
            </a:r>
            <a:r>
              <a:rPr lang="en-US" dirty="0" err="1">
                <a:solidFill>
                  <a:schemeClr val="tx1">
                    <a:lumMod val="60000"/>
                    <a:lumOff val="40000"/>
                  </a:schemeClr>
                </a:solidFill>
              </a:rPr>
              <a:t>Dedic</a:t>
            </a:r>
            <a:r>
              <a:rPr lang="en-US" dirty="0">
                <a:solidFill>
                  <a:schemeClr val="tx1">
                    <a:lumMod val="60000"/>
                    <a:lumOff val="40000"/>
                  </a:schemeClr>
                </a:solidFill>
              </a:rPr>
              <a:t> N, et al. </a:t>
            </a:r>
            <a:r>
              <a:rPr lang="en-US" i="1" dirty="0">
                <a:solidFill>
                  <a:schemeClr val="tx1">
                    <a:lumMod val="60000"/>
                    <a:lumOff val="40000"/>
                  </a:schemeClr>
                </a:solidFill>
              </a:rPr>
              <a:t>Int J Mol Sci</a:t>
            </a:r>
            <a:r>
              <a:rPr lang="en-US" dirty="0">
                <a:solidFill>
                  <a:schemeClr val="tx1">
                    <a:lumMod val="60000"/>
                    <a:lumOff val="40000"/>
                  </a:schemeClr>
                </a:solidFill>
              </a:rPr>
              <a:t>. 2021;22(24):13185; 4. Dodd S, et al. </a:t>
            </a:r>
            <a:r>
              <a:rPr lang="en-US" i="1" dirty="0" err="1">
                <a:solidFill>
                  <a:schemeClr val="tx1">
                    <a:lumMod val="60000"/>
                    <a:lumOff val="40000"/>
                  </a:schemeClr>
                </a:solidFill>
              </a:rPr>
              <a:t>Neurosci</a:t>
            </a:r>
            <a:r>
              <a:rPr lang="en-US" i="1" dirty="0">
                <a:solidFill>
                  <a:schemeClr val="tx1">
                    <a:lumMod val="60000"/>
                    <a:lumOff val="40000"/>
                  </a:schemeClr>
                </a:solidFill>
              </a:rPr>
              <a:t> </a:t>
            </a:r>
            <a:r>
              <a:rPr lang="en-US" i="1" dirty="0" err="1">
                <a:solidFill>
                  <a:schemeClr val="tx1">
                    <a:lumMod val="60000"/>
                    <a:lumOff val="40000"/>
                  </a:schemeClr>
                </a:solidFill>
              </a:rPr>
              <a:t>Biobehav</a:t>
            </a:r>
            <a:r>
              <a:rPr lang="en-US" i="1" dirty="0">
                <a:solidFill>
                  <a:schemeClr val="tx1">
                    <a:lumMod val="60000"/>
                    <a:lumOff val="40000"/>
                  </a:schemeClr>
                </a:solidFill>
              </a:rPr>
              <a:t> Rev</a:t>
            </a:r>
            <a:r>
              <a:rPr lang="en-US" dirty="0">
                <a:solidFill>
                  <a:schemeClr val="tx1">
                    <a:lumMod val="60000"/>
                    <a:lumOff val="40000"/>
                  </a:schemeClr>
                </a:solidFill>
              </a:rPr>
              <a:t>. 2021;120:537-41. </a:t>
            </a:r>
          </a:p>
        </p:txBody>
      </p:sp>
      <p:sp>
        <p:nvSpPr>
          <p:cNvPr id="2" name="Title 1">
            <a:extLst>
              <a:ext uri="{FF2B5EF4-FFF2-40B4-BE49-F238E27FC236}">
                <a16:creationId xmlns:a16="http://schemas.microsoft.com/office/drawing/2014/main" id="{5596A1D8-D46A-D957-6A8D-C48878FBB39C}"/>
              </a:ext>
            </a:extLst>
          </p:cNvPr>
          <p:cNvSpPr>
            <a:spLocks noGrp="1"/>
          </p:cNvSpPr>
          <p:nvPr>
            <p:ph type="title"/>
          </p:nvPr>
        </p:nvSpPr>
        <p:spPr>
          <a:xfrm>
            <a:off x="609600" y="199505"/>
            <a:ext cx="10744200" cy="1185577"/>
          </a:xfrm>
        </p:spPr>
        <p:txBody>
          <a:bodyPr>
            <a:normAutofit/>
          </a:bodyPr>
          <a:lstStyle/>
          <a:p>
            <a:r>
              <a:rPr lang="en-US" dirty="0"/>
              <a:t>What Are Trace Amines and Trace Amine </a:t>
            </a:r>
            <a:br>
              <a:rPr lang="en-US" dirty="0"/>
            </a:br>
            <a:r>
              <a:rPr lang="en-US" dirty="0"/>
              <a:t>Associated Receptors?</a:t>
            </a:r>
          </a:p>
        </p:txBody>
      </p:sp>
      <p:sp>
        <p:nvSpPr>
          <p:cNvPr id="28" name="Content Placeholder 27">
            <a:extLst>
              <a:ext uri="{FF2B5EF4-FFF2-40B4-BE49-F238E27FC236}">
                <a16:creationId xmlns:a16="http://schemas.microsoft.com/office/drawing/2014/main" id="{33658ECF-02FB-8AE0-4FD2-D1BCAB0FF57C}"/>
              </a:ext>
            </a:extLst>
          </p:cNvPr>
          <p:cNvSpPr>
            <a:spLocks noGrp="1"/>
          </p:cNvSpPr>
          <p:nvPr>
            <p:ph idx="1"/>
          </p:nvPr>
        </p:nvSpPr>
        <p:spPr>
          <a:xfrm>
            <a:off x="609600" y="1477963"/>
            <a:ext cx="6869970" cy="4722812"/>
          </a:xfrm>
        </p:spPr>
        <p:txBody>
          <a:bodyPr>
            <a:normAutofit fontScale="77500" lnSpcReduction="20000"/>
          </a:bodyPr>
          <a:lstStyle/>
          <a:p>
            <a:pPr lvl="0"/>
            <a:r>
              <a:rPr lang="da-DK" noProof="0" dirty="0"/>
              <a:t>Trace </a:t>
            </a:r>
            <a:r>
              <a:rPr lang="da-DK" noProof="0" dirty="0" err="1"/>
              <a:t>amines</a:t>
            </a:r>
            <a:r>
              <a:rPr lang="da-DK" noProof="0" dirty="0"/>
              <a:t> (</a:t>
            </a:r>
            <a:r>
              <a:rPr lang="da-DK" noProof="0" dirty="0" err="1"/>
              <a:t>TAs</a:t>
            </a:r>
            <a:r>
              <a:rPr lang="da-DK" noProof="0" dirty="0"/>
              <a:t>):</a:t>
            </a:r>
            <a:r>
              <a:rPr lang="da-DK" baseline="30000" noProof="0" dirty="0"/>
              <a:t>1-4</a:t>
            </a:r>
          </a:p>
          <a:p>
            <a:pPr lvl="1"/>
            <a:r>
              <a:rPr lang="da-DK" noProof="0" dirty="0" err="1"/>
              <a:t>Endogenous</a:t>
            </a:r>
            <a:r>
              <a:rPr lang="da-DK" noProof="0" dirty="0"/>
              <a:t> </a:t>
            </a:r>
            <a:r>
              <a:rPr lang="da-DK" noProof="0" dirty="0" err="1"/>
              <a:t>chemical</a:t>
            </a:r>
            <a:r>
              <a:rPr lang="da-DK" noProof="0" dirty="0"/>
              <a:t> </a:t>
            </a:r>
            <a:r>
              <a:rPr lang="da-DK" noProof="0" dirty="0" err="1"/>
              <a:t>messengers</a:t>
            </a:r>
            <a:r>
              <a:rPr lang="da-DK" noProof="0" dirty="0"/>
              <a:t>, referred to as ”false neurotransmitters” </a:t>
            </a:r>
            <a:r>
              <a:rPr lang="da-DK" noProof="0" dirty="0" err="1"/>
              <a:t>because</a:t>
            </a:r>
            <a:r>
              <a:rPr lang="da-DK" noProof="0" dirty="0"/>
              <a:t> </a:t>
            </a:r>
            <a:r>
              <a:rPr lang="da-DK" noProof="0" dirty="0" err="1"/>
              <a:t>they</a:t>
            </a:r>
            <a:r>
              <a:rPr lang="da-DK" noProof="0" dirty="0"/>
              <a:t> </a:t>
            </a:r>
            <a:r>
              <a:rPr lang="da-DK" noProof="0" dirty="0" err="1"/>
              <a:t>are</a:t>
            </a:r>
            <a:r>
              <a:rPr lang="da-DK" noProof="0" dirty="0"/>
              <a:t> not </a:t>
            </a:r>
            <a:r>
              <a:rPr lang="da-DK" noProof="0" dirty="0" err="1"/>
              <a:t>released</a:t>
            </a:r>
            <a:r>
              <a:rPr lang="da-DK" noProof="0" dirty="0"/>
              <a:t> from </a:t>
            </a:r>
            <a:r>
              <a:rPr lang="da-DK" noProof="0" dirty="0" err="1"/>
              <a:t>synaptic</a:t>
            </a:r>
            <a:r>
              <a:rPr lang="da-DK" noProof="0" dirty="0"/>
              <a:t> </a:t>
            </a:r>
            <a:r>
              <a:rPr lang="da-DK" noProof="0" dirty="0" err="1"/>
              <a:t>vesicles</a:t>
            </a:r>
            <a:r>
              <a:rPr lang="da-DK" noProof="0" dirty="0"/>
              <a:t> </a:t>
            </a:r>
            <a:r>
              <a:rPr lang="da-DK" noProof="0" dirty="0" err="1"/>
              <a:t>when</a:t>
            </a:r>
            <a:r>
              <a:rPr lang="da-DK" noProof="0" dirty="0"/>
              <a:t> the neuron fires</a:t>
            </a:r>
          </a:p>
          <a:p>
            <a:pPr lvl="2"/>
            <a:r>
              <a:rPr lang="da-DK" noProof="0" dirty="0" err="1"/>
              <a:t>Serve</a:t>
            </a:r>
            <a:r>
              <a:rPr lang="da-DK" noProof="0" dirty="0"/>
              <a:t> as true neurotransmitters in </a:t>
            </a:r>
            <a:r>
              <a:rPr lang="da-DK" noProof="0" dirty="0" err="1"/>
              <a:t>invertebrates</a:t>
            </a:r>
            <a:endParaRPr lang="da-DK" noProof="0" dirty="0"/>
          </a:p>
          <a:p>
            <a:pPr lvl="1"/>
            <a:r>
              <a:rPr lang="da-DK" noProof="0" dirty="0" err="1"/>
              <a:t>Structurally</a:t>
            </a:r>
            <a:r>
              <a:rPr lang="da-DK" noProof="0" dirty="0"/>
              <a:t> </a:t>
            </a:r>
            <a:r>
              <a:rPr lang="da-DK" noProof="0" dirty="0" err="1"/>
              <a:t>similar</a:t>
            </a:r>
            <a:r>
              <a:rPr lang="da-DK" noProof="0" dirty="0"/>
              <a:t> to </a:t>
            </a:r>
            <a:r>
              <a:rPr lang="da-DK" noProof="0" dirty="0" err="1"/>
              <a:t>monoamine</a:t>
            </a:r>
            <a:r>
              <a:rPr lang="da-DK" noProof="0" dirty="0"/>
              <a:t> neurotransmitters, eg, </a:t>
            </a:r>
            <a:r>
              <a:rPr lang="da-DK" noProof="0" dirty="0" err="1"/>
              <a:t>dopamine</a:t>
            </a:r>
            <a:r>
              <a:rPr lang="da-DK" noProof="0" dirty="0"/>
              <a:t>, </a:t>
            </a:r>
            <a:r>
              <a:rPr lang="da-DK" noProof="0" dirty="0" err="1"/>
              <a:t>norepinephrine</a:t>
            </a:r>
            <a:r>
              <a:rPr lang="da-DK" noProof="0" dirty="0"/>
              <a:t>, serotonin</a:t>
            </a:r>
          </a:p>
          <a:p>
            <a:pPr lvl="2"/>
            <a:r>
              <a:rPr lang="en-US" noProof="0" dirty="0"/>
              <a:t>Expressed at levels at least 100-fold lower than corresponding neurotransmitters</a:t>
            </a:r>
            <a:r>
              <a:rPr lang="en-US" baseline="30000" noProof="0" dirty="0"/>
              <a:t>2</a:t>
            </a:r>
          </a:p>
          <a:p>
            <a:pPr lvl="2"/>
            <a:r>
              <a:rPr lang="it-IT" noProof="0" dirty="0" err="1"/>
              <a:t>Present</a:t>
            </a:r>
            <a:r>
              <a:rPr lang="it-IT" noProof="0" dirty="0"/>
              <a:t> in food (</a:t>
            </a:r>
            <a:r>
              <a:rPr lang="it-IT" noProof="0" dirty="0" err="1"/>
              <a:t>significant</a:t>
            </a:r>
            <a:r>
              <a:rPr lang="it-IT" noProof="0" dirty="0"/>
              <a:t> </a:t>
            </a:r>
            <a:r>
              <a:rPr lang="it-IT" noProof="0" dirty="0" err="1"/>
              <a:t>amounts</a:t>
            </a:r>
            <a:r>
              <a:rPr lang="it-IT" noProof="0" dirty="0"/>
              <a:t> in </a:t>
            </a:r>
            <a:r>
              <a:rPr lang="en-US" noProof="0" dirty="0"/>
              <a:t>seafood, cured meats, wine, cheese, and chocolate)</a:t>
            </a:r>
          </a:p>
          <a:p>
            <a:pPr lvl="2"/>
            <a:r>
              <a:rPr lang="it-IT" noProof="0" dirty="0" err="1"/>
              <a:t>Produced</a:t>
            </a:r>
            <a:r>
              <a:rPr lang="it-IT" noProof="0" dirty="0"/>
              <a:t> by human microbiota</a:t>
            </a:r>
            <a:endParaRPr lang="en-US" noProof="0" dirty="0"/>
          </a:p>
          <a:p>
            <a:pPr lvl="1"/>
            <a:endParaRPr lang="en-US" noProof="0" dirty="0"/>
          </a:p>
          <a:p>
            <a:pPr lvl="0"/>
            <a:r>
              <a:rPr lang="en-US" noProof="0" dirty="0"/>
              <a:t>Trace amine-associated receptors (TAARs):</a:t>
            </a:r>
            <a:r>
              <a:rPr lang="da-DK" baseline="30000" noProof="0" dirty="0"/>
              <a:t>1</a:t>
            </a:r>
          </a:p>
          <a:p>
            <a:pPr lvl="1"/>
            <a:r>
              <a:rPr lang="en-US" noProof="0" dirty="0"/>
              <a:t>In 2001, TAs were found to selectively activate a family of receptors called TAARs that are located in the CNS and periphery.</a:t>
            </a:r>
            <a:r>
              <a:rPr lang="da-DK" baseline="30000" noProof="0" dirty="0"/>
              <a:t>1</a:t>
            </a:r>
          </a:p>
          <a:p>
            <a:pPr lvl="2"/>
            <a:r>
              <a:rPr lang="en-US" noProof="0" dirty="0"/>
              <a:t>TAARs are predominantly intracellular receptors that modulate neurotransmission of dopamine, serotonin and glutamate.</a:t>
            </a:r>
          </a:p>
          <a:p>
            <a:pPr lvl="2"/>
            <a:r>
              <a:rPr lang="da-DK" noProof="0" dirty="0"/>
              <a:t>Most </a:t>
            </a:r>
            <a:r>
              <a:rPr lang="da-DK" noProof="0" dirty="0" err="1"/>
              <a:t>studied</a:t>
            </a:r>
            <a:r>
              <a:rPr lang="da-DK" noProof="0" dirty="0"/>
              <a:t> is TAAR1</a:t>
            </a:r>
          </a:p>
        </p:txBody>
      </p:sp>
      <p:pic>
        <p:nvPicPr>
          <p:cNvPr id="3" name="Picture 2" descr="Shape, arrow&#10;&#10;Description automatically generated">
            <a:extLst>
              <a:ext uri="{FF2B5EF4-FFF2-40B4-BE49-F238E27FC236}">
                <a16:creationId xmlns:a16="http://schemas.microsoft.com/office/drawing/2014/main" id="{F89C4E78-F1A8-D722-FAB2-41EDF02357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0269" y="1724660"/>
            <a:ext cx="1349555" cy="533471"/>
          </a:xfrm>
          <a:prstGeom prst="rect">
            <a:avLst/>
          </a:prstGeom>
        </p:spPr>
      </p:pic>
      <p:pic>
        <p:nvPicPr>
          <p:cNvPr id="4" name="Picture 3" descr="Shape&#10;&#10;Description automatically generated with low confidence">
            <a:extLst>
              <a:ext uri="{FF2B5EF4-FFF2-40B4-BE49-F238E27FC236}">
                <a16:creationId xmlns:a16="http://schemas.microsoft.com/office/drawing/2014/main" id="{1D28587E-B7D2-97D9-B603-7820676EE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4415" y="2381616"/>
            <a:ext cx="1301262" cy="704551"/>
          </a:xfrm>
          <a:prstGeom prst="rect">
            <a:avLst/>
          </a:prstGeom>
        </p:spPr>
      </p:pic>
      <p:pic>
        <p:nvPicPr>
          <p:cNvPr id="5" name="Picture 4" descr="Shape&#10;&#10;Description automatically generated">
            <a:extLst>
              <a:ext uri="{FF2B5EF4-FFF2-40B4-BE49-F238E27FC236}">
                <a16:creationId xmlns:a16="http://schemas.microsoft.com/office/drawing/2014/main" id="{B38AA9A2-14F3-FBC1-90EE-435EE21382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0347" y="3295235"/>
            <a:ext cx="1329398" cy="70329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AB48057C-66F6-9FF5-7D37-71778C13B7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10791" y="4249913"/>
            <a:ext cx="1388511" cy="784982"/>
          </a:xfrm>
          <a:prstGeom prst="rect">
            <a:avLst/>
          </a:prstGeom>
        </p:spPr>
      </p:pic>
      <p:sp>
        <p:nvSpPr>
          <p:cNvPr id="7" name="TextBox 6">
            <a:extLst>
              <a:ext uri="{FF2B5EF4-FFF2-40B4-BE49-F238E27FC236}">
                <a16:creationId xmlns:a16="http://schemas.microsoft.com/office/drawing/2014/main" id="{45E4D869-D7F7-6E6B-167D-4600C458E439}"/>
              </a:ext>
            </a:extLst>
          </p:cNvPr>
          <p:cNvSpPr txBox="1"/>
          <p:nvPr/>
        </p:nvSpPr>
        <p:spPr>
          <a:xfrm>
            <a:off x="7570389" y="1410336"/>
            <a:ext cx="1885687" cy="307777"/>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Traditional TAs</a:t>
            </a:r>
            <a:endParaRPr kumimoji="0" lang="en-US" sz="14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Object 7">
            <a:extLst>
              <a:ext uri="{FF2B5EF4-FFF2-40B4-BE49-F238E27FC236}">
                <a16:creationId xmlns:a16="http://schemas.microsoft.com/office/drawing/2014/main" id="{CBFEB5C4-C822-5901-B808-876858D6D1BA}"/>
              </a:ext>
            </a:extLst>
          </p:cNvPr>
          <p:cNvGraphicFramePr>
            <a:graphicFrameLocks noChangeAspect="1"/>
          </p:cNvGraphicFramePr>
          <p:nvPr/>
        </p:nvGraphicFramePr>
        <p:xfrm>
          <a:off x="7998089" y="1734188"/>
          <a:ext cx="1030287" cy="468313"/>
        </p:xfrm>
        <a:graphic>
          <a:graphicData uri="http://schemas.openxmlformats.org/presentationml/2006/ole">
            <mc:AlternateContent xmlns:mc="http://schemas.openxmlformats.org/markup-compatibility/2006">
              <mc:Choice xmlns:v="urn:schemas-microsoft-com:vml" Requires="v">
                <p:oleObj name="CS ChemDraw Drawing" r:id="rId7" imgW="1029694" imgH="469038" progId="ChemDraw.Document.6.0">
                  <p:embed/>
                </p:oleObj>
              </mc:Choice>
              <mc:Fallback>
                <p:oleObj name="CS ChemDraw Drawing" r:id="rId7" imgW="1029694" imgH="469038" progId="ChemDraw.Document.6.0">
                  <p:embed/>
                  <p:pic>
                    <p:nvPicPr>
                      <p:cNvPr id="8" name="Object 7">
                        <a:extLst>
                          <a:ext uri="{FF2B5EF4-FFF2-40B4-BE49-F238E27FC236}">
                            <a16:creationId xmlns:a16="http://schemas.microsoft.com/office/drawing/2014/main" id="{CBFEB5C4-C822-5901-B808-876858D6D1BA}"/>
                          </a:ext>
                        </a:extLst>
                      </p:cNvPr>
                      <p:cNvPicPr/>
                      <p:nvPr/>
                    </p:nvPicPr>
                    <p:blipFill>
                      <a:blip r:embed="rId8">
                        <a:lum bright="40000"/>
                      </a:blip>
                      <a:stretch>
                        <a:fillRect/>
                      </a:stretch>
                    </p:blipFill>
                    <p:spPr>
                      <a:xfrm>
                        <a:off x="7998089" y="1734188"/>
                        <a:ext cx="1030287" cy="46831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AC3723D1-A66F-AEB1-C13B-FF2E9337B8B7}"/>
              </a:ext>
            </a:extLst>
          </p:cNvPr>
          <p:cNvGraphicFramePr>
            <a:graphicFrameLocks noChangeAspect="1"/>
          </p:cNvGraphicFramePr>
          <p:nvPr/>
        </p:nvGraphicFramePr>
        <p:xfrm>
          <a:off x="7850451" y="5062565"/>
          <a:ext cx="1325563" cy="514350"/>
        </p:xfrm>
        <a:graphic>
          <a:graphicData uri="http://schemas.openxmlformats.org/presentationml/2006/ole">
            <mc:AlternateContent xmlns:mc="http://schemas.openxmlformats.org/markup-compatibility/2006">
              <mc:Choice xmlns:v="urn:schemas-microsoft-com:vml" Requires="v">
                <p:oleObj name="CS ChemDraw Drawing" r:id="rId9" imgW="1325727" imgH="514656" progId="ChemDraw.Document.6.0">
                  <p:embed/>
                </p:oleObj>
              </mc:Choice>
              <mc:Fallback>
                <p:oleObj name="CS ChemDraw Drawing" r:id="rId9" imgW="1325727" imgH="514656" progId="ChemDraw.Document.6.0">
                  <p:embed/>
                  <p:pic>
                    <p:nvPicPr>
                      <p:cNvPr id="9" name="Object 8">
                        <a:extLst>
                          <a:ext uri="{FF2B5EF4-FFF2-40B4-BE49-F238E27FC236}">
                            <a16:creationId xmlns:a16="http://schemas.microsoft.com/office/drawing/2014/main" id="{AC3723D1-A66F-AEB1-C13B-FF2E9337B8B7}"/>
                          </a:ext>
                        </a:extLst>
                      </p:cNvPr>
                      <p:cNvPicPr/>
                      <p:nvPr/>
                    </p:nvPicPr>
                    <p:blipFill>
                      <a:blip r:embed="rId10">
                        <a:lum bright="40000"/>
                      </a:blip>
                      <a:stretch>
                        <a:fillRect/>
                      </a:stretch>
                    </p:blipFill>
                    <p:spPr>
                      <a:xfrm>
                        <a:off x="7850451" y="5062565"/>
                        <a:ext cx="1325563" cy="51435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45CB40C-3547-C5EA-0DF0-D295588679A6}"/>
              </a:ext>
            </a:extLst>
          </p:cNvPr>
          <p:cNvSpPr txBox="1"/>
          <p:nvPr/>
        </p:nvSpPr>
        <p:spPr>
          <a:xfrm>
            <a:off x="8359775" y="2048197"/>
            <a:ext cx="1422184"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-Phenethylamine</a:t>
            </a:r>
          </a:p>
        </p:txBody>
      </p:sp>
      <p:sp>
        <p:nvSpPr>
          <p:cNvPr id="11" name="TextBox 10">
            <a:extLst>
              <a:ext uri="{FF2B5EF4-FFF2-40B4-BE49-F238E27FC236}">
                <a16:creationId xmlns:a16="http://schemas.microsoft.com/office/drawing/2014/main" id="{1CC8DA83-7796-9F8F-712A-567F4F3ECAEC}"/>
              </a:ext>
            </a:extLst>
          </p:cNvPr>
          <p:cNvSpPr txBox="1"/>
          <p:nvPr/>
        </p:nvSpPr>
        <p:spPr>
          <a:xfrm>
            <a:off x="8594839" y="5442574"/>
            <a:ext cx="952056"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-Tyramine</a:t>
            </a:r>
          </a:p>
        </p:txBody>
      </p:sp>
      <p:graphicFrame>
        <p:nvGraphicFramePr>
          <p:cNvPr id="12" name="Object 11">
            <a:extLst>
              <a:ext uri="{FF2B5EF4-FFF2-40B4-BE49-F238E27FC236}">
                <a16:creationId xmlns:a16="http://schemas.microsoft.com/office/drawing/2014/main" id="{2CD7C4A1-8478-6C47-74E1-E0B4BA62E988}"/>
              </a:ext>
            </a:extLst>
          </p:cNvPr>
          <p:cNvGraphicFramePr>
            <a:graphicFrameLocks noChangeAspect="1"/>
          </p:cNvGraphicFramePr>
          <p:nvPr/>
        </p:nvGraphicFramePr>
        <p:xfrm>
          <a:off x="7850451" y="2398662"/>
          <a:ext cx="1325563" cy="700087"/>
        </p:xfrm>
        <a:graphic>
          <a:graphicData uri="http://schemas.openxmlformats.org/presentationml/2006/ole">
            <mc:AlternateContent xmlns:mc="http://schemas.openxmlformats.org/markup-compatibility/2006">
              <mc:Choice xmlns:v="urn:schemas-microsoft-com:vml" Requires="v">
                <p:oleObj name="CS ChemDraw Drawing" r:id="rId11" imgW="1325421" imgH="700802" progId="ChemDraw.Document.6.0">
                  <p:embed/>
                </p:oleObj>
              </mc:Choice>
              <mc:Fallback>
                <p:oleObj name="CS ChemDraw Drawing" r:id="rId11" imgW="1325421" imgH="700802" progId="ChemDraw.Document.6.0">
                  <p:embed/>
                  <p:pic>
                    <p:nvPicPr>
                      <p:cNvPr id="12" name="Object 11">
                        <a:extLst>
                          <a:ext uri="{FF2B5EF4-FFF2-40B4-BE49-F238E27FC236}">
                            <a16:creationId xmlns:a16="http://schemas.microsoft.com/office/drawing/2014/main" id="{2CD7C4A1-8478-6C47-74E1-E0B4BA62E988}"/>
                          </a:ext>
                        </a:extLst>
                      </p:cNvPr>
                      <p:cNvPicPr/>
                      <p:nvPr/>
                    </p:nvPicPr>
                    <p:blipFill>
                      <a:blip r:embed="rId12">
                        <a:lum bright="40000"/>
                      </a:blip>
                      <a:stretch>
                        <a:fillRect/>
                      </a:stretch>
                    </p:blipFill>
                    <p:spPr>
                      <a:xfrm>
                        <a:off x="7850451" y="2398662"/>
                        <a:ext cx="1325563" cy="700087"/>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22DBD16B-FB76-C07D-96C3-356732B84E75}"/>
              </a:ext>
            </a:extLst>
          </p:cNvPr>
          <p:cNvGraphicFramePr>
            <a:graphicFrameLocks noChangeAspect="1"/>
          </p:cNvGraphicFramePr>
          <p:nvPr/>
        </p:nvGraphicFramePr>
        <p:xfrm>
          <a:off x="7865532" y="3295425"/>
          <a:ext cx="1295400" cy="700087"/>
        </p:xfrm>
        <a:graphic>
          <a:graphicData uri="http://schemas.openxmlformats.org/presentationml/2006/ole">
            <mc:AlternateContent xmlns:mc="http://schemas.openxmlformats.org/markup-compatibility/2006">
              <mc:Choice xmlns:v="urn:schemas-microsoft-com:vml" Requires="v">
                <p:oleObj name="CS ChemDraw Drawing" r:id="rId13" imgW="1294839" imgH="700802" progId="ChemDraw.Document.6.0">
                  <p:embed/>
                </p:oleObj>
              </mc:Choice>
              <mc:Fallback>
                <p:oleObj name="CS ChemDraw Drawing" r:id="rId13" imgW="1294839" imgH="700802" progId="ChemDraw.Document.6.0">
                  <p:embed/>
                  <p:pic>
                    <p:nvPicPr>
                      <p:cNvPr id="13" name="Object 12">
                        <a:extLst>
                          <a:ext uri="{FF2B5EF4-FFF2-40B4-BE49-F238E27FC236}">
                            <a16:creationId xmlns:a16="http://schemas.microsoft.com/office/drawing/2014/main" id="{22DBD16B-FB76-C07D-96C3-356732B84E75}"/>
                          </a:ext>
                        </a:extLst>
                      </p:cNvPr>
                      <p:cNvPicPr/>
                      <p:nvPr/>
                    </p:nvPicPr>
                    <p:blipFill>
                      <a:blip r:embed="rId14">
                        <a:lum bright="40000"/>
                      </a:blip>
                      <a:stretch>
                        <a:fillRect/>
                      </a:stretch>
                    </p:blipFill>
                    <p:spPr>
                      <a:xfrm>
                        <a:off x="7865532" y="3295425"/>
                        <a:ext cx="1295400" cy="70008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0D30A888-749D-B741-CB9E-FB6E7470B8C0}"/>
              </a:ext>
            </a:extLst>
          </p:cNvPr>
          <p:cNvSpPr txBox="1"/>
          <p:nvPr/>
        </p:nvSpPr>
        <p:spPr>
          <a:xfrm>
            <a:off x="8496832" y="2947668"/>
            <a:ext cx="1148071"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-Octopamine</a:t>
            </a:r>
          </a:p>
        </p:txBody>
      </p:sp>
      <p:sp>
        <p:nvSpPr>
          <p:cNvPr id="15" name="TextBox 14">
            <a:extLst>
              <a:ext uri="{FF2B5EF4-FFF2-40B4-BE49-F238E27FC236}">
                <a16:creationId xmlns:a16="http://schemas.microsoft.com/office/drawing/2014/main" id="{59AAAC8F-AB5C-2BA1-008D-065DA67D6C55}"/>
              </a:ext>
            </a:extLst>
          </p:cNvPr>
          <p:cNvSpPr txBox="1"/>
          <p:nvPr/>
        </p:nvSpPr>
        <p:spPr>
          <a:xfrm>
            <a:off x="8523281" y="3791409"/>
            <a:ext cx="1095172"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-Synephrine</a:t>
            </a:r>
          </a:p>
        </p:txBody>
      </p:sp>
      <p:graphicFrame>
        <p:nvGraphicFramePr>
          <p:cNvPr id="16" name="Object 15">
            <a:extLst>
              <a:ext uri="{FF2B5EF4-FFF2-40B4-BE49-F238E27FC236}">
                <a16:creationId xmlns:a16="http://schemas.microsoft.com/office/drawing/2014/main" id="{35590951-5FD6-4F9B-5FD6-7A1F87512C84}"/>
              </a:ext>
            </a:extLst>
          </p:cNvPr>
          <p:cNvGraphicFramePr>
            <a:graphicFrameLocks noChangeAspect="1"/>
          </p:cNvGraphicFramePr>
          <p:nvPr/>
        </p:nvGraphicFramePr>
        <p:xfrm>
          <a:off x="7970307" y="4135450"/>
          <a:ext cx="1085850" cy="777875"/>
        </p:xfrm>
        <a:graphic>
          <a:graphicData uri="http://schemas.openxmlformats.org/presentationml/2006/ole">
            <mc:AlternateContent xmlns:mc="http://schemas.openxmlformats.org/markup-compatibility/2006">
              <mc:Choice xmlns:v="urn:schemas-microsoft-com:vml" Requires="v">
                <p:oleObj name="CS ChemDraw Drawing" r:id="rId15" imgW="1086271" imgH="778567" progId="ChemDraw.Document.6.0">
                  <p:embed/>
                </p:oleObj>
              </mc:Choice>
              <mc:Fallback>
                <p:oleObj name="CS ChemDraw Drawing" r:id="rId15" imgW="1086271" imgH="778567" progId="ChemDraw.Document.6.0">
                  <p:embed/>
                  <p:pic>
                    <p:nvPicPr>
                      <p:cNvPr id="16" name="Object 15">
                        <a:extLst>
                          <a:ext uri="{FF2B5EF4-FFF2-40B4-BE49-F238E27FC236}">
                            <a16:creationId xmlns:a16="http://schemas.microsoft.com/office/drawing/2014/main" id="{35590951-5FD6-4F9B-5FD6-7A1F87512C84}"/>
                          </a:ext>
                        </a:extLst>
                      </p:cNvPr>
                      <p:cNvPicPr/>
                      <p:nvPr/>
                    </p:nvPicPr>
                    <p:blipFill>
                      <a:blip r:embed="rId16">
                        <a:lum bright="40000"/>
                      </a:blip>
                      <a:stretch>
                        <a:fillRect/>
                      </a:stretch>
                    </p:blipFill>
                    <p:spPr>
                      <a:xfrm>
                        <a:off x="7970307" y="4135450"/>
                        <a:ext cx="1085850" cy="777875"/>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108D4730-B118-19FC-0EB1-7B03F083C2A9}"/>
              </a:ext>
            </a:extLst>
          </p:cNvPr>
          <p:cNvSpPr txBox="1"/>
          <p:nvPr/>
        </p:nvSpPr>
        <p:spPr>
          <a:xfrm>
            <a:off x="8597468" y="4683250"/>
            <a:ext cx="946798"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Tryptamine</a:t>
            </a:r>
          </a:p>
        </p:txBody>
      </p:sp>
      <p:sp>
        <p:nvSpPr>
          <p:cNvPr id="18" name="TextBox 17">
            <a:extLst>
              <a:ext uri="{FF2B5EF4-FFF2-40B4-BE49-F238E27FC236}">
                <a16:creationId xmlns:a16="http://schemas.microsoft.com/office/drawing/2014/main" id="{4D150BFB-430E-267D-9F4F-BDE82905FBEB}"/>
              </a:ext>
            </a:extLst>
          </p:cNvPr>
          <p:cNvSpPr txBox="1"/>
          <p:nvPr/>
        </p:nvSpPr>
        <p:spPr>
          <a:xfrm>
            <a:off x="9314280" y="1394871"/>
            <a:ext cx="2781532" cy="307777"/>
          </a:xfrm>
          <a:prstGeom prst="rect">
            <a:avLst/>
          </a:prstGeom>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Monoamine Neurotransmitters</a:t>
            </a:r>
            <a:endParaRPr kumimoji="0" lang="en-US" sz="14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9" name="Group 18">
            <a:extLst>
              <a:ext uri="{FF2B5EF4-FFF2-40B4-BE49-F238E27FC236}">
                <a16:creationId xmlns:a16="http://schemas.microsoft.com/office/drawing/2014/main" id="{EB59A0D2-72A2-4B5C-8D45-512A29454B94}"/>
              </a:ext>
            </a:extLst>
          </p:cNvPr>
          <p:cNvGrpSpPr/>
          <p:nvPr/>
        </p:nvGrpSpPr>
        <p:grpSpPr>
          <a:xfrm>
            <a:off x="10705046" y="2052530"/>
            <a:ext cx="1229824" cy="3040420"/>
            <a:chOff x="10431529" y="2729666"/>
            <a:chExt cx="1229824" cy="3040420"/>
          </a:xfrm>
        </p:grpSpPr>
        <p:sp>
          <p:nvSpPr>
            <p:cNvPr id="20" name="TextBox 19">
              <a:extLst>
                <a:ext uri="{FF2B5EF4-FFF2-40B4-BE49-F238E27FC236}">
                  <a16:creationId xmlns:a16="http://schemas.microsoft.com/office/drawing/2014/main" id="{6A258741-BD40-FCAE-3161-F2E2D4FB9000}"/>
                </a:ext>
              </a:extLst>
            </p:cNvPr>
            <p:cNvSpPr txBox="1"/>
            <p:nvPr/>
          </p:nvSpPr>
          <p:spPr>
            <a:xfrm>
              <a:off x="10605455" y="2729666"/>
              <a:ext cx="881973"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Dopamine</a:t>
              </a:r>
            </a:p>
          </p:txBody>
        </p:sp>
        <p:sp>
          <p:nvSpPr>
            <p:cNvPr id="21" name="TextBox 20">
              <a:extLst>
                <a:ext uri="{FF2B5EF4-FFF2-40B4-BE49-F238E27FC236}">
                  <a16:creationId xmlns:a16="http://schemas.microsoft.com/office/drawing/2014/main" id="{61061BD6-50AA-01E5-0714-4EAB417AACB8}"/>
                </a:ext>
              </a:extLst>
            </p:cNvPr>
            <p:cNvSpPr txBox="1"/>
            <p:nvPr/>
          </p:nvSpPr>
          <p:spPr>
            <a:xfrm>
              <a:off x="10431529" y="4465665"/>
              <a:ext cx="1229824"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Norepinephrine</a:t>
              </a:r>
            </a:p>
          </p:txBody>
        </p:sp>
        <p:sp>
          <p:nvSpPr>
            <p:cNvPr id="22" name="TextBox 21">
              <a:extLst>
                <a:ext uri="{FF2B5EF4-FFF2-40B4-BE49-F238E27FC236}">
                  <a16:creationId xmlns:a16="http://schemas.microsoft.com/office/drawing/2014/main" id="{6CEE4EFF-57FD-0661-F22B-112763D7CCB4}"/>
                </a:ext>
              </a:extLst>
            </p:cNvPr>
            <p:cNvSpPr txBox="1"/>
            <p:nvPr/>
          </p:nvSpPr>
          <p:spPr>
            <a:xfrm>
              <a:off x="10546144" y="3614966"/>
              <a:ext cx="1000595"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Epinephrine</a:t>
              </a:r>
            </a:p>
          </p:txBody>
        </p:sp>
        <p:sp>
          <p:nvSpPr>
            <p:cNvPr id="23" name="TextBox 22">
              <a:extLst>
                <a:ext uri="{FF2B5EF4-FFF2-40B4-BE49-F238E27FC236}">
                  <a16:creationId xmlns:a16="http://schemas.microsoft.com/office/drawing/2014/main" id="{91CB186C-70B6-540D-2200-A1038A922FCA}"/>
                </a:ext>
              </a:extLst>
            </p:cNvPr>
            <p:cNvSpPr txBox="1"/>
            <p:nvPr/>
          </p:nvSpPr>
          <p:spPr>
            <a:xfrm>
              <a:off x="10626294" y="5493087"/>
              <a:ext cx="840295" cy="276999"/>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Serotonin</a:t>
              </a:r>
            </a:p>
          </p:txBody>
        </p:sp>
      </p:grpSp>
      <p:sp>
        <p:nvSpPr>
          <p:cNvPr id="24" name="TextBox 23">
            <a:extLst>
              <a:ext uri="{FF2B5EF4-FFF2-40B4-BE49-F238E27FC236}">
                <a16:creationId xmlns:a16="http://schemas.microsoft.com/office/drawing/2014/main" id="{CD540749-FA49-BA0A-62E2-B0413DF11000}"/>
              </a:ext>
            </a:extLst>
          </p:cNvPr>
          <p:cNvSpPr txBox="1"/>
          <p:nvPr/>
        </p:nvSpPr>
        <p:spPr>
          <a:xfrm>
            <a:off x="8690803" y="5836119"/>
            <a:ext cx="2781532" cy="276999"/>
          </a:xfrm>
          <a:prstGeom prst="rect">
            <a:avLst/>
          </a:prstGeom>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Adapted from </a:t>
            </a:r>
            <a:r>
              <a:rPr kumimoji="0" lang="en-US" sz="12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Dedic</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 et al.</a:t>
            </a:r>
            <a:endParaRPr kumimoji="0" lang="en-US" sz="12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cxnSp>
        <p:nvCxnSpPr>
          <p:cNvPr id="27" name="Straight Connector 26">
            <a:extLst>
              <a:ext uri="{FF2B5EF4-FFF2-40B4-BE49-F238E27FC236}">
                <a16:creationId xmlns:a16="http://schemas.microsoft.com/office/drawing/2014/main" id="{20BC29E7-5086-ACFB-8B5E-84382950E5B4}"/>
              </a:ext>
            </a:extLst>
          </p:cNvPr>
          <p:cNvCxnSpPr>
            <a:cxnSpLocks/>
          </p:cNvCxnSpPr>
          <p:nvPr/>
        </p:nvCxnSpPr>
        <p:spPr>
          <a:xfrm>
            <a:off x="7749779" y="986118"/>
            <a:ext cx="31065" cy="51642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6723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8">
            <a:extLst>
              <a:ext uri="{FF2B5EF4-FFF2-40B4-BE49-F238E27FC236}">
                <a16:creationId xmlns:a16="http://schemas.microsoft.com/office/drawing/2014/main" id="{A61C7F46-218C-0DF4-8B53-D007056EF21B}"/>
              </a:ext>
            </a:extLst>
          </p:cNvPr>
          <p:cNvSpPr>
            <a:spLocks noGrp="1"/>
          </p:cNvSpPr>
          <p:nvPr>
            <p:ph type="ftr" sz="quarter" idx="3"/>
          </p:nvPr>
        </p:nvSpPr>
        <p:spPr>
          <a:xfrm>
            <a:off x="609600" y="5607219"/>
            <a:ext cx="10744200" cy="1192045"/>
          </a:xfrm>
        </p:spPr>
        <p:txBody>
          <a:bodyPr/>
          <a:lstStyle/>
          <a:p>
            <a:r>
              <a:rPr lang="en-US" b="1" dirty="0">
                <a:solidFill>
                  <a:schemeClr val="tx1">
                    <a:lumMod val="60000"/>
                    <a:lumOff val="40000"/>
                  </a:schemeClr>
                </a:solidFill>
              </a:rPr>
              <a:t>*NOTE: </a:t>
            </a:r>
            <a:r>
              <a:rPr lang="en-US" dirty="0">
                <a:solidFill>
                  <a:schemeClr val="tx1">
                    <a:lumMod val="60000"/>
                    <a:lumOff val="40000"/>
                  </a:schemeClr>
                </a:solidFill>
              </a:rPr>
              <a:t>Limited information about </a:t>
            </a:r>
            <a:r>
              <a:rPr lang="en-US" dirty="0" err="1">
                <a:solidFill>
                  <a:schemeClr val="tx1">
                    <a:lumMod val="60000"/>
                    <a:lumOff val="40000"/>
                  </a:schemeClr>
                </a:solidFill>
              </a:rPr>
              <a:t>ralmitaront</a:t>
            </a:r>
            <a:r>
              <a:rPr lang="en-US" dirty="0">
                <a:solidFill>
                  <a:schemeClr val="tx1">
                    <a:lumMod val="60000"/>
                    <a:lumOff val="40000"/>
                  </a:schemeClr>
                </a:solidFill>
              </a:rPr>
              <a:t> available publicly. </a:t>
            </a:r>
            <a:br>
              <a:rPr lang="en-US" dirty="0">
                <a:solidFill>
                  <a:schemeClr val="tx1">
                    <a:lumMod val="60000"/>
                    <a:lumOff val="40000"/>
                  </a:schemeClr>
                </a:solidFill>
              </a:rPr>
            </a:br>
            <a:r>
              <a:rPr lang="en-US" dirty="0">
                <a:solidFill>
                  <a:schemeClr val="tx1">
                    <a:lumMod val="60000"/>
                    <a:lumOff val="40000"/>
                  </a:schemeClr>
                </a:solidFill>
              </a:rPr>
              <a:t>5-HT1A, serotonin receptor type 1A; GAD, generalized anxiety disorder; MDD, major depressive disorder.
1. </a:t>
            </a:r>
            <a:r>
              <a:rPr lang="en-US" dirty="0" err="1">
                <a:solidFill>
                  <a:schemeClr val="tx1">
                    <a:lumMod val="60000"/>
                    <a:lumOff val="40000"/>
                  </a:schemeClr>
                </a:solidFill>
              </a:rPr>
              <a:t>Dedic</a:t>
            </a:r>
            <a:r>
              <a:rPr lang="en-US" dirty="0">
                <a:solidFill>
                  <a:schemeClr val="tx1">
                    <a:lumMod val="60000"/>
                    <a:lumOff val="40000"/>
                  </a:schemeClr>
                </a:solidFill>
              </a:rPr>
              <a:t> N, et al. </a:t>
            </a:r>
            <a:r>
              <a:rPr lang="en-US" i="1" dirty="0">
                <a:solidFill>
                  <a:schemeClr val="tx1">
                    <a:lumMod val="60000"/>
                    <a:lumOff val="40000"/>
                  </a:schemeClr>
                </a:solidFill>
              </a:rPr>
              <a:t>J </a:t>
            </a:r>
            <a:r>
              <a:rPr lang="en-US" i="1" dirty="0" err="1">
                <a:solidFill>
                  <a:schemeClr val="tx1">
                    <a:lumMod val="60000"/>
                    <a:lumOff val="40000"/>
                  </a:schemeClr>
                </a:solidFill>
              </a:rPr>
              <a:t>Pharmacol</a:t>
            </a:r>
            <a:r>
              <a:rPr lang="en-US" i="1" dirty="0">
                <a:solidFill>
                  <a:schemeClr val="tx1">
                    <a:lumMod val="60000"/>
                    <a:lumOff val="40000"/>
                  </a:schemeClr>
                </a:solidFill>
              </a:rPr>
              <a:t> Exp </a:t>
            </a:r>
            <a:r>
              <a:rPr lang="en-US" i="1" dirty="0" err="1">
                <a:solidFill>
                  <a:schemeClr val="tx1">
                    <a:lumMod val="60000"/>
                    <a:lumOff val="40000"/>
                  </a:schemeClr>
                </a:solidFill>
              </a:rPr>
              <a:t>Ther</a:t>
            </a:r>
            <a:r>
              <a:rPr lang="en-US" dirty="0">
                <a:solidFill>
                  <a:schemeClr val="tx1">
                    <a:lumMod val="60000"/>
                    <a:lumOff val="40000"/>
                  </a:schemeClr>
                </a:solidFill>
              </a:rPr>
              <a:t>. 2019;371(1):1-14; 2. </a:t>
            </a:r>
            <a:r>
              <a:rPr lang="en-US" dirty="0" err="1">
                <a:solidFill>
                  <a:schemeClr val="tx1">
                    <a:lumMod val="60000"/>
                    <a:lumOff val="40000"/>
                  </a:schemeClr>
                </a:solidFill>
              </a:rPr>
              <a:t>Dedic</a:t>
            </a:r>
            <a:r>
              <a:rPr lang="en-US" dirty="0">
                <a:solidFill>
                  <a:schemeClr val="tx1">
                    <a:lumMod val="60000"/>
                    <a:lumOff val="40000"/>
                  </a:schemeClr>
                </a:solidFill>
              </a:rPr>
              <a:t> N, et al. </a:t>
            </a:r>
            <a:r>
              <a:rPr lang="en-US" i="1" dirty="0">
                <a:solidFill>
                  <a:schemeClr val="tx1">
                    <a:lumMod val="60000"/>
                    <a:lumOff val="40000"/>
                  </a:schemeClr>
                </a:solidFill>
              </a:rPr>
              <a:t>Int J Mol Sci</a:t>
            </a:r>
            <a:r>
              <a:rPr lang="en-US" dirty="0">
                <a:solidFill>
                  <a:schemeClr val="tx1">
                    <a:lumMod val="60000"/>
                    <a:lumOff val="40000"/>
                  </a:schemeClr>
                </a:solidFill>
              </a:rPr>
              <a:t>. 2021;22(24):13185; 3.ClinicalTrials.gov. https://</a:t>
            </a:r>
            <a:r>
              <a:rPr lang="en-US" dirty="0" err="1">
                <a:solidFill>
                  <a:schemeClr val="tx1">
                    <a:lumMod val="60000"/>
                    <a:lumOff val="40000"/>
                  </a:schemeClr>
                </a:solidFill>
              </a:rPr>
              <a:t>clinicaltrials.gov</a:t>
            </a:r>
            <a:r>
              <a:rPr lang="en-US" dirty="0">
                <a:solidFill>
                  <a:schemeClr val="tx1">
                    <a:lumMod val="60000"/>
                    <a:lumOff val="40000"/>
                  </a:schemeClr>
                </a:solidFill>
              </a:rPr>
              <a:t>/</a:t>
            </a:r>
            <a:r>
              <a:rPr lang="en-US" dirty="0" err="1">
                <a:solidFill>
                  <a:schemeClr val="tx1">
                    <a:lumMod val="60000"/>
                    <a:lumOff val="40000"/>
                  </a:schemeClr>
                </a:solidFill>
              </a:rPr>
              <a:t>search?term</a:t>
            </a:r>
            <a:r>
              <a:rPr lang="en-US" dirty="0">
                <a:solidFill>
                  <a:schemeClr val="tx1">
                    <a:lumMod val="60000"/>
                    <a:lumOff val="40000"/>
                  </a:schemeClr>
                </a:solidFill>
              </a:rPr>
              <a:t>=</a:t>
            </a:r>
            <a:r>
              <a:rPr lang="en-US" dirty="0" err="1">
                <a:solidFill>
                  <a:schemeClr val="tx1">
                    <a:lumMod val="60000"/>
                    <a:lumOff val="40000"/>
                  </a:schemeClr>
                </a:solidFill>
              </a:rPr>
              <a:t>ralmitaront</a:t>
            </a:r>
            <a:r>
              <a:rPr lang="en-US" dirty="0">
                <a:solidFill>
                  <a:schemeClr val="tx1">
                    <a:lumMod val="60000"/>
                    <a:lumOff val="40000"/>
                  </a:schemeClr>
                </a:solidFill>
              </a:rPr>
              <a:t>. 4. </a:t>
            </a:r>
            <a:r>
              <a:rPr lang="en-US" dirty="0" err="1">
                <a:solidFill>
                  <a:schemeClr val="tx1">
                    <a:lumMod val="60000"/>
                    <a:lumOff val="40000"/>
                  </a:schemeClr>
                </a:solidFill>
              </a:rPr>
              <a:t>Koblan</a:t>
            </a:r>
            <a:r>
              <a:rPr lang="en-US" dirty="0">
                <a:solidFill>
                  <a:schemeClr val="tx1">
                    <a:lumMod val="60000"/>
                    <a:lumOff val="40000"/>
                  </a:schemeClr>
                </a:solidFill>
              </a:rPr>
              <a:t> KS, et al. </a:t>
            </a:r>
            <a:r>
              <a:rPr lang="en-US" i="1" dirty="0">
                <a:solidFill>
                  <a:schemeClr val="tx1">
                    <a:lumMod val="60000"/>
                    <a:lumOff val="40000"/>
                  </a:schemeClr>
                </a:solidFill>
              </a:rPr>
              <a:t>N </a:t>
            </a:r>
            <a:r>
              <a:rPr lang="en-US" i="1" dirty="0" err="1">
                <a:solidFill>
                  <a:schemeClr val="tx1">
                    <a:lumMod val="60000"/>
                    <a:lumOff val="40000"/>
                  </a:schemeClr>
                </a:solidFill>
              </a:rPr>
              <a:t>Engl</a:t>
            </a:r>
            <a:r>
              <a:rPr lang="en-US" i="1" dirty="0">
                <a:solidFill>
                  <a:schemeClr val="tx1">
                    <a:lumMod val="60000"/>
                    <a:lumOff val="40000"/>
                  </a:schemeClr>
                </a:solidFill>
              </a:rPr>
              <a:t> J Med</a:t>
            </a:r>
            <a:r>
              <a:rPr lang="en-US" dirty="0">
                <a:solidFill>
                  <a:schemeClr val="tx1">
                    <a:lumMod val="60000"/>
                    <a:lumOff val="40000"/>
                  </a:schemeClr>
                </a:solidFill>
              </a:rPr>
              <a:t>. 2020;382:1497-506. 5. </a:t>
            </a:r>
            <a:r>
              <a:rPr lang="en-US" dirty="0" err="1">
                <a:solidFill>
                  <a:schemeClr val="tx1">
                    <a:lumMod val="60000"/>
                    <a:lumOff val="40000"/>
                  </a:schemeClr>
                </a:solidFill>
              </a:rPr>
              <a:t>Correll</a:t>
            </a:r>
            <a:r>
              <a:rPr lang="en-US" dirty="0">
                <a:solidFill>
                  <a:schemeClr val="tx1">
                    <a:lumMod val="60000"/>
                    <a:lumOff val="40000"/>
                  </a:schemeClr>
                </a:solidFill>
              </a:rPr>
              <a:t> CU, et al. </a:t>
            </a:r>
            <a:r>
              <a:rPr lang="en-US" i="1" dirty="0">
                <a:solidFill>
                  <a:schemeClr val="tx1">
                    <a:lumMod val="60000"/>
                    <a:lumOff val="40000"/>
                  </a:schemeClr>
                </a:solidFill>
              </a:rPr>
              <a:t>NPJ </a:t>
            </a:r>
            <a:r>
              <a:rPr lang="en-US" i="1" dirty="0" err="1">
                <a:solidFill>
                  <a:schemeClr val="tx1">
                    <a:lumMod val="60000"/>
                    <a:lumOff val="40000"/>
                  </a:schemeClr>
                </a:solidFill>
              </a:rPr>
              <a:t>Schizophr</a:t>
            </a:r>
            <a:r>
              <a:rPr lang="en-US" dirty="0">
                <a:solidFill>
                  <a:schemeClr val="tx1">
                    <a:lumMod val="60000"/>
                    <a:lumOff val="40000"/>
                  </a:schemeClr>
                </a:solidFill>
              </a:rPr>
              <a:t>. 2021;7(1):63; 6. Otsuka America Pharmaceutical, Inc. 2023. https://</a:t>
            </a:r>
            <a:r>
              <a:rPr lang="en-US" dirty="0" err="1">
                <a:solidFill>
                  <a:schemeClr val="tx1">
                    <a:lumMod val="60000"/>
                    <a:lumOff val="40000"/>
                  </a:schemeClr>
                </a:solidFill>
              </a:rPr>
              <a:t>otsuka-us.com</a:t>
            </a:r>
            <a:r>
              <a:rPr lang="en-US" dirty="0">
                <a:solidFill>
                  <a:schemeClr val="tx1">
                    <a:lumMod val="60000"/>
                    <a:lumOff val="40000"/>
                  </a:schemeClr>
                </a:solidFill>
              </a:rPr>
              <a:t>/news/sumitomo-pharma-and-otsuka-announce-topline-results-phase-3-diamond-1-and-diamond-2-clinical.</a:t>
            </a:r>
          </a:p>
        </p:txBody>
      </p:sp>
      <p:sp>
        <p:nvSpPr>
          <p:cNvPr id="6" name="Title 15">
            <a:extLst>
              <a:ext uri="{FF2B5EF4-FFF2-40B4-BE49-F238E27FC236}">
                <a16:creationId xmlns:a16="http://schemas.microsoft.com/office/drawing/2014/main" id="{41DFDC7E-57E2-AB5F-C66E-4173087335E9}"/>
              </a:ext>
            </a:extLst>
          </p:cNvPr>
          <p:cNvSpPr>
            <a:spLocks noGrp="1"/>
          </p:cNvSpPr>
          <p:nvPr>
            <p:ph type="title"/>
          </p:nvPr>
        </p:nvSpPr>
        <p:spPr>
          <a:xfrm>
            <a:off x="609600" y="199505"/>
            <a:ext cx="10744200" cy="1185577"/>
          </a:xfrm>
        </p:spPr>
        <p:txBody>
          <a:bodyPr>
            <a:noAutofit/>
          </a:bodyPr>
          <a:lstStyle/>
          <a:p>
            <a:r>
              <a:rPr lang="en-US" dirty="0"/>
              <a:t>Investigational TAAR1 Compounds in Clinical Trials</a:t>
            </a:r>
          </a:p>
        </p:txBody>
      </p:sp>
      <p:sp>
        <p:nvSpPr>
          <p:cNvPr id="3" name="Content Placeholder 2">
            <a:extLst>
              <a:ext uri="{FF2B5EF4-FFF2-40B4-BE49-F238E27FC236}">
                <a16:creationId xmlns:a16="http://schemas.microsoft.com/office/drawing/2014/main" id="{9C294A4E-5EF0-4CDB-1560-1CFA7023DB1E}"/>
              </a:ext>
            </a:extLst>
          </p:cNvPr>
          <p:cNvSpPr>
            <a:spLocks noGrp="1"/>
          </p:cNvSpPr>
          <p:nvPr>
            <p:ph idx="1"/>
          </p:nvPr>
        </p:nvSpPr>
        <p:spPr>
          <a:xfrm>
            <a:off x="1267660" y="1477963"/>
            <a:ext cx="10086139" cy="3724096"/>
          </a:xfrm>
        </p:spPr>
        <p:txBody>
          <a:bodyPr vert="horz" wrap="square" lIns="68580" tIns="34290" rIns="68580" bIns="34290" rtlCol="0" anchor="t">
            <a:spAutoFit/>
          </a:bodyPr>
          <a:lstStyle/>
          <a:p>
            <a:r>
              <a:rPr lang="en-US" dirty="0"/>
              <a:t>Two investigational TAAR1 compounds reached Phase 2/3 clinical trials for the treatment of schizophrenia and other psychiatric conditions</a:t>
            </a:r>
          </a:p>
          <a:p>
            <a:r>
              <a:rPr lang="en-US" dirty="0"/>
              <a:t>Each have different receptor pharmacology</a:t>
            </a:r>
            <a:r>
              <a:rPr lang="en-US" baseline="30000" dirty="0"/>
              <a:t>1,2</a:t>
            </a:r>
            <a:r>
              <a:rPr lang="en-US" dirty="0"/>
              <a:t>:</a:t>
            </a:r>
          </a:p>
          <a:p>
            <a:r>
              <a:rPr lang="en-US" dirty="0" err="1"/>
              <a:t>Ralmitaront</a:t>
            </a:r>
            <a:r>
              <a:rPr lang="en-US" dirty="0"/>
              <a:t>*: TAAR1 partial agonist </a:t>
            </a:r>
          </a:p>
          <a:p>
            <a:pPr lvl="1"/>
            <a:r>
              <a:rPr lang="en-US" dirty="0"/>
              <a:t>2 recently-terminated Phase 2 trials in schizophrenia and schizoaffective disorder (acute exacerbation, and augmentation for negative symptoms)</a:t>
            </a:r>
            <a:r>
              <a:rPr lang="en-US" baseline="30000" dirty="0"/>
              <a:t>3</a:t>
            </a:r>
          </a:p>
          <a:p>
            <a:r>
              <a:rPr lang="en-US" dirty="0"/>
              <a:t>Ulotaront: TAAR1 agonist with 5-HT</a:t>
            </a:r>
            <a:r>
              <a:rPr lang="en-US" baseline="-25000" dirty="0"/>
              <a:t>1A</a:t>
            </a:r>
            <a:r>
              <a:rPr lang="en-US" dirty="0"/>
              <a:t> agonist activity</a:t>
            </a:r>
          </a:p>
          <a:p>
            <a:pPr lvl="1"/>
            <a:r>
              <a:rPr lang="en-US" dirty="0"/>
              <a:t>Positive phase 2 study in schizophrenia</a:t>
            </a:r>
            <a:r>
              <a:rPr lang="en-US" baseline="30000" dirty="0"/>
              <a:t>4,5</a:t>
            </a:r>
            <a:r>
              <a:rPr lang="en-US" dirty="0"/>
              <a:t>; 2 negative phase 3 studies</a:t>
            </a:r>
            <a:r>
              <a:rPr lang="en-US" baseline="30000" dirty="0"/>
              <a:t>6</a:t>
            </a:r>
            <a:r>
              <a:rPr lang="en-US" dirty="0"/>
              <a:t> </a:t>
            </a:r>
          </a:p>
          <a:p>
            <a:pPr lvl="1"/>
            <a:r>
              <a:rPr lang="en-US" dirty="0"/>
              <a:t>adjunctive MDD and GAD clinical trials ongoing</a:t>
            </a:r>
            <a:r>
              <a:rPr lang="en-US" baseline="30000" dirty="0"/>
              <a:t>6</a:t>
            </a:r>
          </a:p>
        </p:txBody>
      </p:sp>
      <p:sp>
        <p:nvSpPr>
          <p:cNvPr id="21" name="Oval 20">
            <a:extLst>
              <a:ext uri="{FF2B5EF4-FFF2-40B4-BE49-F238E27FC236}">
                <a16:creationId xmlns:a16="http://schemas.microsoft.com/office/drawing/2014/main" id="{0902A384-FD8E-D4FE-E168-F47F285C4600}"/>
              </a:ext>
            </a:extLst>
          </p:cNvPr>
          <p:cNvSpPr/>
          <p:nvPr/>
        </p:nvSpPr>
        <p:spPr>
          <a:xfrm>
            <a:off x="452921" y="2749197"/>
            <a:ext cx="664163" cy="665332"/>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panose="020B0604020202020204"/>
            </a:endParaRPr>
          </a:p>
        </p:txBody>
      </p:sp>
      <p:graphicFrame>
        <p:nvGraphicFramePr>
          <p:cNvPr id="22" name="Object 21">
            <a:extLst>
              <a:ext uri="{FF2B5EF4-FFF2-40B4-BE49-F238E27FC236}">
                <a16:creationId xmlns:a16="http://schemas.microsoft.com/office/drawing/2014/main" id="{BB6F10CF-3F69-0257-FC9F-8B9096F7B799}"/>
              </a:ext>
            </a:extLst>
          </p:cNvPr>
          <p:cNvGraphicFramePr>
            <a:graphicFrameLocks noChangeAspect="1"/>
          </p:cNvGraphicFramePr>
          <p:nvPr>
            <p:extLst>
              <p:ext uri="{D42A27DB-BD31-4B8C-83A1-F6EECF244321}">
                <p14:modId xmlns:p14="http://schemas.microsoft.com/office/powerpoint/2010/main" val="3052861100"/>
              </p:ext>
            </p:extLst>
          </p:nvPr>
        </p:nvGraphicFramePr>
        <p:xfrm>
          <a:off x="508482" y="2902930"/>
          <a:ext cx="591984" cy="348546"/>
        </p:xfrm>
        <a:graphic>
          <a:graphicData uri="http://schemas.openxmlformats.org/presentationml/2006/ole">
            <mc:AlternateContent xmlns:mc="http://schemas.openxmlformats.org/markup-compatibility/2006">
              <mc:Choice xmlns:v="urn:schemas-microsoft-com:vml" Requires="v">
                <p:oleObj name="CS ChemDraw Drawing" r:id="rId2" imgW="1895469" imgH="1115343" progId="ChemDraw.Document.6.0">
                  <p:embed/>
                </p:oleObj>
              </mc:Choice>
              <mc:Fallback>
                <p:oleObj name="CS ChemDraw Drawing" r:id="rId2" imgW="1895469" imgH="1115343" progId="ChemDraw.Document.6.0">
                  <p:embed/>
                  <p:pic>
                    <p:nvPicPr>
                      <p:cNvPr id="22" name="Object 21">
                        <a:extLst>
                          <a:ext uri="{FF2B5EF4-FFF2-40B4-BE49-F238E27FC236}">
                            <a16:creationId xmlns:a16="http://schemas.microsoft.com/office/drawing/2014/main" id="{BB6F10CF-3F69-0257-FC9F-8B9096F7B799}"/>
                          </a:ext>
                        </a:extLst>
                      </p:cNvPr>
                      <p:cNvPicPr/>
                      <p:nvPr/>
                    </p:nvPicPr>
                    <p:blipFill>
                      <a:blip r:embed="rId3"/>
                      <a:stretch>
                        <a:fillRect/>
                      </a:stretch>
                    </p:blipFill>
                    <p:spPr>
                      <a:xfrm>
                        <a:off x="508482" y="2902930"/>
                        <a:ext cx="591984" cy="348546"/>
                      </a:xfrm>
                      <a:prstGeom prst="rect">
                        <a:avLst/>
                      </a:prstGeom>
                    </p:spPr>
                  </p:pic>
                </p:oleObj>
              </mc:Fallback>
            </mc:AlternateContent>
          </a:graphicData>
        </a:graphic>
      </p:graphicFrame>
      <p:sp>
        <p:nvSpPr>
          <p:cNvPr id="23" name="Oval 22">
            <a:extLst>
              <a:ext uri="{FF2B5EF4-FFF2-40B4-BE49-F238E27FC236}">
                <a16:creationId xmlns:a16="http://schemas.microsoft.com/office/drawing/2014/main" id="{CD69C513-AE8F-2E3B-2421-2D9148FA0EDB}"/>
              </a:ext>
            </a:extLst>
          </p:cNvPr>
          <p:cNvSpPr/>
          <p:nvPr/>
        </p:nvSpPr>
        <p:spPr>
          <a:xfrm>
            <a:off x="441479" y="3840615"/>
            <a:ext cx="714638" cy="665332"/>
          </a:xfrm>
          <a:prstGeom prst="ellipse">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panose="020B0604020202020204"/>
            </a:endParaRPr>
          </a:p>
        </p:txBody>
      </p:sp>
      <p:graphicFrame>
        <p:nvGraphicFramePr>
          <p:cNvPr id="24" name="Object 23">
            <a:extLst>
              <a:ext uri="{FF2B5EF4-FFF2-40B4-BE49-F238E27FC236}">
                <a16:creationId xmlns:a16="http://schemas.microsoft.com/office/drawing/2014/main" id="{B1982E78-713E-1581-96B4-BC556BA00EEC}"/>
              </a:ext>
            </a:extLst>
          </p:cNvPr>
          <p:cNvGraphicFramePr>
            <a:graphicFrameLocks noChangeAspect="1"/>
          </p:cNvGraphicFramePr>
          <p:nvPr>
            <p:extLst>
              <p:ext uri="{D42A27DB-BD31-4B8C-83A1-F6EECF244321}">
                <p14:modId xmlns:p14="http://schemas.microsoft.com/office/powerpoint/2010/main" val="434670115"/>
              </p:ext>
            </p:extLst>
          </p:nvPr>
        </p:nvGraphicFramePr>
        <p:xfrm>
          <a:off x="592056" y="3902331"/>
          <a:ext cx="434436" cy="539226"/>
        </p:xfrm>
        <a:graphic>
          <a:graphicData uri="http://schemas.openxmlformats.org/presentationml/2006/ole">
            <mc:AlternateContent xmlns:mc="http://schemas.openxmlformats.org/markup-compatibility/2006">
              <mc:Choice xmlns:v="urn:schemas-microsoft-com:vml" Requires="v">
                <p:oleObj name="CS ChemDraw Drawing" r:id="rId4" imgW="857880" imgH="878400" progId="ChemDraw.Document.6.0">
                  <p:embed/>
                </p:oleObj>
              </mc:Choice>
              <mc:Fallback>
                <p:oleObj name="CS ChemDraw Drawing" r:id="rId4" imgW="857880" imgH="878400" progId="ChemDraw.Document.6.0">
                  <p:embed/>
                  <p:pic>
                    <p:nvPicPr>
                      <p:cNvPr id="24" name="Object 23">
                        <a:extLst>
                          <a:ext uri="{FF2B5EF4-FFF2-40B4-BE49-F238E27FC236}">
                            <a16:creationId xmlns:a16="http://schemas.microsoft.com/office/drawing/2014/main" id="{B1982E78-713E-1581-96B4-BC556BA00EEC}"/>
                          </a:ext>
                        </a:extLst>
                      </p:cNvPr>
                      <p:cNvPicPr/>
                      <p:nvPr/>
                    </p:nvPicPr>
                    <p:blipFill>
                      <a:blip r:embed="rId5"/>
                      <a:stretch>
                        <a:fillRect/>
                      </a:stretch>
                    </p:blipFill>
                    <p:spPr>
                      <a:xfrm>
                        <a:off x="592056" y="3902331"/>
                        <a:ext cx="434436" cy="539226"/>
                      </a:xfrm>
                      <a:prstGeom prst="rect">
                        <a:avLst/>
                      </a:prstGeom>
                      <a:noFill/>
                      <a:ln>
                        <a:noFill/>
                      </a:ln>
                    </p:spPr>
                  </p:pic>
                </p:oleObj>
              </mc:Fallback>
            </mc:AlternateContent>
          </a:graphicData>
        </a:graphic>
      </p:graphicFrame>
      <p:sp>
        <p:nvSpPr>
          <p:cNvPr id="25" name="Oval 24">
            <a:extLst>
              <a:ext uri="{FF2B5EF4-FFF2-40B4-BE49-F238E27FC236}">
                <a16:creationId xmlns:a16="http://schemas.microsoft.com/office/drawing/2014/main" id="{D017B272-31D8-FD79-41CC-5ADE55E84303}"/>
              </a:ext>
            </a:extLst>
          </p:cNvPr>
          <p:cNvSpPr/>
          <p:nvPr/>
        </p:nvSpPr>
        <p:spPr>
          <a:xfrm>
            <a:off x="6595597" y="2745667"/>
            <a:ext cx="504748" cy="490878"/>
          </a:xfrm>
          <a:prstGeom prst="ellipse">
            <a:avLst/>
          </a:prstGeom>
          <a:gradFill rotWithShape="1">
            <a:gsLst>
              <a:gs pos="0">
                <a:srgbClr val="D0D0CE">
                  <a:tint val="50000"/>
                  <a:satMod val="300000"/>
                </a:srgbClr>
              </a:gs>
              <a:gs pos="35000">
                <a:srgbClr val="D0D0CE">
                  <a:tint val="37000"/>
                  <a:satMod val="300000"/>
                </a:srgbClr>
              </a:gs>
              <a:gs pos="100000">
                <a:srgbClr val="D0D0CE">
                  <a:tint val="15000"/>
                  <a:satMod val="350000"/>
                </a:srgbClr>
              </a:gs>
            </a:gsLst>
            <a:lin ang="16200000" scaled="1"/>
          </a:gradFill>
          <a:ln w="9525" cap="flat" cmpd="sng" algn="ctr">
            <a:noFill/>
            <a:prstDash val="solid"/>
          </a:ln>
          <a:effectLst>
            <a:outerShdw blurRad="40000" dist="20000" dir="5400000" rotWithShape="0">
              <a:srgbClr val="000000">
                <a:alpha val="38000"/>
              </a:srgb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 name="Chord 25">
            <a:extLst>
              <a:ext uri="{FF2B5EF4-FFF2-40B4-BE49-F238E27FC236}">
                <a16:creationId xmlns:a16="http://schemas.microsoft.com/office/drawing/2014/main" id="{34DFA2B0-B6F7-D1F7-41CA-37379E4EB9D9}"/>
              </a:ext>
            </a:extLst>
          </p:cNvPr>
          <p:cNvSpPr/>
          <p:nvPr/>
        </p:nvSpPr>
        <p:spPr>
          <a:xfrm>
            <a:off x="6646072" y="2799865"/>
            <a:ext cx="403798" cy="392702"/>
          </a:xfrm>
          <a:prstGeom prst="chord">
            <a:avLst>
              <a:gd name="adj1" fmla="val 0"/>
              <a:gd name="adj2" fmla="val 10800000"/>
            </a:avLst>
          </a:prstGeom>
          <a:solidFill>
            <a:srgbClr val="D0D0CE">
              <a:lumMod val="75000"/>
            </a:srgbClr>
          </a:solidFill>
          <a:ln w="12700" cap="flat" cmpd="sng" algn="ctr">
            <a:noFill/>
            <a:prstDash val="solid"/>
            <a:miter lim="800000"/>
          </a:ln>
          <a:effectLst/>
        </p:spPr>
        <p:txBody>
          <a:bodyPr/>
          <a:lstStyle/>
          <a:p>
            <a:endParaRPr lang="en-US"/>
          </a:p>
        </p:txBody>
      </p:sp>
      <p:sp>
        <p:nvSpPr>
          <p:cNvPr id="27" name="Oval 26">
            <a:extLst>
              <a:ext uri="{FF2B5EF4-FFF2-40B4-BE49-F238E27FC236}">
                <a16:creationId xmlns:a16="http://schemas.microsoft.com/office/drawing/2014/main" id="{8A1980BE-3490-9F80-8584-7E1F3BEBE1EB}"/>
              </a:ext>
            </a:extLst>
          </p:cNvPr>
          <p:cNvSpPr/>
          <p:nvPr/>
        </p:nvSpPr>
        <p:spPr>
          <a:xfrm>
            <a:off x="8968085" y="3892615"/>
            <a:ext cx="562323" cy="548942"/>
          </a:xfrm>
          <a:prstGeom prst="ellipse">
            <a:avLst/>
          </a:prstGeom>
          <a:solidFill>
            <a:srgbClr val="E0D8E2"/>
          </a:solidFill>
          <a:ln>
            <a:noFill/>
          </a:ln>
          <a:effectLst/>
        </p:spPr>
        <p:txBody>
          <a:bodyPr/>
          <a:lstStyle/>
          <a:p>
            <a:endParaRPr lang="en-US"/>
          </a:p>
        </p:txBody>
      </p:sp>
      <p:sp>
        <p:nvSpPr>
          <p:cNvPr id="28" name="Chord 27">
            <a:extLst>
              <a:ext uri="{FF2B5EF4-FFF2-40B4-BE49-F238E27FC236}">
                <a16:creationId xmlns:a16="http://schemas.microsoft.com/office/drawing/2014/main" id="{982AEB97-56EE-65F1-8D2D-672EB04AAD19}"/>
              </a:ext>
            </a:extLst>
          </p:cNvPr>
          <p:cNvSpPr/>
          <p:nvPr/>
        </p:nvSpPr>
        <p:spPr>
          <a:xfrm>
            <a:off x="9024317" y="3947509"/>
            <a:ext cx="449858" cy="439153"/>
          </a:xfrm>
          <a:prstGeom prst="chord">
            <a:avLst>
              <a:gd name="adj1" fmla="val 16200000"/>
              <a:gd name="adj2" fmla="val 16200000"/>
            </a:avLst>
          </a:prstGeom>
          <a:solidFill>
            <a:srgbClr val="9F4174"/>
          </a:solidFill>
          <a:ln w="12700" cap="flat" cmpd="sng" algn="ctr">
            <a:noFill/>
            <a:prstDash val="solid"/>
            <a:miter lim="800000"/>
          </a:ln>
          <a:effectLst/>
        </p:spPr>
        <p:txBody>
          <a:bodyPr/>
          <a:lstStyle/>
          <a:p>
            <a:endParaRPr lang="en-US"/>
          </a:p>
        </p:txBody>
      </p:sp>
    </p:spTree>
    <p:extLst>
      <p:ext uri="{BB962C8B-B14F-4D97-AF65-F5344CB8AC3E}">
        <p14:creationId xmlns:p14="http://schemas.microsoft.com/office/powerpoint/2010/main" val="2395968771"/>
      </p:ext>
    </p:extLst>
  </p:cSld>
  <p:clrMapOvr>
    <a:masterClrMapping/>
  </p:clrMapOvr>
</p:sld>
</file>

<file path=ppt/theme/theme1.xml><?xml version="1.0" encoding="utf-8"?>
<a:theme xmlns:a="http://schemas.openxmlformats.org/drawingml/2006/main" name="Psychiatry Template 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iatry Template 2023" id="{6904B905-054A-844A-82D4-A407633AE3FF}" vid="{973B4CC8-F63A-B242-B87D-F88E0856FB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AEBB966-B3AC-4C81-B05D-B30D02AEACD7}">
  <ds:schemaRefs>
    <ds:schemaRef ds:uri="http://schemas.microsoft.com/sharepoint/v3/contenttype/forms"/>
  </ds:schemaRefs>
</ds:datastoreItem>
</file>

<file path=customXml/itemProps2.xml><?xml version="1.0" encoding="utf-8"?>
<ds:datastoreItem xmlns:ds="http://schemas.openxmlformats.org/officeDocument/2006/customXml" ds:itemID="{94E9B6E4-B396-4C21-8E04-619A5E7987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D89456F-3103-4782-BB4A-6AB054E6FE54}">
  <ds:schemaRef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http://purl.org/dc/elements/1.1/"/>
    <ds:schemaRef ds:uri="http://purl.org/dc/terms/"/>
    <ds:schemaRef ds:uri="f55e9ad1-4522-4e5b-8d2e-6f450f6d945f"/>
    <ds:schemaRef ds:uri="a9d8bbac-cce3-475c-b9fe-65ecbcec7ed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Psychiatry Template 2023</Template>
  <TotalTime>1088</TotalTime>
  <Words>2164</Words>
  <Application>Microsoft Macintosh PowerPoint</Application>
  <PresentationFormat>Widescreen</PresentationFormat>
  <Paragraphs>216</Paragraphs>
  <Slides>25</Slides>
  <Notes>21</Notes>
  <HiddenSlides>0</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9" baseType="lpstr">
      <vt:lpstr>MS PGothic</vt:lpstr>
      <vt:lpstr>Aptos</vt:lpstr>
      <vt:lpstr>Arial</vt:lpstr>
      <vt:lpstr>Calibri</vt:lpstr>
      <vt:lpstr>Calibri Light</vt:lpstr>
      <vt:lpstr>Century Gothic</vt:lpstr>
      <vt:lpstr>Franklin Gothic Book</vt:lpstr>
      <vt:lpstr>Franklin Gothic Medium Cond</vt:lpstr>
      <vt:lpstr>Source Sans Pro Semibold</vt:lpstr>
      <vt:lpstr>Times New Roman</vt:lpstr>
      <vt:lpstr>Trebuchet MS</vt:lpstr>
      <vt:lpstr>Psychiatry Template 2023</vt:lpstr>
      <vt:lpstr>Office Theme</vt:lpstr>
      <vt:lpstr>CS ChemDraw Drawing</vt:lpstr>
      <vt:lpstr>Exploring the Spectrum of Efficacy in Emerging Schizophrenia Therapies:  From Positive to Negative to Cognitive Symptoms</vt:lpstr>
      <vt:lpstr>PowerPoint Presentation</vt:lpstr>
      <vt:lpstr>Disclaimer</vt:lpstr>
      <vt:lpstr>Overview</vt:lpstr>
      <vt:lpstr>Emerging Agents with  Novel Mechanism of Action</vt:lpstr>
      <vt:lpstr>Novel MOA Antipsychotics in Development</vt:lpstr>
      <vt:lpstr>Total, Positive and  Negative Symptoms</vt:lpstr>
      <vt:lpstr>What Are Trace Amines and Trace Amine  Associated Receptors?</vt:lpstr>
      <vt:lpstr>Investigational TAAR1 Compounds in Clinical Trials</vt:lpstr>
      <vt:lpstr>Ulotaront Phase 3 DIAMOND 1 and 2 Trials:  Top Line Results</vt:lpstr>
      <vt:lpstr>The Nicotinic Versus Muscarinic Cholinergic Receptor System </vt:lpstr>
      <vt:lpstr>Regulation of Dopamine Circuits Relevant in Psychosis by M1 &amp; M4 Receptors </vt:lpstr>
      <vt:lpstr>Xanomeline + Trospium Chloride Phase 2B Study:  Primary and Secondary Endpoint Analyses (mITT) + Safety Analyses</vt:lpstr>
      <vt:lpstr>KarXT Phase 3 EMERGENT-2 Trial: Change in PANSS total and subscale scores, CGI-S and Response Rates from Baseline to Week 5</vt:lpstr>
      <vt:lpstr>KarXT Phase EMERGENT-1, EMERGENT-2 and EMERGENT-3: Treatment Emergent Adverse Effects from Baseline to Week 5</vt:lpstr>
      <vt:lpstr>M4 Positive Allosteric Modulator Emraclidine Phase 1B Study:  Efficacy Results in Change from Baseline to Week 6</vt:lpstr>
      <vt:lpstr>M4 Positive Allosteric Modulator Emraclidine :  Adverse Effect Results in Part B of a Phase 1B Study</vt:lpstr>
      <vt:lpstr>Negative Symptoms</vt:lpstr>
      <vt:lpstr>5-HT2A/Sigma 2 Receptor Antagonist Roluperidone:  PHASE 2B Versus PHASE 3 Trial Results:  Change in PANSS Marder Negative Symptom Factor Score</vt:lpstr>
      <vt:lpstr>Cognitive Symptoms</vt:lpstr>
      <vt:lpstr>KarXT EMERGENT-1 and EMERGENT-2 and EMERGENT-3: Change in Cognition From Baseline to Week 5</vt:lpstr>
      <vt:lpstr>Adjunctive BI 425809,  a Novel Glycine Transporter Inhibitor, for Cognitive Dysfunction</vt:lpstr>
      <vt:lpstr>Adjunctive BI 425809 for Cognitive Dysfunction: Adverse Effects</vt:lpstr>
      <vt:lpstr>Summary and Conclusions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Spectrum of Efficacy in Emerging Schizophrenia Therapies:  From Positive to Negative to Cognitive Symptoms</dc:title>
  <dc:subject/>
  <dc:creator>MedEd On The Go</dc:creator>
  <cp:keywords/>
  <dc:description/>
  <cp:lastModifiedBy>Harley Kidner</cp:lastModifiedBy>
  <cp:revision>23</cp:revision>
  <dcterms:created xsi:type="dcterms:W3CDTF">2024-03-28T23:48:07Z</dcterms:created>
  <dcterms:modified xsi:type="dcterms:W3CDTF">2024-06-25T19:54:23Z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ies>
</file>