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9" r:id="rId5"/>
  </p:sldMasterIdLst>
  <p:notesMasterIdLst>
    <p:notesMasterId r:id="rId25"/>
  </p:notesMasterIdLst>
  <p:sldIdLst>
    <p:sldId id="257" r:id="rId6"/>
    <p:sldId id="265" r:id="rId7"/>
    <p:sldId id="256" r:id="rId8"/>
    <p:sldId id="2147376340" r:id="rId9"/>
    <p:sldId id="2141411627" r:id="rId10"/>
    <p:sldId id="2147328587" r:id="rId11"/>
    <p:sldId id="2147328623" r:id="rId12"/>
    <p:sldId id="2147328647" r:id="rId13"/>
    <p:sldId id="273" r:id="rId14"/>
    <p:sldId id="2147376339" r:id="rId15"/>
    <p:sldId id="2147478984" r:id="rId16"/>
    <p:sldId id="2147327330" r:id="rId17"/>
    <p:sldId id="1593" r:id="rId18"/>
    <p:sldId id="2147327173" r:id="rId19"/>
    <p:sldId id="529" r:id="rId20"/>
    <p:sldId id="2147478985" r:id="rId21"/>
    <p:sldId id="2147376338" r:id="rId22"/>
    <p:sldId id="2147328640" r:id="rId23"/>
    <p:sldId id="2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450A3C-4AD8-14C3-BE8D-52870263434C}" name="Canan Schumann" initials="CS" userId="S::cschumann@ushealthconnect.com::d28afc93-6bf0-45d0-b3c3-1d5d563b5562" providerId="AD"/>
  <p188:author id="{6EB12EAF-BC4E-6B6B-0102-503011D8EEE7}" name="Emily Jebing" initials="EJ" userId="Emily Jebing"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1194A0-2503-3247-BDF3-6BC8A5A83529}" v="4" dt="2024-06-25T19:56:22.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13"/>
    <p:restoredTop sz="96327"/>
  </p:normalViewPr>
  <p:slideViewPr>
    <p:cSldViewPr snapToGrid="0">
      <p:cViewPr varScale="1">
        <p:scale>
          <a:sx n="119" d="100"/>
          <a:sy n="119" d="100"/>
        </p:scale>
        <p:origin x="10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7A1194A0-2503-3247-BDF3-6BC8A5A83529}"/>
    <pc:docChg chg="addSld delSld modSld sldOrd">
      <pc:chgData name="Harley Kidner" userId="5b13863f-857f-45ba-b29d-d3555fa5f842" providerId="ADAL" clId="{7A1194A0-2503-3247-BDF3-6BC8A5A83529}" dt="2024-06-25T19:56:28.431" v="3" actId="20578"/>
      <pc:docMkLst>
        <pc:docMk/>
      </pc:docMkLst>
      <pc:sldChg chg="add del">
        <pc:chgData name="Harley Kidner" userId="5b13863f-857f-45ba-b29d-d3555fa5f842" providerId="ADAL" clId="{7A1194A0-2503-3247-BDF3-6BC8A5A83529}" dt="2024-06-25T19:56:22.610" v="2"/>
        <pc:sldMkLst>
          <pc:docMk/>
          <pc:sldMk cId="3306514557" sldId="256"/>
        </pc:sldMkLst>
      </pc:sldChg>
      <pc:sldChg chg="add del ord">
        <pc:chgData name="Harley Kidner" userId="5b13863f-857f-45ba-b29d-d3555fa5f842" providerId="ADAL" clId="{7A1194A0-2503-3247-BDF3-6BC8A5A83529}" dt="2024-06-25T19:56:28.431" v="3" actId="20578"/>
        <pc:sldMkLst>
          <pc:docMk/>
          <pc:sldMk cId="2405816164" sldId="264"/>
        </pc:sldMkLst>
      </pc:sldChg>
      <pc:sldChg chg="add del">
        <pc:chgData name="Harley Kidner" userId="5b13863f-857f-45ba-b29d-d3555fa5f842" providerId="ADAL" clId="{7A1194A0-2503-3247-BDF3-6BC8A5A83529}" dt="2024-06-25T19:56:22.610" v="2"/>
        <pc:sldMkLst>
          <pc:docMk/>
          <pc:sldMk cId="2600770121" sldId="265"/>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4644735735489401"/>
          <c:y val="4.3057760456245202E-2"/>
          <c:w val="0.55625711888710205"/>
          <c:h val="0.88942958172752207"/>
        </c:manualLayout>
      </c:layout>
      <c:barChart>
        <c:barDir val="bar"/>
        <c:grouping val="clustered"/>
        <c:varyColors val="0"/>
        <c:ser>
          <c:idx val="1"/>
          <c:order val="0"/>
          <c:tx>
            <c:strRef>
              <c:f>Sheet1!$B$1</c:f>
              <c:strCache>
                <c:ptCount val="1"/>
                <c:pt idx="0">
                  <c:v>Column1</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lang="ja-JP"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Complete symptom control</c:v>
                </c:pt>
                <c:pt idx="1">
                  <c:v>Improved compliance</c:v>
                </c:pt>
                <c:pt idx="2">
                  <c:v>Reduced risk of tardive dyskinesia</c:v>
                </c:pt>
                <c:pt idx="3">
                  <c:v>Reduced aggression</c:v>
                </c:pt>
                <c:pt idx="4">
                  <c:v>Familiarity with drug</c:v>
                </c:pt>
                <c:pt idx="5">
                  <c:v>Effect on mood/affective symptoms</c:v>
                </c:pt>
                <c:pt idx="6">
                  <c:v>Reduced agitation</c:v>
                </c:pt>
                <c:pt idx="7">
                  <c:v>Reduced risk of EPS/parkinsonism</c:v>
                </c:pt>
                <c:pt idx="8">
                  <c:v>Patient acceptability</c:v>
                </c:pt>
                <c:pt idx="9">
                  <c:v>Well tolerated</c:v>
                </c:pt>
                <c:pt idx="10">
                  <c:v>Effect on negative symptoms</c:v>
                </c:pt>
                <c:pt idx="11">
                  <c:v>Effect on positive symptoms</c:v>
                </c:pt>
              </c:strCache>
            </c:strRef>
          </c:cat>
          <c:val>
            <c:numRef>
              <c:f>Sheet1!$B$2:$B$13</c:f>
              <c:numCache>
                <c:formatCode>0</c:formatCode>
                <c:ptCount val="12"/>
                <c:pt idx="0">
                  <c:v>28</c:v>
                </c:pt>
                <c:pt idx="1">
                  <c:v>31</c:v>
                </c:pt>
                <c:pt idx="2">
                  <c:v>33</c:v>
                </c:pt>
                <c:pt idx="3">
                  <c:v>34</c:v>
                </c:pt>
                <c:pt idx="4">
                  <c:v>35</c:v>
                </c:pt>
                <c:pt idx="5">
                  <c:v>37</c:v>
                </c:pt>
                <c:pt idx="6">
                  <c:v>40</c:v>
                </c:pt>
                <c:pt idx="7">
                  <c:v>45</c:v>
                </c:pt>
                <c:pt idx="8">
                  <c:v>46</c:v>
                </c:pt>
                <c:pt idx="9">
                  <c:v>47</c:v>
                </c:pt>
                <c:pt idx="10">
                  <c:v>62</c:v>
                </c:pt>
                <c:pt idx="11">
                  <c:v>91</c:v>
                </c:pt>
              </c:numCache>
            </c:numRef>
          </c:val>
          <c:extLst>
            <c:ext xmlns:c16="http://schemas.microsoft.com/office/drawing/2014/chart" uri="{C3380CC4-5D6E-409C-BE32-E72D297353CC}">
              <c16:uniqueId val="{00000000-0CE8-4F67-BDF9-16429158C0AA}"/>
            </c:ext>
          </c:extLst>
        </c:ser>
        <c:dLbls>
          <c:showLegendKey val="0"/>
          <c:showVal val="0"/>
          <c:showCatName val="0"/>
          <c:showSerName val="0"/>
          <c:showPercent val="0"/>
          <c:showBubbleSize val="0"/>
        </c:dLbls>
        <c:gapWidth val="58"/>
        <c:axId val="-1075764384"/>
        <c:axId val="-1075760688"/>
      </c:barChart>
      <c:catAx>
        <c:axId val="-1075764384"/>
        <c:scaling>
          <c:orientation val="minMax"/>
        </c:scaling>
        <c:delete val="0"/>
        <c:axPos val="l"/>
        <c:majorGridlines>
          <c:spPr>
            <a:ln w="3175">
              <a:noFill/>
            </a:ln>
          </c:spPr>
        </c:majorGridlines>
        <c:numFmt formatCode="General" sourceLinked="0"/>
        <c:majorTickMark val="out"/>
        <c:minorTickMark val="none"/>
        <c:tickLblPos val="nextTo"/>
        <c:spPr>
          <a:ln w="19050">
            <a:solidFill>
              <a:schemeClr val="tx2"/>
            </a:solidFill>
          </a:ln>
        </c:spPr>
        <c:txPr>
          <a:bodyPr anchor="b"/>
          <a:lstStyle/>
          <a:p>
            <a:pPr>
              <a:defRPr lang="ja-JP" sz="1500"/>
            </a:pPr>
            <a:endParaRPr lang="en-US"/>
          </a:p>
        </c:txPr>
        <c:crossAx val="-1075760688"/>
        <c:crosses val="autoZero"/>
        <c:auto val="1"/>
        <c:lblAlgn val="r"/>
        <c:lblOffset val="100"/>
        <c:noMultiLvlLbl val="0"/>
      </c:catAx>
      <c:valAx>
        <c:axId val="-1075760688"/>
        <c:scaling>
          <c:orientation val="minMax"/>
        </c:scaling>
        <c:delete val="0"/>
        <c:axPos val="b"/>
        <c:majorGridlines>
          <c:spPr>
            <a:ln w="3175">
              <a:solidFill>
                <a:schemeClr val="accent2"/>
              </a:solidFill>
            </a:ln>
          </c:spPr>
        </c:majorGridlines>
        <c:numFmt formatCode="#,##0" sourceLinked="0"/>
        <c:majorTickMark val="out"/>
        <c:minorTickMark val="none"/>
        <c:tickLblPos val="nextTo"/>
        <c:spPr>
          <a:ln w="19050">
            <a:solidFill>
              <a:schemeClr val="tx2"/>
            </a:solidFill>
          </a:ln>
        </c:spPr>
        <c:txPr>
          <a:bodyPr/>
          <a:lstStyle/>
          <a:p>
            <a:pPr>
              <a:defRPr lang="ja-JP" sz="1200"/>
            </a:pPr>
            <a:endParaRPr lang="en-US"/>
          </a:p>
        </c:txPr>
        <c:crossAx val="-10757643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7F928-515A-8E4A-A731-42D554B15BEE}" type="doc">
      <dgm:prSet loTypeId="urn:microsoft.com/office/officeart/2005/8/layout/hList9" loCatId="" qsTypeId="urn:microsoft.com/office/officeart/2005/8/quickstyle/simple1" qsCatId="simple" csTypeId="urn:microsoft.com/office/officeart/2005/8/colors/accent1_2" csCatId="accent1" phldr="1"/>
      <dgm:spPr/>
      <dgm:t>
        <a:bodyPr/>
        <a:lstStyle/>
        <a:p>
          <a:endParaRPr lang="es-ES"/>
        </a:p>
      </dgm:t>
    </dgm:pt>
    <dgm:pt modelId="{AC5D9A58-0BEF-5746-A536-8C0E65FF0BA5}">
      <dgm:prSet phldrT="[Texto]"/>
      <dgm:spPr>
        <a:solidFill>
          <a:schemeClr val="tx2"/>
        </a:solidFill>
      </dgm:spPr>
      <dgm:t>
        <a:bodyPr/>
        <a:lstStyle/>
        <a:p>
          <a:r>
            <a:rPr lang="es-ES" b="1" i="0" dirty="0">
              <a:latin typeface="Arial" panose="020B0604020202020204" pitchFamily="34" charset="0"/>
              <a:cs typeface="Arial" panose="020B0604020202020204" pitchFamily="34" charset="0"/>
            </a:rPr>
            <a:t>77%</a:t>
          </a:r>
        </a:p>
      </dgm:t>
    </dgm:pt>
    <dgm:pt modelId="{C1B8BADC-D7A2-594C-92DC-8FEE05EFBAC7}" type="parTrans" cxnId="{F2B7AEEF-B3E8-DB4F-843B-1FDD5C3C0421}">
      <dgm:prSet/>
      <dgm:spPr/>
      <dgm:t>
        <a:bodyPr/>
        <a:lstStyle/>
        <a:p>
          <a:endParaRPr lang="es-ES"/>
        </a:p>
      </dgm:t>
    </dgm:pt>
    <dgm:pt modelId="{953D0E77-160F-D84B-9EC0-40D30E3448E5}" type="sibTrans" cxnId="{F2B7AEEF-B3E8-DB4F-843B-1FDD5C3C0421}">
      <dgm:prSet/>
      <dgm:spPr/>
      <dgm:t>
        <a:bodyPr/>
        <a:lstStyle/>
        <a:p>
          <a:endParaRPr lang="es-ES"/>
        </a:p>
      </dgm:t>
    </dgm:pt>
    <dgm:pt modelId="{904A2742-6CF9-A04A-94DD-A189B5FDC8EB}">
      <dgm:prSet phldrT="[Texto]" custT="1"/>
      <dgm:spPr>
        <a:solidFill>
          <a:schemeClr val="accent2">
            <a:alpha val="90000"/>
          </a:schemeClr>
        </a:solidFill>
        <a:ln>
          <a:noFill/>
        </a:ln>
      </dgm:spPr>
      <dgm:t>
        <a:bodyPr lIns="144000" rIns="503999"/>
        <a:lstStyle/>
        <a:p>
          <a:r>
            <a:rPr lang="en-GB" sz="1800" dirty="0">
              <a:solidFill>
                <a:schemeClr val="bg1"/>
              </a:solidFill>
            </a:rPr>
            <a:t>Reported medication</a:t>
          </a:r>
          <a:br>
            <a:rPr lang="en-GB" sz="1800" dirty="0">
              <a:solidFill>
                <a:schemeClr val="bg1"/>
              </a:solidFill>
            </a:rPr>
          </a:br>
          <a:r>
            <a:rPr lang="en-GB" sz="1800" dirty="0">
              <a:solidFill>
                <a:schemeClr val="bg1"/>
              </a:solidFill>
            </a:rPr>
            <a:t>side effects</a:t>
          </a:r>
          <a:endParaRPr lang="es-ES" sz="1800" dirty="0">
            <a:solidFill>
              <a:schemeClr val="bg1"/>
            </a:solidFill>
          </a:endParaRPr>
        </a:p>
      </dgm:t>
    </dgm:pt>
    <dgm:pt modelId="{5F0DDD84-F72C-004A-A228-3ED56284C37E}" type="parTrans" cxnId="{1C0A6D7E-46AF-4F4D-960E-34F579525FB3}">
      <dgm:prSet/>
      <dgm:spPr/>
      <dgm:t>
        <a:bodyPr/>
        <a:lstStyle/>
        <a:p>
          <a:endParaRPr lang="es-ES"/>
        </a:p>
      </dgm:t>
    </dgm:pt>
    <dgm:pt modelId="{914A8398-8F5B-E747-8CA7-522C1197B43C}" type="sibTrans" cxnId="{1C0A6D7E-46AF-4F4D-960E-34F579525FB3}">
      <dgm:prSet/>
      <dgm:spPr/>
      <dgm:t>
        <a:bodyPr/>
        <a:lstStyle/>
        <a:p>
          <a:endParaRPr lang="es-ES"/>
        </a:p>
      </dgm:t>
    </dgm:pt>
    <dgm:pt modelId="{E5480837-3107-B140-A70E-6FAD90118156}">
      <dgm:prSet phldrT="[Texto]"/>
      <dgm:spPr>
        <a:solidFill>
          <a:schemeClr val="tx2"/>
        </a:solidFill>
      </dgm:spPr>
      <dgm:t>
        <a:bodyPr/>
        <a:lstStyle/>
        <a:p>
          <a:r>
            <a:rPr lang="es-ES" b="1" i="0">
              <a:latin typeface="Arial" panose="020B0604020202020204" pitchFamily="34" charset="0"/>
              <a:cs typeface="Arial" panose="020B0604020202020204" pitchFamily="34" charset="0"/>
            </a:rPr>
            <a:t>30%</a:t>
          </a:r>
        </a:p>
      </dgm:t>
    </dgm:pt>
    <dgm:pt modelId="{B1C400E6-8D20-9B41-9849-AD47C4A97954}" type="parTrans" cxnId="{0C9D8283-7E60-6A42-B28C-5F7DBFD9509C}">
      <dgm:prSet/>
      <dgm:spPr/>
      <dgm:t>
        <a:bodyPr/>
        <a:lstStyle/>
        <a:p>
          <a:endParaRPr lang="es-ES"/>
        </a:p>
      </dgm:t>
    </dgm:pt>
    <dgm:pt modelId="{C6BD6D78-1B4C-2747-B259-48357A96BA49}" type="sibTrans" cxnId="{0C9D8283-7E60-6A42-B28C-5F7DBFD9509C}">
      <dgm:prSet/>
      <dgm:spPr/>
      <dgm:t>
        <a:bodyPr/>
        <a:lstStyle/>
        <a:p>
          <a:endParaRPr lang="es-ES"/>
        </a:p>
      </dgm:t>
    </dgm:pt>
    <dgm:pt modelId="{1AE3D569-DFF4-E042-92EC-88933AA4DACE}">
      <dgm:prSet phldrT="[Texto]" custT="1"/>
      <dgm:spPr>
        <a:solidFill>
          <a:schemeClr val="accent2">
            <a:alpha val="90000"/>
          </a:schemeClr>
        </a:solidFill>
        <a:ln>
          <a:noFill/>
        </a:ln>
      </dgm:spPr>
      <dgm:t>
        <a:bodyPr/>
        <a:lstStyle/>
        <a:p>
          <a:r>
            <a:rPr lang="en-GB" sz="1800">
              <a:solidFill>
                <a:schemeClr val="bg1"/>
              </a:solidFill>
            </a:rPr>
            <a:t>Reported impairment</a:t>
          </a:r>
          <a:br>
            <a:rPr lang="en-GB" sz="1800">
              <a:solidFill>
                <a:schemeClr val="bg1"/>
              </a:solidFill>
            </a:rPr>
          </a:br>
          <a:r>
            <a:rPr lang="en-GB" sz="1800">
              <a:solidFill>
                <a:schemeClr val="bg1"/>
              </a:solidFill>
            </a:rPr>
            <a:t>in their daily life</a:t>
          </a:r>
          <a:br>
            <a:rPr lang="en-GB" sz="1800">
              <a:solidFill>
                <a:schemeClr val="bg1"/>
              </a:solidFill>
            </a:rPr>
          </a:br>
          <a:r>
            <a:rPr lang="en-GB" sz="1800">
              <a:solidFill>
                <a:schemeClr val="bg1"/>
              </a:solidFill>
            </a:rPr>
            <a:t>as a result of</a:t>
          </a:r>
          <a:br>
            <a:rPr lang="en-GB" sz="1800">
              <a:solidFill>
                <a:schemeClr val="bg1"/>
              </a:solidFill>
            </a:rPr>
          </a:br>
          <a:r>
            <a:rPr lang="en-GB" sz="1800">
              <a:solidFill>
                <a:schemeClr val="bg1"/>
              </a:solidFill>
            </a:rPr>
            <a:t>medication side effects</a:t>
          </a:r>
          <a:endParaRPr lang="es-ES" sz="1800">
            <a:solidFill>
              <a:schemeClr val="bg1"/>
            </a:solidFill>
          </a:endParaRPr>
        </a:p>
      </dgm:t>
    </dgm:pt>
    <dgm:pt modelId="{B058C194-7B97-1F4E-AF16-70B0CFF445CF}" type="parTrans" cxnId="{C565F31F-27E7-F143-AA8A-936816A7385F}">
      <dgm:prSet/>
      <dgm:spPr/>
      <dgm:t>
        <a:bodyPr/>
        <a:lstStyle/>
        <a:p>
          <a:endParaRPr lang="es-ES"/>
        </a:p>
      </dgm:t>
    </dgm:pt>
    <dgm:pt modelId="{2409651C-0920-6142-B402-ADB46F88391B}" type="sibTrans" cxnId="{C565F31F-27E7-F143-AA8A-936816A7385F}">
      <dgm:prSet/>
      <dgm:spPr/>
      <dgm:t>
        <a:bodyPr/>
        <a:lstStyle/>
        <a:p>
          <a:endParaRPr lang="es-ES"/>
        </a:p>
      </dgm:t>
    </dgm:pt>
    <dgm:pt modelId="{37157C1C-9C6F-7042-837C-F39BDF27DC3D}">
      <dgm:prSet phldrT="[Texto]"/>
      <dgm:spPr>
        <a:solidFill>
          <a:schemeClr val="tx2"/>
        </a:solidFill>
      </dgm:spPr>
      <dgm:t>
        <a:bodyPr/>
        <a:lstStyle/>
        <a:p>
          <a:r>
            <a:rPr lang="es-ES" b="1" i="0" dirty="0">
              <a:latin typeface="Arial" panose="020B0604020202020204" pitchFamily="34" charset="0"/>
              <a:cs typeface="Arial" panose="020B0604020202020204" pitchFamily="34" charset="0"/>
            </a:rPr>
            <a:t>61%</a:t>
          </a:r>
        </a:p>
      </dgm:t>
    </dgm:pt>
    <dgm:pt modelId="{9ADA6642-BC06-814D-BBA6-58BCCF6613CA}" type="parTrans" cxnId="{EB8ABF07-3177-D349-87A1-28FA8918110E}">
      <dgm:prSet/>
      <dgm:spPr/>
      <dgm:t>
        <a:bodyPr/>
        <a:lstStyle/>
        <a:p>
          <a:endParaRPr lang="es-ES"/>
        </a:p>
      </dgm:t>
    </dgm:pt>
    <dgm:pt modelId="{798B75AD-18D6-3A41-B77A-7083F4F7A717}" type="sibTrans" cxnId="{EB8ABF07-3177-D349-87A1-28FA8918110E}">
      <dgm:prSet/>
      <dgm:spPr/>
      <dgm:t>
        <a:bodyPr/>
        <a:lstStyle/>
        <a:p>
          <a:endParaRPr lang="es-ES"/>
        </a:p>
      </dgm:t>
    </dgm:pt>
    <dgm:pt modelId="{F09A50EA-F325-E84C-B16D-4C03CCB76B33}">
      <dgm:prSet custT="1"/>
      <dgm:spPr>
        <a:solidFill>
          <a:schemeClr val="accent2">
            <a:alpha val="90000"/>
          </a:schemeClr>
        </a:solidFill>
        <a:ln>
          <a:noFill/>
        </a:ln>
      </dgm:spPr>
      <dgm:t>
        <a:bodyPr/>
        <a:lstStyle/>
        <a:p>
          <a:r>
            <a:rPr lang="en-GB" sz="1800" dirty="0">
              <a:solidFill>
                <a:schemeClr val="bg1"/>
              </a:solidFill>
            </a:rPr>
            <a:t>Reported moderate</a:t>
          </a:r>
          <a:br>
            <a:rPr lang="en-GB" sz="1800" dirty="0">
              <a:solidFill>
                <a:schemeClr val="bg1"/>
              </a:solidFill>
            </a:rPr>
          </a:br>
          <a:r>
            <a:rPr lang="en-GB" sz="1800" dirty="0">
              <a:solidFill>
                <a:schemeClr val="bg1"/>
              </a:solidFill>
            </a:rPr>
            <a:t>or severe impairment</a:t>
          </a:r>
          <a:br>
            <a:rPr lang="en-GB" sz="1800" dirty="0">
              <a:solidFill>
                <a:schemeClr val="bg1"/>
              </a:solidFill>
            </a:rPr>
          </a:br>
          <a:r>
            <a:rPr lang="en-GB" sz="1800" dirty="0">
              <a:solidFill>
                <a:schemeClr val="bg1"/>
              </a:solidFill>
            </a:rPr>
            <a:t>in their daily life as a </a:t>
          </a:r>
          <a:br>
            <a:rPr lang="en-GB" sz="1800" dirty="0">
              <a:solidFill>
                <a:schemeClr val="bg1"/>
              </a:solidFill>
            </a:rPr>
          </a:br>
          <a:r>
            <a:rPr lang="en-GB" sz="1800" dirty="0">
              <a:solidFill>
                <a:schemeClr val="bg1"/>
              </a:solidFill>
            </a:rPr>
            <a:t>result of medication side effects</a:t>
          </a:r>
          <a:endParaRPr lang="es-ES" sz="1800" dirty="0">
            <a:solidFill>
              <a:schemeClr val="bg1"/>
            </a:solidFill>
          </a:endParaRPr>
        </a:p>
      </dgm:t>
    </dgm:pt>
    <dgm:pt modelId="{6A123E37-4B77-114A-B345-9588A6624C75}" type="parTrans" cxnId="{39D25814-FAC3-8E49-ACAC-DA490E9368F4}">
      <dgm:prSet/>
      <dgm:spPr/>
      <dgm:t>
        <a:bodyPr/>
        <a:lstStyle/>
        <a:p>
          <a:endParaRPr lang="es-ES"/>
        </a:p>
      </dgm:t>
    </dgm:pt>
    <dgm:pt modelId="{1A152C11-2679-BC4A-B87C-CA0240468651}" type="sibTrans" cxnId="{39D25814-FAC3-8E49-ACAC-DA490E9368F4}">
      <dgm:prSet/>
      <dgm:spPr/>
      <dgm:t>
        <a:bodyPr/>
        <a:lstStyle/>
        <a:p>
          <a:endParaRPr lang="es-ES"/>
        </a:p>
      </dgm:t>
    </dgm:pt>
    <dgm:pt modelId="{2E4DDBA0-7380-BD41-9445-7EC3AA73001D}" type="pres">
      <dgm:prSet presAssocID="{0D57F928-515A-8E4A-A731-42D554B15BEE}" presName="list" presStyleCnt="0">
        <dgm:presLayoutVars>
          <dgm:dir/>
          <dgm:animLvl val="lvl"/>
        </dgm:presLayoutVars>
      </dgm:prSet>
      <dgm:spPr/>
    </dgm:pt>
    <dgm:pt modelId="{13D16D49-A85A-5B4D-9557-952CE8BEF07C}" type="pres">
      <dgm:prSet presAssocID="{AC5D9A58-0BEF-5746-A536-8C0E65FF0BA5}" presName="posSpace" presStyleCnt="0"/>
      <dgm:spPr/>
    </dgm:pt>
    <dgm:pt modelId="{052BDC63-C0A4-2443-890C-AC8BD0EEA3CB}" type="pres">
      <dgm:prSet presAssocID="{AC5D9A58-0BEF-5746-A536-8C0E65FF0BA5}" presName="vertFlow" presStyleCnt="0"/>
      <dgm:spPr/>
    </dgm:pt>
    <dgm:pt modelId="{43C1BEC5-EE02-A34C-A314-162FE414B2A4}" type="pres">
      <dgm:prSet presAssocID="{AC5D9A58-0BEF-5746-A536-8C0E65FF0BA5}" presName="topSpace" presStyleCnt="0"/>
      <dgm:spPr/>
    </dgm:pt>
    <dgm:pt modelId="{C969499B-1F6D-A744-83F6-D6F3B894DF22}" type="pres">
      <dgm:prSet presAssocID="{AC5D9A58-0BEF-5746-A536-8C0E65FF0BA5}" presName="firstComp" presStyleCnt="0"/>
      <dgm:spPr/>
    </dgm:pt>
    <dgm:pt modelId="{D12030B5-0196-E448-AFD0-6954E8C392A4}" type="pres">
      <dgm:prSet presAssocID="{AC5D9A58-0BEF-5746-A536-8C0E65FF0BA5}" presName="firstChild" presStyleLbl="bgAccFollowNode1" presStyleIdx="0" presStyleCnt="3" custScaleX="125420" custScaleY="145291" custLinFactNeighborX="29179" custLinFactNeighborY="35722"/>
      <dgm:spPr>
        <a:prstGeom prst="roundRect">
          <a:avLst/>
        </a:prstGeom>
      </dgm:spPr>
    </dgm:pt>
    <dgm:pt modelId="{0E47493E-E155-974F-B780-07FBDBD4367D}" type="pres">
      <dgm:prSet presAssocID="{AC5D9A58-0BEF-5746-A536-8C0E65FF0BA5}" presName="firstChildTx" presStyleLbl="bgAccFollowNode1" presStyleIdx="0" presStyleCnt="3">
        <dgm:presLayoutVars>
          <dgm:bulletEnabled val="1"/>
        </dgm:presLayoutVars>
      </dgm:prSet>
      <dgm:spPr/>
    </dgm:pt>
    <dgm:pt modelId="{52A367A1-D8BE-674F-8DC5-7EA35D80DA97}" type="pres">
      <dgm:prSet presAssocID="{AC5D9A58-0BEF-5746-A536-8C0E65FF0BA5}" presName="negSpace" presStyleCnt="0"/>
      <dgm:spPr/>
    </dgm:pt>
    <dgm:pt modelId="{CFB093CE-E3BC-524C-8906-FB71D2D2227E}" type="pres">
      <dgm:prSet presAssocID="{AC5D9A58-0BEF-5746-A536-8C0E65FF0BA5}" presName="circle" presStyleLbl="node1" presStyleIdx="0" presStyleCnt="3" custLinFactNeighborX="-2590" custLinFactNeighborY="21388"/>
      <dgm:spPr/>
    </dgm:pt>
    <dgm:pt modelId="{3BF67CC4-23FD-1245-B2F7-07561F9BB141}" type="pres">
      <dgm:prSet presAssocID="{953D0E77-160F-D84B-9EC0-40D30E3448E5}" presName="transSpace" presStyleCnt="0"/>
      <dgm:spPr/>
    </dgm:pt>
    <dgm:pt modelId="{642CCB7E-177B-5B4F-9440-3F08B88BBE8B}" type="pres">
      <dgm:prSet presAssocID="{37157C1C-9C6F-7042-837C-F39BDF27DC3D}" presName="posSpace" presStyleCnt="0"/>
      <dgm:spPr/>
    </dgm:pt>
    <dgm:pt modelId="{364CAD06-CCD6-5E41-96BA-8C4AC35BA99A}" type="pres">
      <dgm:prSet presAssocID="{37157C1C-9C6F-7042-837C-F39BDF27DC3D}" presName="vertFlow" presStyleCnt="0"/>
      <dgm:spPr/>
    </dgm:pt>
    <dgm:pt modelId="{89A44F21-C871-F743-B190-E13CA09E5BF9}" type="pres">
      <dgm:prSet presAssocID="{37157C1C-9C6F-7042-837C-F39BDF27DC3D}" presName="topSpace" presStyleCnt="0"/>
      <dgm:spPr/>
    </dgm:pt>
    <dgm:pt modelId="{6A45F7BC-FA3B-3D49-8DC0-78B21B169C8E}" type="pres">
      <dgm:prSet presAssocID="{37157C1C-9C6F-7042-837C-F39BDF27DC3D}" presName="firstComp" presStyleCnt="0"/>
      <dgm:spPr/>
    </dgm:pt>
    <dgm:pt modelId="{07305068-8B1A-4F4F-B09E-DD55253FCD0E}" type="pres">
      <dgm:prSet presAssocID="{37157C1C-9C6F-7042-837C-F39BDF27DC3D}" presName="firstChild" presStyleLbl="bgAccFollowNode1" presStyleIdx="1" presStyleCnt="3" custScaleX="128613" custScaleY="145291" custLinFactNeighborX="12169" custLinFactNeighborY="34199"/>
      <dgm:spPr>
        <a:prstGeom prst="roundRect">
          <a:avLst/>
        </a:prstGeom>
      </dgm:spPr>
    </dgm:pt>
    <dgm:pt modelId="{702FE9C9-48CA-EF4C-9766-6842B91A7808}" type="pres">
      <dgm:prSet presAssocID="{37157C1C-9C6F-7042-837C-F39BDF27DC3D}" presName="firstChildTx" presStyleLbl="bgAccFollowNode1" presStyleIdx="1" presStyleCnt="3">
        <dgm:presLayoutVars>
          <dgm:bulletEnabled val="1"/>
        </dgm:presLayoutVars>
      </dgm:prSet>
      <dgm:spPr/>
    </dgm:pt>
    <dgm:pt modelId="{FDB7C255-EA86-1C45-8A0A-5A663747C0D3}" type="pres">
      <dgm:prSet presAssocID="{37157C1C-9C6F-7042-837C-F39BDF27DC3D}" presName="negSpace" presStyleCnt="0"/>
      <dgm:spPr/>
    </dgm:pt>
    <dgm:pt modelId="{2D6C00E9-E258-F24C-B971-92EBE595C038}" type="pres">
      <dgm:prSet presAssocID="{37157C1C-9C6F-7042-837C-F39BDF27DC3D}" presName="circle" presStyleLbl="node1" presStyleIdx="1" presStyleCnt="3" custLinFactNeighborX="-38827" custLinFactNeighborY="20255"/>
      <dgm:spPr/>
    </dgm:pt>
    <dgm:pt modelId="{408D14DD-B15E-0F48-ABF4-24108FE17559}" type="pres">
      <dgm:prSet presAssocID="{798B75AD-18D6-3A41-B77A-7083F4F7A717}" presName="transSpace" presStyleCnt="0"/>
      <dgm:spPr/>
    </dgm:pt>
    <dgm:pt modelId="{E44D1B75-FF1A-494A-9DCA-3A86F5B7B711}" type="pres">
      <dgm:prSet presAssocID="{E5480837-3107-B140-A70E-6FAD90118156}" presName="posSpace" presStyleCnt="0"/>
      <dgm:spPr/>
    </dgm:pt>
    <dgm:pt modelId="{460074A2-123F-4D46-92B8-B05CD3B4A16F}" type="pres">
      <dgm:prSet presAssocID="{E5480837-3107-B140-A70E-6FAD90118156}" presName="vertFlow" presStyleCnt="0"/>
      <dgm:spPr/>
    </dgm:pt>
    <dgm:pt modelId="{7173346E-8FC1-244D-9213-1B1E8973EAC3}" type="pres">
      <dgm:prSet presAssocID="{E5480837-3107-B140-A70E-6FAD90118156}" presName="topSpace" presStyleCnt="0"/>
      <dgm:spPr/>
    </dgm:pt>
    <dgm:pt modelId="{E2AA78A1-F674-A248-AFCA-6B884CA93E8F}" type="pres">
      <dgm:prSet presAssocID="{E5480837-3107-B140-A70E-6FAD90118156}" presName="firstComp" presStyleCnt="0"/>
      <dgm:spPr/>
    </dgm:pt>
    <dgm:pt modelId="{752E9827-72C3-EE40-A001-35A77CE616C1}" type="pres">
      <dgm:prSet presAssocID="{E5480837-3107-B140-A70E-6FAD90118156}" presName="firstChild" presStyleLbl="bgAccFollowNode1" presStyleIdx="2" presStyleCnt="3" custScaleX="131114" custScaleY="145291" custLinFactNeighborY="34199"/>
      <dgm:spPr>
        <a:prstGeom prst="roundRect">
          <a:avLst/>
        </a:prstGeom>
      </dgm:spPr>
    </dgm:pt>
    <dgm:pt modelId="{A0C37DBE-8052-5D4C-8583-989DDB19959E}" type="pres">
      <dgm:prSet presAssocID="{E5480837-3107-B140-A70E-6FAD90118156}" presName="firstChildTx" presStyleLbl="bgAccFollowNode1" presStyleIdx="2" presStyleCnt="3">
        <dgm:presLayoutVars>
          <dgm:bulletEnabled val="1"/>
        </dgm:presLayoutVars>
      </dgm:prSet>
      <dgm:spPr/>
    </dgm:pt>
    <dgm:pt modelId="{F5DAEBA6-BA09-324E-8A19-E989B6AAC0DF}" type="pres">
      <dgm:prSet presAssocID="{E5480837-3107-B140-A70E-6FAD90118156}" presName="negSpace" presStyleCnt="0"/>
      <dgm:spPr/>
    </dgm:pt>
    <dgm:pt modelId="{6782D190-E6FB-434F-AF39-B662C50CA81C}" type="pres">
      <dgm:prSet presAssocID="{E5480837-3107-B140-A70E-6FAD90118156}" presName="circle" presStyleLbl="node1" presStyleIdx="2" presStyleCnt="3" custLinFactNeighborX="-39823" custLinFactNeighborY="20203"/>
      <dgm:spPr/>
    </dgm:pt>
  </dgm:ptLst>
  <dgm:cxnLst>
    <dgm:cxn modelId="{EB8ABF07-3177-D349-87A1-28FA8918110E}" srcId="{0D57F928-515A-8E4A-A731-42D554B15BEE}" destId="{37157C1C-9C6F-7042-837C-F39BDF27DC3D}" srcOrd="1" destOrd="0" parTransId="{9ADA6642-BC06-814D-BBA6-58BCCF6613CA}" sibTransId="{798B75AD-18D6-3A41-B77A-7083F4F7A717}"/>
    <dgm:cxn modelId="{39D25814-FAC3-8E49-ACAC-DA490E9368F4}" srcId="{E5480837-3107-B140-A70E-6FAD90118156}" destId="{F09A50EA-F325-E84C-B16D-4C03CCB76B33}" srcOrd="0" destOrd="0" parTransId="{6A123E37-4B77-114A-B345-9588A6624C75}" sibTransId="{1A152C11-2679-BC4A-B87C-CA0240468651}"/>
    <dgm:cxn modelId="{B14D8118-EF48-8449-86C0-751D884BD08C}" type="presOf" srcId="{F09A50EA-F325-E84C-B16D-4C03CCB76B33}" destId="{A0C37DBE-8052-5D4C-8583-989DDB19959E}" srcOrd="1" destOrd="0" presId="urn:microsoft.com/office/officeart/2005/8/layout/hList9"/>
    <dgm:cxn modelId="{C565F31F-27E7-F143-AA8A-936816A7385F}" srcId="{37157C1C-9C6F-7042-837C-F39BDF27DC3D}" destId="{1AE3D569-DFF4-E042-92EC-88933AA4DACE}" srcOrd="0" destOrd="0" parTransId="{B058C194-7B97-1F4E-AF16-70B0CFF445CF}" sibTransId="{2409651C-0920-6142-B402-ADB46F88391B}"/>
    <dgm:cxn modelId="{1D4F316E-B102-E147-B7DD-B351C7D3912B}" type="presOf" srcId="{0D57F928-515A-8E4A-A731-42D554B15BEE}" destId="{2E4DDBA0-7380-BD41-9445-7EC3AA73001D}" srcOrd="0" destOrd="0" presId="urn:microsoft.com/office/officeart/2005/8/layout/hList9"/>
    <dgm:cxn modelId="{1C0A6D7E-46AF-4F4D-960E-34F579525FB3}" srcId="{AC5D9A58-0BEF-5746-A536-8C0E65FF0BA5}" destId="{904A2742-6CF9-A04A-94DD-A189B5FDC8EB}" srcOrd="0" destOrd="0" parTransId="{5F0DDD84-F72C-004A-A228-3ED56284C37E}" sibTransId="{914A8398-8F5B-E747-8CA7-522C1197B43C}"/>
    <dgm:cxn modelId="{0C9D8283-7E60-6A42-B28C-5F7DBFD9509C}" srcId="{0D57F928-515A-8E4A-A731-42D554B15BEE}" destId="{E5480837-3107-B140-A70E-6FAD90118156}" srcOrd="2" destOrd="0" parTransId="{B1C400E6-8D20-9B41-9849-AD47C4A97954}" sibTransId="{C6BD6D78-1B4C-2747-B259-48357A96BA49}"/>
    <dgm:cxn modelId="{AA1BB092-3A6D-B74B-AA8E-2BA2F24762F4}" type="presOf" srcId="{37157C1C-9C6F-7042-837C-F39BDF27DC3D}" destId="{2D6C00E9-E258-F24C-B971-92EBE595C038}" srcOrd="0" destOrd="0" presId="urn:microsoft.com/office/officeart/2005/8/layout/hList9"/>
    <dgm:cxn modelId="{5DD0A097-895F-174C-B409-1BCBAE8E4544}" type="presOf" srcId="{AC5D9A58-0BEF-5746-A536-8C0E65FF0BA5}" destId="{CFB093CE-E3BC-524C-8906-FB71D2D2227E}" srcOrd="0" destOrd="0" presId="urn:microsoft.com/office/officeart/2005/8/layout/hList9"/>
    <dgm:cxn modelId="{087C63B2-3A2D-9745-898D-B1E4B35A9B26}" type="presOf" srcId="{904A2742-6CF9-A04A-94DD-A189B5FDC8EB}" destId="{0E47493E-E155-974F-B780-07FBDBD4367D}" srcOrd="1" destOrd="0" presId="urn:microsoft.com/office/officeart/2005/8/layout/hList9"/>
    <dgm:cxn modelId="{551E82BD-ACC1-F043-8BDB-2CB44B7543DF}" type="presOf" srcId="{1AE3D569-DFF4-E042-92EC-88933AA4DACE}" destId="{702FE9C9-48CA-EF4C-9766-6842B91A7808}" srcOrd="1" destOrd="0" presId="urn:microsoft.com/office/officeart/2005/8/layout/hList9"/>
    <dgm:cxn modelId="{293435DC-03AA-B446-B06C-3E91855ACE11}" type="presOf" srcId="{E5480837-3107-B140-A70E-6FAD90118156}" destId="{6782D190-E6FB-434F-AF39-B662C50CA81C}" srcOrd="0" destOrd="0" presId="urn:microsoft.com/office/officeart/2005/8/layout/hList9"/>
    <dgm:cxn modelId="{631A63DF-A276-CA4E-B227-A51B319371EF}" type="presOf" srcId="{F09A50EA-F325-E84C-B16D-4C03CCB76B33}" destId="{752E9827-72C3-EE40-A001-35A77CE616C1}" srcOrd="0" destOrd="0" presId="urn:microsoft.com/office/officeart/2005/8/layout/hList9"/>
    <dgm:cxn modelId="{298980E8-B6BA-E64F-A6D7-CA239BE55E50}" type="presOf" srcId="{904A2742-6CF9-A04A-94DD-A189B5FDC8EB}" destId="{D12030B5-0196-E448-AFD0-6954E8C392A4}" srcOrd="0" destOrd="0" presId="urn:microsoft.com/office/officeart/2005/8/layout/hList9"/>
    <dgm:cxn modelId="{956C47EC-3491-BC4B-B6EE-AFAB8BAEFEB6}" type="presOf" srcId="{1AE3D569-DFF4-E042-92EC-88933AA4DACE}" destId="{07305068-8B1A-4F4F-B09E-DD55253FCD0E}" srcOrd="0" destOrd="0" presId="urn:microsoft.com/office/officeart/2005/8/layout/hList9"/>
    <dgm:cxn modelId="{F2B7AEEF-B3E8-DB4F-843B-1FDD5C3C0421}" srcId="{0D57F928-515A-8E4A-A731-42D554B15BEE}" destId="{AC5D9A58-0BEF-5746-A536-8C0E65FF0BA5}" srcOrd="0" destOrd="0" parTransId="{C1B8BADC-D7A2-594C-92DC-8FEE05EFBAC7}" sibTransId="{953D0E77-160F-D84B-9EC0-40D30E3448E5}"/>
    <dgm:cxn modelId="{75BE666F-1678-4D49-B6E5-4686C85369C5}" type="presParOf" srcId="{2E4DDBA0-7380-BD41-9445-7EC3AA73001D}" destId="{13D16D49-A85A-5B4D-9557-952CE8BEF07C}" srcOrd="0" destOrd="0" presId="urn:microsoft.com/office/officeart/2005/8/layout/hList9"/>
    <dgm:cxn modelId="{5C4442AF-A784-E646-85D0-2C5724798FC7}" type="presParOf" srcId="{2E4DDBA0-7380-BD41-9445-7EC3AA73001D}" destId="{052BDC63-C0A4-2443-890C-AC8BD0EEA3CB}" srcOrd="1" destOrd="0" presId="urn:microsoft.com/office/officeart/2005/8/layout/hList9"/>
    <dgm:cxn modelId="{40B0C654-739E-0649-8CE2-860F7A165A0B}" type="presParOf" srcId="{052BDC63-C0A4-2443-890C-AC8BD0EEA3CB}" destId="{43C1BEC5-EE02-A34C-A314-162FE414B2A4}" srcOrd="0" destOrd="0" presId="urn:microsoft.com/office/officeart/2005/8/layout/hList9"/>
    <dgm:cxn modelId="{3E9013D4-8A7B-3043-95A3-19DBFFD9A1F8}" type="presParOf" srcId="{052BDC63-C0A4-2443-890C-AC8BD0EEA3CB}" destId="{C969499B-1F6D-A744-83F6-D6F3B894DF22}" srcOrd="1" destOrd="0" presId="urn:microsoft.com/office/officeart/2005/8/layout/hList9"/>
    <dgm:cxn modelId="{59815F5A-A19C-2F49-AC3A-3B14AB28E229}" type="presParOf" srcId="{C969499B-1F6D-A744-83F6-D6F3B894DF22}" destId="{D12030B5-0196-E448-AFD0-6954E8C392A4}" srcOrd="0" destOrd="0" presId="urn:microsoft.com/office/officeart/2005/8/layout/hList9"/>
    <dgm:cxn modelId="{5CE7B3AC-DAA6-F944-B968-4E6417B569C8}" type="presParOf" srcId="{C969499B-1F6D-A744-83F6-D6F3B894DF22}" destId="{0E47493E-E155-974F-B780-07FBDBD4367D}" srcOrd="1" destOrd="0" presId="urn:microsoft.com/office/officeart/2005/8/layout/hList9"/>
    <dgm:cxn modelId="{C5590042-E73F-7C45-A7C2-AB3EE6F92D10}" type="presParOf" srcId="{2E4DDBA0-7380-BD41-9445-7EC3AA73001D}" destId="{52A367A1-D8BE-674F-8DC5-7EA35D80DA97}" srcOrd="2" destOrd="0" presId="urn:microsoft.com/office/officeart/2005/8/layout/hList9"/>
    <dgm:cxn modelId="{AC5659D7-F07D-354B-A353-BEBC897D84A5}" type="presParOf" srcId="{2E4DDBA0-7380-BD41-9445-7EC3AA73001D}" destId="{CFB093CE-E3BC-524C-8906-FB71D2D2227E}" srcOrd="3" destOrd="0" presId="urn:microsoft.com/office/officeart/2005/8/layout/hList9"/>
    <dgm:cxn modelId="{A6B383AB-D868-994B-A67E-3B34A242C18D}" type="presParOf" srcId="{2E4DDBA0-7380-BD41-9445-7EC3AA73001D}" destId="{3BF67CC4-23FD-1245-B2F7-07561F9BB141}" srcOrd="4" destOrd="0" presId="urn:microsoft.com/office/officeart/2005/8/layout/hList9"/>
    <dgm:cxn modelId="{CD30CB2B-0500-144F-880F-D4A927D46797}" type="presParOf" srcId="{2E4DDBA0-7380-BD41-9445-7EC3AA73001D}" destId="{642CCB7E-177B-5B4F-9440-3F08B88BBE8B}" srcOrd="5" destOrd="0" presId="urn:microsoft.com/office/officeart/2005/8/layout/hList9"/>
    <dgm:cxn modelId="{1EEBD809-32C9-B243-B868-C39750650D93}" type="presParOf" srcId="{2E4DDBA0-7380-BD41-9445-7EC3AA73001D}" destId="{364CAD06-CCD6-5E41-96BA-8C4AC35BA99A}" srcOrd="6" destOrd="0" presId="urn:microsoft.com/office/officeart/2005/8/layout/hList9"/>
    <dgm:cxn modelId="{54FAB425-7589-4F4A-B0E1-0353841D1BE4}" type="presParOf" srcId="{364CAD06-CCD6-5E41-96BA-8C4AC35BA99A}" destId="{89A44F21-C871-F743-B190-E13CA09E5BF9}" srcOrd="0" destOrd="0" presId="urn:microsoft.com/office/officeart/2005/8/layout/hList9"/>
    <dgm:cxn modelId="{547AB62F-F697-724B-B02D-EEFCD13842B3}" type="presParOf" srcId="{364CAD06-CCD6-5E41-96BA-8C4AC35BA99A}" destId="{6A45F7BC-FA3B-3D49-8DC0-78B21B169C8E}" srcOrd="1" destOrd="0" presId="urn:microsoft.com/office/officeart/2005/8/layout/hList9"/>
    <dgm:cxn modelId="{259F56A9-BABF-9644-8548-0FEF48D49320}" type="presParOf" srcId="{6A45F7BC-FA3B-3D49-8DC0-78B21B169C8E}" destId="{07305068-8B1A-4F4F-B09E-DD55253FCD0E}" srcOrd="0" destOrd="0" presId="urn:microsoft.com/office/officeart/2005/8/layout/hList9"/>
    <dgm:cxn modelId="{2626BFC0-B32A-DB4C-8720-02A445782261}" type="presParOf" srcId="{6A45F7BC-FA3B-3D49-8DC0-78B21B169C8E}" destId="{702FE9C9-48CA-EF4C-9766-6842B91A7808}" srcOrd="1" destOrd="0" presId="urn:microsoft.com/office/officeart/2005/8/layout/hList9"/>
    <dgm:cxn modelId="{59DD0EAD-2270-BF48-9347-59765FFF99D4}" type="presParOf" srcId="{2E4DDBA0-7380-BD41-9445-7EC3AA73001D}" destId="{FDB7C255-EA86-1C45-8A0A-5A663747C0D3}" srcOrd="7" destOrd="0" presId="urn:microsoft.com/office/officeart/2005/8/layout/hList9"/>
    <dgm:cxn modelId="{403AD078-CBA1-6747-B324-E854F37AF485}" type="presParOf" srcId="{2E4DDBA0-7380-BD41-9445-7EC3AA73001D}" destId="{2D6C00E9-E258-F24C-B971-92EBE595C038}" srcOrd="8" destOrd="0" presId="urn:microsoft.com/office/officeart/2005/8/layout/hList9"/>
    <dgm:cxn modelId="{46738981-D4BB-4641-B8FF-CF7B27F7892F}" type="presParOf" srcId="{2E4DDBA0-7380-BD41-9445-7EC3AA73001D}" destId="{408D14DD-B15E-0F48-ABF4-24108FE17559}" srcOrd="9" destOrd="0" presId="urn:microsoft.com/office/officeart/2005/8/layout/hList9"/>
    <dgm:cxn modelId="{7344D771-5BEF-C74E-8CF4-CA5B8E6B3519}" type="presParOf" srcId="{2E4DDBA0-7380-BD41-9445-7EC3AA73001D}" destId="{E44D1B75-FF1A-494A-9DCA-3A86F5B7B711}" srcOrd="10" destOrd="0" presId="urn:microsoft.com/office/officeart/2005/8/layout/hList9"/>
    <dgm:cxn modelId="{070E81C5-936B-FF4B-8F4E-93B8D828D1BA}" type="presParOf" srcId="{2E4DDBA0-7380-BD41-9445-7EC3AA73001D}" destId="{460074A2-123F-4D46-92B8-B05CD3B4A16F}" srcOrd="11" destOrd="0" presId="urn:microsoft.com/office/officeart/2005/8/layout/hList9"/>
    <dgm:cxn modelId="{D657772C-43E6-F649-AEFA-B167A233DA3D}" type="presParOf" srcId="{460074A2-123F-4D46-92B8-B05CD3B4A16F}" destId="{7173346E-8FC1-244D-9213-1B1E8973EAC3}" srcOrd="0" destOrd="0" presId="urn:microsoft.com/office/officeart/2005/8/layout/hList9"/>
    <dgm:cxn modelId="{AA6A49FC-6AE9-4848-93AE-650962598267}" type="presParOf" srcId="{460074A2-123F-4D46-92B8-B05CD3B4A16F}" destId="{E2AA78A1-F674-A248-AFCA-6B884CA93E8F}" srcOrd="1" destOrd="0" presId="urn:microsoft.com/office/officeart/2005/8/layout/hList9"/>
    <dgm:cxn modelId="{169B4584-7891-DD44-BC57-0C453DD30B6A}" type="presParOf" srcId="{E2AA78A1-F674-A248-AFCA-6B884CA93E8F}" destId="{752E9827-72C3-EE40-A001-35A77CE616C1}" srcOrd="0" destOrd="0" presId="urn:microsoft.com/office/officeart/2005/8/layout/hList9"/>
    <dgm:cxn modelId="{B2F616A2-97D4-594E-8E1D-77A6B310508A}" type="presParOf" srcId="{E2AA78A1-F674-A248-AFCA-6B884CA93E8F}" destId="{A0C37DBE-8052-5D4C-8583-989DDB19959E}" srcOrd="1" destOrd="0" presId="urn:microsoft.com/office/officeart/2005/8/layout/hList9"/>
    <dgm:cxn modelId="{15231DB6-A8B1-674C-AAA8-AD293E1C464D}" type="presParOf" srcId="{2E4DDBA0-7380-BD41-9445-7EC3AA73001D}" destId="{F5DAEBA6-BA09-324E-8A19-E989B6AAC0DF}" srcOrd="12" destOrd="0" presId="urn:microsoft.com/office/officeart/2005/8/layout/hList9"/>
    <dgm:cxn modelId="{DCCEF2E7-7C44-5C4B-89AC-C4988810BE52}" type="presParOf" srcId="{2E4DDBA0-7380-BD41-9445-7EC3AA73001D}" destId="{6782D190-E6FB-434F-AF39-B662C50CA81C}"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030B5-0196-E448-AFD0-6954E8C392A4}">
      <dsp:nvSpPr>
        <dsp:cNvPr id="0" name=""/>
        <dsp:cNvSpPr/>
      </dsp:nvSpPr>
      <dsp:spPr>
        <a:xfrm>
          <a:off x="596813" y="1668686"/>
          <a:ext cx="2665663" cy="1642238"/>
        </a:xfrm>
        <a:prstGeom prst="roundRect">
          <a:avLst/>
        </a:prstGeom>
        <a:solidFill>
          <a:schemeClr val="accent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128016" rIns="503999" bIns="128016"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bg1"/>
              </a:solidFill>
            </a:rPr>
            <a:t>Reported medication</a:t>
          </a:r>
          <a:br>
            <a:rPr lang="en-GB" sz="1800" kern="1200" dirty="0">
              <a:solidFill>
                <a:schemeClr val="bg1"/>
              </a:solidFill>
            </a:rPr>
          </a:br>
          <a:r>
            <a:rPr lang="en-GB" sz="1800" kern="1200" dirty="0">
              <a:solidFill>
                <a:schemeClr val="bg1"/>
              </a:solidFill>
            </a:rPr>
            <a:t>side effects</a:t>
          </a:r>
          <a:endParaRPr lang="es-ES" sz="1800" kern="1200" dirty="0">
            <a:solidFill>
              <a:schemeClr val="bg1"/>
            </a:solidFill>
          </a:endParaRPr>
        </a:p>
      </dsp:txBody>
      <dsp:txXfrm>
        <a:off x="1023319" y="1668686"/>
        <a:ext cx="2239157" cy="1642238"/>
      </dsp:txXfrm>
    </dsp:sp>
    <dsp:sp modelId="{CFB093CE-E3BC-524C-8906-FB71D2D2227E}">
      <dsp:nvSpPr>
        <dsp:cNvPr id="0" name=""/>
        <dsp:cNvSpPr/>
      </dsp:nvSpPr>
      <dsp:spPr>
        <a:xfrm>
          <a:off x="5" y="1054648"/>
          <a:ext cx="1129745" cy="1129745"/>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s-ES" sz="3100" b="1" i="0" kern="1200" dirty="0">
              <a:latin typeface="Arial" panose="020B0604020202020204" pitchFamily="34" charset="0"/>
              <a:cs typeface="Arial" panose="020B0604020202020204" pitchFamily="34" charset="0"/>
            </a:rPr>
            <a:t>77%</a:t>
          </a:r>
        </a:p>
      </dsp:txBody>
      <dsp:txXfrm>
        <a:off x="165452" y="1220095"/>
        <a:ext cx="798851" cy="798851"/>
      </dsp:txXfrm>
    </dsp:sp>
    <dsp:sp modelId="{07305068-8B1A-4F4F-B09E-DD55253FCD0E}">
      <dsp:nvSpPr>
        <dsp:cNvPr id="0" name=""/>
        <dsp:cNvSpPr/>
      </dsp:nvSpPr>
      <dsp:spPr>
        <a:xfrm>
          <a:off x="4037278" y="1651471"/>
          <a:ext cx="2803118" cy="1642238"/>
        </a:xfrm>
        <a:prstGeom prst="roundRect">
          <a:avLst/>
        </a:prstGeom>
        <a:solidFill>
          <a:schemeClr val="accent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rPr>
            <a:t>Reported impairment</a:t>
          </a:r>
          <a:br>
            <a:rPr lang="en-GB" sz="1800" kern="1200">
              <a:solidFill>
                <a:schemeClr val="bg1"/>
              </a:solidFill>
            </a:rPr>
          </a:br>
          <a:r>
            <a:rPr lang="en-GB" sz="1800" kern="1200">
              <a:solidFill>
                <a:schemeClr val="bg1"/>
              </a:solidFill>
            </a:rPr>
            <a:t>in their daily life</a:t>
          </a:r>
          <a:br>
            <a:rPr lang="en-GB" sz="1800" kern="1200">
              <a:solidFill>
                <a:schemeClr val="bg1"/>
              </a:solidFill>
            </a:rPr>
          </a:br>
          <a:r>
            <a:rPr lang="en-GB" sz="1800" kern="1200">
              <a:solidFill>
                <a:schemeClr val="bg1"/>
              </a:solidFill>
            </a:rPr>
            <a:t>as a result of</a:t>
          </a:r>
          <a:br>
            <a:rPr lang="en-GB" sz="1800" kern="1200">
              <a:solidFill>
                <a:schemeClr val="bg1"/>
              </a:solidFill>
            </a:rPr>
          </a:br>
          <a:r>
            <a:rPr lang="en-GB" sz="1800" kern="1200">
              <a:solidFill>
                <a:schemeClr val="bg1"/>
              </a:solidFill>
            </a:rPr>
            <a:t>medication side effects</a:t>
          </a:r>
          <a:endParaRPr lang="es-ES" sz="1800" kern="1200">
            <a:solidFill>
              <a:schemeClr val="bg1"/>
            </a:solidFill>
          </a:endParaRPr>
        </a:p>
      </dsp:txBody>
      <dsp:txXfrm>
        <a:off x="4485777" y="1651471"/>
        <a:ext cx="2354619" cy="1642238"/>
      </dsp:txXfrm>
    </dsp:sp>
    <dsp:sp modelId="{2D6C00E9-E258-F24C-B971-92EBE595C038}">
      <dsp:nvSpPr>
        <dsp:cNvPr id="0" name=""/>
        <dsp:cNvSpPr/>
      </dsp:nvSpPr>
      <dsp:spPr>
        <a:xfrm>
          <a:off x="3318790" y="1041848"/>
          <a:ext cx="1129745" cy="1129745"/>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s-ES" sz="3100" b="1" i="0" kern="1200" dirty="0">
              <a:latin typeface="Arial" panose="020B0604020202020204" pitchFamily="34" charset="0"/>
              <a:cs typeface="Arial" panose="020B0604020202020204" pitchFamily="34" charset="0"/>
            </a:rPr>
            <a:t>61%</a:t>
          </a:r>
        </a:p>
      </dsp:txBody>
      <dsp:txXfrm>
        <a:off x="3484237" y="1207295"/>
        <a:ext cx="798851" cy="798851"/>
      </dsp:txXfrm>
    </dsp:sp>
    <dsp:sp modelId="{752E9827-72C3-EE40-A001-35A77CE616C1}">
      <dsp:nvSpPr>
        <dsp:cNvPr id="0" name=""/>
        <dsp:cNvSpPr/>
      </dsp:nvSpPr>
      <dsp:spPr>
        <a:xfrm>
          <a:off x="7704918" y="1651471"/>
          <a:ext cx="2913197" cy="1642238"/>
        </a:xfrm>
        <a:prstGeom prst="roundRect">
          <a:avLst/>
        </a:prstGeom>
        <a:solidFill>
          <a:schemeClr val="accent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bg1"/>
              </a:solidFill>
            </a:rPr>
            <a:t>Reported moderate</a:t>
          </a:r>
          <a:br>
            <a:rPr lang="en-GB" sz="1800" kern="1200" dirty="0">
              <a:solidFill>
                <a:schemeClr val="bg1"/>
              </a:solidFill>
            </a:rPr>
          </a:br>
          <a:r>
            <a:rPr lang="en-GB" sz="1800" kern="1200" dirty="0">
              <a:solidFill>
                <a:schemeClr val="bg1"/>
              </a:solidFill>
            </a:rPr>
            <a:t>or severe impairment</a:t>
          </a:r>
          <a:br>
            <a:rPr lang="en-GB" sz="1800" kern="1200" dirty="0">
              <a:solidFill>
                <a:schemeClr val="bg1"/>
              </a:solidFill>
            </a:rPr>
          </a:br>
          <a:r>
            <a:rPr lang="en-GB" sz="1800" kern="1200" dirty="0">
              <a:solidFill>
                <a:schemeClr val="bg1"/>
              </a:solidFill>
            </a:rPr>
            <a:t>in their daily life as a </a:t>
          </a:r>
          <a:br>
            <a:rPr lang="en-GB" sz="1800" kern="1200" dirty="0">
              <a:solidFill>
                <a:schemeClr val="bg1"/>
              </a:solidFill>
            </a:rPr>
          </a:br>
          <a:r>
            <a:rPr lang="en-GB" sz="1800" kern="1200" dirty="0">
              <a:solidFill>
                <a:schemeClr val="bg1"/>
              </a:solidFill>
            </a:rPr>
            <a:t>result of medication side effects</a:t>
          </a:r>
          <a:endParaRPr lang="es-ES" sz="1800" kern="1200" dirty="0">
            <a:solidFill>
              <a:schemeClr val="bg1"/>
            </a:solidFill>
          </a:endParaRPr>
        </a:p>
      </dsp:txBody>
      <dsp:txXfrm>
        <a:off x="8171030" y="1651471"/>
        <a:ext cx="2447085" cy="1642238"/>
      </dsp:txXfrm>
    </dsp:sp>
    <dsp:sp modelId="{6782D190-E6FB-434F-AF39-B662C50CA81C}">
      <dsp:nvSpPr>
        <dsp:cNvPr id="0" name=""/>
        <dsp:cNvSpPr/>
      </dsp:nvSpPr>
      <dsp:spPr>
        <a:xfrm>
          <a:off x="6984935" y="1041260"/>
          <a:ext cx="1129745" cy="1129745"/>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s-ES" sz="3100" b="1" i="0" kern="1200">
              <a:latin typeface="Arial" panose="020B0604020202020204" pitchFamily="34" charset="0"/>
              <a:cs typeface="Arial" panose="020B0604020202020204" pitchFamily="34" charset="0"/>
            </a:rPr>
            <a:t>30%</a:t>
          </a:r>
        </a:p>
      </dsp:txBody>
      <dsp:txXfrm>
        <a:off x="7150382" y="1206707"/>
        <a:ext cx="798851" cy="798851"/>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07E69-AAB2-6749-B2DC-4E3B2D7D3491}" type="datetimeFigureOut">
              <a:rPr lang="en-US" smtClean="0"/>
              <a:t>6/25/24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0B494-800E-4C4E-8004-C51A7F44C96F}" type="slidenum">
              <a:rPr lang="en-US" smtClean="0"/>
              <a:t>‹#›</a:t>
            </a:fld>
            <a:endParaRPr lang="en-US"/>
          </a:p>
        </p:txBody>
      </p:sp>
    </p:spTree>
    <p:extLst>
      <p:ext uri="{BB962C8B-B14F-4D97-AF65-F5344CB8AC3E}">
        <p14:creationId xmlns:p14="http://schemas.microsoft.com/office/powerpoint/2010/main" val="336498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282C78-F092-4A03-A681-AE30D2626A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827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b="1" noProof="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AB7A97-46A3-4058-A750-F7183143EAC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Slide Image Placeholder 6">
            <a:extLst>
              <a:ext uri="{FF2B5EF4-FFF2-40B4-BE49-F238E27FC236}">
                <a16:creationId xmlns:a16="http://schemas.microsoft.com/office/drawing/2014/main" id="{CD965075-FBDA-44B6-94FE-D86407DBDF08}"/>
              </a:ext>
            </a:extLst>
          </p:cNvPr>
          <p:cNvSpPr>
            <a:spLocks noGrp="1" noRot="1" noChangeAspect="1"/>
          </p:cNvSpPr>
          <p:nvPr>
            <p:ph type="sldImg"/>
          </p:nvPr>
        </p:nvSpPr>
        <p:spPr>
          <a:xfrm>
            <a:off x="139700" y="744538"/>
            <a:ext cx="5187950" cy="2917825"/>
          </a:xfrm>
        </p:spPr>
      </p:sp>
      <p:cxnSp>
        <p:nvCxnSpPr>
          <p:cNvPr id="10" name="Straight Connector 9">
            <a:extLst>
              <a:ext uri="{FF2B5EF4-FFF2-40B4-BE49-F238E27FC236}">
                <a16:creationId xmlns:a16="http://schemas.microsoft.com/office/drawing/2014/main" id="{DE66092F-B586-41EF-8859-7AFC1312BA94}"/>
              </a:ext>
            </a:extLst>
          </p:cNvPr>
          <p:cNvCxnSpPr>
            <a:cxnSpLocks/>
          </p:cNvCxnSpPr>
          <p:nvPr/>
        </p:nvCxnSpPr>
        <p:spPr>
          <a:xfrm flipH="1">
            <a:off x="3830885" y="1536717"/>
            <a:ext cx="1584178" cy="0"/>
          </a:xfrm>
          <a:prstGeom prst="line">
            <a:avLst/>
          </a:prstGeom>
          <a:ln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ounded Rectangle 9">
            <a:extLst>
              <a:ext uri="{FF2B5EF4-FFF2-40B4-BE49-F238E27FC236}">
                <a16:creationId xmlns:a16="http://schemas.microsoft.com/office/drawing/2014/main" id="{363A15B3-9547-4405-A458-3E565F4ACF03}"/>
              </a:ext>
            </a:extLst>
          </p:cNvPr>
          <p:cNvSpPr/>
          <p:nvPr/>
        </p:nvSpPr>
        <p:spPr>
          <a:xfrm>
            <a:off x="5415061" y="1464555"/>
            <a:ext cx="1224572" cy="144323"/>
          </a:xfrm>
          <a:prstGeom prst="rect">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577" tIns="45789" rIns="91577" bIns="45789"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Lecrubier</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 Pg. 378</a:t>
            </a:r>
          </a:p>
        </p:txBody>
      </p:sp>
      <p:cxnSp>
        <p:nvCxnSpPr>
          <p:cNvPr id="15" name="Straight Connector 14">
            <a:extLst>
              <a:ext uri="{FF2B5EF4-FFF2-40B4-BE49-F238E27FC236}">
                <a16:creationId xmlns:a16="http://schemas.microsoft.com/office/drawing/2014/main" id="{01E357A8-AF80-4DAF-B8B1-DC7CB25327DB}"/>
              </a:ext>
            </a:extLst>
          </p:cNvPr>
          <p:cNvCxnSpPr>
            <a:cxnSpLocks/>
          </p:cNvCxnSpPr>
          <p:nvPr/>
        </p:nvCxnSpPr>
        <p:spPr>
          <a:xfrm flipH="1">
            <a:off x="1238597" y="3298249"/>
            <a:ext cx="4176466" cy="0"/>
          </a:xfrm>
          <a:prstGeom prst="line">
            <a:avLst/>
          </a:prstGeom>
          <a:ln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ounded Rectangle 9">
            <a:extLst>
              <a:ext uri="{FF2B5EF4-FFF2-40B4-BE49-F238E27FC236}">
                <a16:creationId xmlns:a16="http://schemas.microsoft.com/office/drawing/2014/main" id="{A3F53FA0-B0CB-4903-83D5-72E23E0DF859}"/>
              </a:ext>
            </a:extLst>
          </p:cNvPr>
          <p:cNvSpPr/>
          <p:nvPr/>
        </p:nvSpPr>
        <p:spPr>
          <a:xfrm>
            <a:off x="5415061" y="3226087"/>
            <a:ext cx="1224572" cy="144323"/>
          </a:xfrm>
          <a:prstGeom prst="rect">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577" tIns="45789" rIns="91577" bIns="45789"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Lecrubier</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(B) Pg. 373</a:t>
            </a:r>
          </a:p>
        </p:txBody>
      </p:sp>
    </p:spTree>
    <p:extLst>
      <p:ext uri="{BB962C8B-B14F-4D97-AF65-F5344CB8AC3E}">
        <p14:creationId xmlns:p14="http://schemas.microsoft.com/office/powerpoint/2010/main" val="200605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4E816-5A9D-4A73-B2E3-141BFF43CCDF}"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Slide Image Placeholder 5">
            <a:extLst>
              <a:ext uri="{FF2B5EF4-FFF2-40B4-BE49-F238E27FC236}">
                <a16:creationId xmlns:a16="http://schemas.microsoft.com/office/drawing/2014/main" id="{8FB8EE9A-8712-48DB-8E90-42D7A1D5BECF}"/>
              </a:ext>
            </a:extLst>
          </p:cNvPr>
          <p:cNvSpPr>
            <a:spLocks noGrp="1" noRot="1" noChangeAspect="1"/>
          </p:cNvSpPr>
          <p:nvPr>
            <p:ph type="sldImg"/>
          </p:nvPr>
        </p:nvSpPr>
        <p:spPr>
          <a:xfrm>
            <a:off x="138113" y="766763"/>
            <a:ext cx="5219700" cy="2936875"/>
          </a:xfrm>
        </p:spPr>
      </p:sp>
      <p:sp>
        <p:nvSpPr>
          <p:cNvPr id="7" name="Notes Placeholder 6">
            <a:extLst>
              <a:ext uri="{FF2B5EF4-FFF2-40B4-BE49-F238E27FC236}">
                <a16:creationId xmlns:a16="http://schemas.microsoft.com/office/drawing/2014/main" id="{B573252F-A6E2-4E53-B3CA-839E3C8DCB1F}"/>
              </a:ext>
            </a:extLst>
          </p:cNvPr>
          <p:cNvSpPr>
            <a:spLocks noGrp="1"/>
          </p:cNvSpPr>
          <p:nvPr>
            <p:ph type="body" idx="1"/>
          </p:nvPr>
        </p:nvSpPr>
        <p:spPr/>
        <p:txBody>
          <a:bodyPr/>
          <a:lstStyle/>
          <a:p>
            <a:endParaRPr lang="en-GB"/>
          </a:p>
        </p:txBody>
      </p:sp>
      <p:cxnSp>
        <p:nvCxnSpPr>
          <p:cNvPr id="8" name="Straight Connector 7">
            <a:extLst>
              <a:ext uri="{FF2B5EF4-FFF2-40B4-BE49-F238E27FC236}">
                <a16:creationId xmlns:a16="http://schemas.microsoft.com/office/drawing/2014/main" id="{F0C4DF9E-5638-413F-B5B0-A7577839D4EC}"/>
              </a:ext>
            </a:extLst>
          </p:cNvPr>
          <p:cNvCxnSpPr>
            <a:cxnSpLocks/>
          </p:cNvCxnSpPr>
          <p:nvPr/>
        </p:nvCxnSpPr>
        <p:spPr>
          <a:xfrm flipH="1">
            <a:off x="5199037" y="1889438"/>
            <a:ext cx="216026" cy="0"/>
          </a:xfrm>
          <a:prstGeom prst="line">
            <a:avLst/>
          </a:prstGeom>
          <a:ln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ounded Rectangle 9">
            <a:extLst>
              <a:ext uri="{FF2B5EF4-FFF2-40B4-BE49-F238E27FC236}">
                <a16:creationId xmlns:a16="http://schemas.microsoft.com/office/drawing/2014/main" id="{01BFA85E-DA39-4F78-9D69-5A9E395403C4}"/>
              </a:ext>
            </a:extLst>
          </p:cNvPr>
          <p:cNvSpPr/>
          <p:nvPr/>
        </p:nvSpPr>
        <p:spPr>
          <a:xfrm>
            <a:off x="5415061" y="1817276"/>
            <a:ext cx="1224572" cy="144323"/>
          </a:xfrm>
          <a:prstGeom prst="rect">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577" tIns="45789" rIns="91577" bIns="45789"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Morgan (B) Pg. 742</a:t>
            </a:r>
          </a:p>
        </p:txBody>
      </p:sp>
      <p:cxnSp>
        <p:nvCxnSpPr>
          <p:cNvPr id="15" name="Straight Connector 14">
            <a:extLst>
              <a:ext uri="{FF2B5EF4-FFF2-40B4-BE49-F238E27FC236}">
                <a16:creationId xmlns:a16="http://schemas.microsoft.com/office/drawing/2014/main" id="{4BF3DEA7-9C4B-433D-954F-5E9479DF8C8E}"/>
              </a:ext>
            </a:extLst>
          </p:cNvPr>
          <p:cNvCxnSpPr>
            <a:cxnSpLocks/>
          </p:cNvCxnSpPr>
          <p:nvPr/>
        </p:nvCxnSpPr>
        <p:spPr>
          <a:xfrm flipH="1">
            <a:off x="2678757" y="1482482"/>
            <a:ext cx="2736306" cy="0"/>
          </a:xfrm>
          <a:prstGeom prst="line">
            <a:avLst/>
          </a:prstGeom>
          <a:ln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ounded Rectangle 9">
            <a:extLst>
              <a:ext uri="{FF2B5EF4-FFF2-40B4-BE49-F238E27FC236}">
                <a16:creationId xmlns:a16="http://schemas.microsoft.com/office/drawing/2014/main" id="{F623AFE9-F69F-490C-9B86-83E31A6C0106}"/>
              </a:ext>
            </a:extLst>
          </p:cNvPr>
          <p:cNvSpPr/>
          <p:nvPr/>
        </p:nvSpPr>
        <p:spPr>
          <a:xfrm>
            <a:off x="5415061" y="1410320"/>
            <a:ext cx="1224572" cy="144323"/>
          </a:xfrm>
          <a:prstGeom prst="rect">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577" tIns="45789" rIns="91577" bIns="45789"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Morgan (A) Pg. 738</a:t>
            </a:r>
          </a:p>
        </p:txBody>
      </p:sp>
    </p:spTree>
    <p:extLst>
      <p:ext uri="{BB962C8B-B14F-4D97-AF65-F5344CB8AC3E}">
        <p14:creationId xmlns:p14="http://schemas.microsoft.com/office/powerpoint/2010/main" val="3911612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57200" y="720725"/>
            <a:ext cx="6400800" cy="3600450"/>
          </a:xfrm>
          <a:ln/>
        </p:spPr>
      </p:sp>
      <p:sp>
        <p:nvSpPr>
          <p:cNvPr id="36867" name="Notes Placeholder 2"/>
          <p:cNvSpPr>
            <a:spLocks noGrp="1"/>
          </p:cNvSpPr>
          <p:nvPr>
            <p:ph type="body" idx="1"/>
          </p:nvPr>
        </p:nvSpPr>
        <p:spPr>
          <a:noFill/>
          <a:ln/>
        </p:spPr>
        <p:txBody>
          <a:bodyPr/>
          <a:lstStyle/>
          <a:p>
            <a:endParaRPr lang="en-GB">
              <a:latin typeface="Arial" pitchFamily="34" charset="0"/>
            </a:endParaRPr>
          </a:p>
        </p:txBody>
      </p:sp>
      <p:sp>
        <p:nvSpPr>
          <p:cNvPr id="36868" name="Slide Number Placeholder 3"/>
          <p:cNvSpPr>
            <a:spLocks noGrp="1"/>
          </p:cNvSpPr>
          <p:nvPr>
            <p:ph type="sldNum" sz="quarter" idx="5"/>
          </p:nvPr>
        </p:nvSpPr>
        <p:spPr>
          <a:noFill/>
        </p:spPr>
        <p:txBody>
          <a:bodyPr/>
          <a:lstStyle/>
          <a:p>
            <a:fld id="{9281E7B4-EA30-4153-815A-0AD34EE81821}" type="slidenum">
              <a:rPr lang="en-US" smtClean="0">
                <a:solidFill>
                  <a:prstClr val="black"/>
                </a:solidFill>
                <a:latin typeface="Arial" pitchFamily="34" charset="0"/>
              </a:rPr>
              <a:pPr/>
              <a:t>8</a:t>
            </a:fld>
            <a:endParaRPr lang="en-US">
              <a:solidFill>
                <a:prstClr val="black"/>
              </a:solidFill>
              <a:latin typeface="Arial" pitchFamily="34" charset="0"/>
            </a:endParaRPr>
          </a:p>
        </p:txBody>
      </p:sp>
    </p:spTree>
    <p:extLst>
      <p:ext uri="{BB962C8B-B14F-4D97-AF65-F5344CB8AC3E}">
        <p14:creationId xmlns:p14="http://schemas.microsoft.com/office/powerpoint/2010/main" val="3033969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243C43-EFC1-4D6A-A765-DED8676C2867}"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73210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a:extLst>
              <a:ext uri="{FF2B5EF4-FFF2-40B4-BE49-F238E27FC236}">
                <a16:creationId xmlns:a16="http://schemas.microsoft.com/office/drawing/2014/main" id="{AB488ADF-FE1E-440E-A591-83C83751D009}"/>
              </a:ext>
            </a:extLst>
          </p:cNvPr>
          <p:cNvSpPr>
            <a:spLocks noGrp="1" noRot="1" noChangeAspect="1" noChangeArrowheads="1" noTextEdit="1"/>
          </p:cNvSpPr>
          <p:nvPr>
            <p:ph type="sldImg"/>
          </p:nvPr>
        </p:nvSpPr>
        <p:spPr>
          <a:xfrm>
            <a:off x="458788" y="719138"/>
            <a:ext cx="6399212" cy="3600450"/>
          </a:xfrm>
          <a:ln/>
        </p:spPr>
      </p:sp>
      <p:sp>
        <p:nvSpPr>
          <p:cNvPr id="251907" name="Notes Placeholder 2">
            <a:extLst>
              <a:ext uri="{FF2B5EF4-FFF2-40B4-BE49-F238E27FC236}">
                <a16:creationId xmlns:a16="http://schemas.microsoft.com/office/drawing/2014/main" id="{6B1085B9-2341-458D-8E89-B444AF31BB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ヒラギノ角ゴ Pro W3"/>
              <a:cs typeface="ヒラギノ角ゴ Pro W3"/>
            </a:endParaRPr>
          </a:p>
        </p:txBody>
      </p:sp>
      <p:sp>
        <p:nvSpPr>
          <p:cNvPr id="251908" name="Slide Number Placeholder 3">
            <a:extLst>
              <a:ext uri="{FF2B5EF4-FFF2-40B4-BE49-F238E27FC236}">
                <a16:creationId xmlns:a16="http://schemas.microsoft.com/office/drawing/2014/main" id="{E08D4D62-D2C1-4BB5-8CDA-B96508C206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a:cs typeface="ヒラギノ角ゴ Pro W3"/>
              </a:defRPr>
            </a:lvl1pPr>
            <a:lvl2pPr marL="742950" indent="-285750">
              <a:defRPr sz="2400">
                <a:solidFill>
                  <a:schemeClr val="tx1"/>
                </a:solidFill>
                <a:latin typeface="Times New Roman" panose="02020603050405020304" pitchFamily="18" charset="0"/>
                <a:ea typeface="ヒラギノ角ゴ Pro W3"/>
                <a:cs typeface="ヒラギノ角ゴ Pro W3"/>
              </a:defRPr>
            </a:lvl2pPr>
            <a:lvl3pPr marL="1143000" indent="-228600">
              <a:defRPr sz="2400">
                <a:solidFill>
                  <a:schemeClr val="tx1"/>
                </a:solidFill>
                <a:latin typeface="Times New Roman" panose="02020603050405020304" pitchFamily="18" charset="0"/>
                <a:ea typeface="ヒラギノ角ゴ Pro W3"/>
                <a:cs typeface="ヒラギノ角ゴ Pro W3"/>
              </a:defRPr>
            </a:lvl3pPr>
            <a:lvl4pPr marL="1600200" indent="-228600">
              <a:defRPr sz="2400">
                <a:solidFill>
                  <a:schemeClr val="tx1"/>
                </a:solidFill>
                <a:latin typeface="Times New Roman" panose="02020603050405020304" pitchFamily="18" charset="0"/>
                <a:ea typeface="ヒラギノ角ゴ Pro W3"/>
                <a:cs typeface="ヒラギノ角ゴ Pro W3"/>
              </a:defRPr>
            </a:lvl4pPr>
            <a:lvl5pPr marL="2057400" indent="-228600">
              <a:defRPr sz="24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9pPr>
          </a:lstStyle>
          <a:p>
            <a:pPr marL="0" marR="0" lvl="0" indent="0" algn="r" defTabSz="914266" rtl="0" eaLnBrk="1" fontAlgn="auto" latinLnBrk="0" hangingPunct="1">
              <a:lnSpc>
                <a:spcPct val="100000"/>
              </a:lnSpc>
              <a:spcBef>
                <a:spcPts val="0"/>
              </a:spcBef>
              <a:spcAft>
                <a:spcPts val="0"/>
              </a:spcAft>
              <a:buClrTx/>
              <a:buSzTx/>
              <a:buFontTx/>
              <a:buNone/>
              <a:tabLst/>
              <a:defRPr/>
            </a:pPr>
            <a:fld id="{222F623F-5DEB-432B-92BD-170CA2D77465}"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ヒラギノ角ゴ Pro W3"/>
              </a:rPr>
              <a:pPr marL="0" marR="0" lvl="0" indent="0" algn="r" defTabSz="914266" rtl="0" eaLnBrk="1" fontAlgn="auto" latinLnBrk="0" hangingPunct="1">
                <a:lnSpc>
                  <a:spcPct val="100000"/>
                </a:lnSpc>
                <a:spcBef>
                  <a:spcPts val="0"/>
                </a:spcBef>
                <a:spcAft>
                  <a:spcPts val="0"/>
                </a:spcAft>
                <a:buClrTx/>
                <a:buSzTx/>
                <a:buFontTx/>
                <a:buNone/>
                <a:tabLst/>
                <a:defRPr/>
              </a:pPr>
              <a:t>12</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ヒラギノ角ゴ Pro W3"/>
            </a:endParaRPr>
          </a:p>
        </p:txBody>
      </p:sp>
    </p:spTree>
    <p:extLst>
      <p:ext uri="{BB962C8B-B14F-4D97-AF65-F5344CB8AC3E}">
        <p14:creationId xmlns:p14="http://schemas.microsoft.com/office/powerpoint/2010/main" val="1528655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53A88DD-BCBA-4C3D-AF35-CD191CB72FD9}" type="slidenum">
              <a:rPr lang="en-US" altLang="en-US" sz="1300" smtClean="0">
                <a:solidFill>
                  <a:srgbClr val="000000"/>
                </a:solidFill>
                <a:latin typeface="Arial Narrow"/>
              </a:rPr>
              <a:pPr>
                <a:spcBef>
                  <a:spcPct val="0"/>
                </a:spcBef>
              </a:pPr>
              <a:t>13</a:t>
            </a:fld>
            <a:endParaRPr lang="en-US" altLang="en-US" sz="1300" dirty="0">
              <a:solidFill>
                <a:srgbClr val="000000"/>
              </a:solidFill>
              <a:latin typeface="Arial Narrow"/>
            </a:endParaRPr>
          </a:p>
        </p:txBody>
      </p:sp>
    </p:spTree>
    <p:extLst>
      <p:ext uri="{BB962C8B-B14F-4D97-AF65-F5344CB8AC3E}">
        <p14:creationId xmlns:p14="http://schemas.microsoft.com/office/powerpoint/2010/main" val="4097398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Arial"/>
            </a:endParaRPr>
          </a:p>
        </p:txBody>
      </p:sp>
      <p:sp>
        <p:nvSpPr>
          <p:cNvPr id="4" name="Slide Number Placeholder 3"/>
          <p:cNvSpPr>
            <a:spLocks noGrp="1"/>
          </p:cNvSpPr>
          <p:nvPr>
            <p:ph type="sldNum" sz="quarter" idx="5"/>
          </p:nvPr>
        </p:nvSpPr>
        <p:spPr/>
        <p:txBody>
          <a:bodyPr/>
          <a:lstStyle/>
          <a:p>
            <a:fld id="{951EB320-143A-4CC5-8CAC-62915E6E2912}" type="slidenum">
              <a:rPr lang="en-US" smtClean="0"/>
              <a:pPr/>
              <a:t>15</a:t>
            </a:fld>
            <a:endParaRPr lang="en-US"/>
          </a:p>
        </p:txBody>
      </p:sp>
    </p:spTree>
    <p:extLst>
      <p:ext uri="{BB962C8B-B14F-4D97-AF65-F5344CB8AC3E}">
        <p14:creationId xmlns:p14="http://schemas.microsoft.com/office/powerpoint/2010/main" val="2593404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Carbon &amp; Correll. CNS Spectr 2014;19(Suppl 1):38–53; 2. Millan et al. Eur Neuropsychopharmacol 2014;24(5):645–692; 3. Morrens et al. Front Psychiatry 2014;5:145; 4. Millan et al. Nat Rev Drug Discov 2012;11(2):141–168; 5. Ventriglio et al. Front Psychiatry 2016;7:116; 6. Jääskeläinen E, et al. Schizophr Bull. 2013 Nov;39(6):1296-306. 7. Pillinger T, et al.  Br J Psychiatry. 2017 Dec;211(6):339-349. 8. Pillinger T, et al. JAMA Psychiatry. 2017 Mar 1;74(3):261-269. 9.  Fornaro M et al. Neurosci Biobehav Rev. 2022 Jan;132:289-303; 10. Hunt GE, et al. Drug Alcohol Depend. 2018 Oct 1;191:234-258. </a:t>
            </a:r>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12774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Carbon &amp; Correll. CNS Spectr 2014;19(Suppl 1):38–53; 2. Millan et al. Eur Neuropsychopharmacol 2014;24(5):645–692; 3. Morrens et al. Front Psychiatry 2014;5:145; 4. Millan et al. Nat Rev Drug Discov 2012;11(2):141–168; 5. Ventriglio et al. Front Psychiatry 2016;7:116; 6. Jääskeläinen E, et al. Schizophr Bull. 2013 Nov;39(6):1296-306. 7. Pillinger T, et al.  Br J Psychiatry. 2017 Dec;211(6):339-349. 8. Pillinger T, et al. JAMA Psychiatry. 2017 Mar 1;74(3):261-269. 9.  Fornaro M et al. Neurosci Biobehav Rev. 2022 Jan;132:289-303; 10. Hunt GE, et al. Drug Alcohol Depend. 2018 Oct 1;191:234-258. </a:t>
            </a:r>
          </a:p>
        </p:txBody>
      </p:sp>
    </p:spTree>
    <p:extLst>
      <p:ext uri="{BB962C8B-B14F-4D97-AF65-F5344CB8AC3E}">
        <p14:creationId xmlns:p14="http://schemas.microsoft.com/office/powerpoint/2010/main" val="248150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1_Title Only">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9F6C0AFB-BDAD-44B3-8AF5-B40F1E9C3792}"/>
              </a:ext>
            </a:extLst>
          </p:cNvPr>
          <p:cNvSpPr>
            <a:spLocks noGrp="1"/>
          </p:cNvSpPr>
          <p:nvPr>
            <p:ph type="ftr" sz="quarter" idx="10"/>
          </p:nvPr>
        </p:nvSpPr>
        <p:spPr>
          <a:xfrm>
            <a:off x="2678678" y="4992559"/>
            <a:ext cx="9091561" cy="438150"/>
          </a:xfrm>
          <a:prstGeom prst="rect">
            <a:avLst/>
          </a:prstGeom>
        </p:spPr>
        <p:txBody>
          <a:bodyPr/>
          <a:lstStyle/>
          <a:p>
            <a:r>
              <a:rPr lang="en-US"/>
              <a:t>1. Carbon &amp; Correll. CNS Spectr 2014;19(Suppl 1):38–53; 2. Millan et al. Eur Neuropsychopharmacol 2014;24(5):645–692; 3. Morrens et al. Front Psychiatry 2014;5:145; 4. Millan et al. Nat Rev Drug Discov 2012;11(2):141–168; 5. Ventriglio et al. Front Psychiatry 2016;7:116; 6. Jääskeläinen E, et al. Schizophr Bull. 2013 Nov;39(6):1296-306. 7. Pillinger T, et al.  Br J Psychiatry. 2017 Dec;211(6):339-349. 8. Pillinger T, et al. JAMA Psychiatry. 2017 Mar 1;74(3):261-269. 9.  Fornaro M et al. Neurosci Biobehav Rev. 2022 Jan;132:289-303; 10. Hunt GE, et al. Drug Alcohol Depend. 2018 Oct 1;191:234-258. </a:t>
            </a:r>
            <a:endParaRPr lang="en-US" dirty="0"/>
          </a:p>
        </p:txBody>
      </p:sp>
      <p:sp>
        <p:nvSpPr>
          <p:cNvPr id="8" name="Slide Number Placeholder 7">
            <a:extLst>
              <a:ext uri="{FF2B5EF4-FFF2-40B4-BE49-F238E27FC236}">
                <a16:creationId xmlns:a16="http://schemas.microsoft.com/office/drawing/2014/main" id="{E4806D0D-7BC1-4FA0-9BB8-7FC848B9D293}"/>
              </a:ext>
            </a:extLst>
          </p:cNvPr>
          <p:cNvSpPr>
            <a:spLocks noGrp="1"/>
          </p:cNvSpPr>
          <p:nvPr>
            <p:ph type="sldNum" sz="quarter" idx="11"/>
          </p:nvPr>
        </p:nvSpPr>
        <p:spPr/>
        <p:txBody>
          <a:bodyPr/>
          <a:lstStyle/>
          <a:p>
            <a:r>
              <a:rPr lang="en-US" dirty="0"/>
              <a:t>| </a:t>
            </a:r>
            <a:fld id="{26913F92-1C48-484C-9386-318B4818EC97}" type="slidenum">
              <a:rPr lang="en-US" smtClean="0"/>
              <a:pPr/>
              <a:t>‹#›</a:t>
            </a:fld>
            <a:r>
              <a:rPr lang="en-US" dirty="0"/>
              <a:t> |</a:t>
            </a:r>
          </a:p>
        </p:txBody>
      </p:sp>
      <p:sp>
        <p:nvSpPr>
          <p:cNvPr id="5" name="Title 1">
            <a:extLst>
              <a:ext uri="{FF2B5EF4-FFF2-40B4-BE49-F238E27FC236}">
                <a16:creationId xmlns:a16="http://schemas.microsoft.com/office/drawing/2014/main" id="{84E30A84-83CE-E642-A4C4-CC477552B3C0}"/>
              </a:ext>
            </a:extLst>
          </p:cNvPr>
          <p:cNvSpPr>
            <a:spLocks noGrp="1"/>
          </p:cNvSpPr>
          <p:nvPr>
            <p:ph type="title"/>
          </p:nvPr>
        </p:nvSpPr>
        <p:spPr>
          <a:xfrm>
            <a:off x="919973" y="200416"/>
            <a:ext cx="10872787" cy="795404"/>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76513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UE 01">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6E60F40-EA03-1847-B0E7-E92F6DE1BB7A}"/>
              </a:ext>
            </a:extLst>
          </p:cNvPr>
          <p:cNvSpPr txBox="1"/>
          <p:nvPr userDrawn="1"/>
        </p:nvSpPr>
        <p:spPr>
          <a:xfrm>
            <a:off x="230472" y="6324570"/>
            <a:ext cx="356135" cy="20005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fld id="{F3475CAF-D947-BD4E-95A2-E6FB09B4CB94}" type="slidenum">
              <a:rPr kumimoji="0" lang="es-ES_tradnl" sz="800" b="0" i="0" u="none" strike="noStrike" cap="none" spc="0" normalizeH="0" baseline="0" smtClean="0">
                <a:ln>
                  <a:noFill/>
                </a:ln>
                <a:solidFill>
                  <a:srgbClr val="7B9AB4"/>
                </a:solidFill>
                <a:effectLst/>
                <a:uFillTx/>
                <a:latin typeface="Arial" panose="020B0604020202020204" pitchFamily="34" charset="0"/>
                <a:ea typeface="PT Sans"/>
                <a:cs typeface="Arial" panose="020B0604020202020204" pitchFamily="34" charset="0"/>
                <a:sym typeface="PT Sans"/>
              </a:rPr>
              <a:pPr marL="0" marR="0" indent="0" algn="r" defTabSz="825500" rtl="0" fontAlgn="auto" latinLnBrk="0" hangingPunct="0">
                <a:lnSpc>
                  <a:spcPct val="100000"/>
                </a:lnSpc>
                <a:spcBef>
                  <a:spcPts val="0"/>
                </a:spcBef>
                <a:spcAft>
                  <a:spcPts val="0"/>
                </a:spcAft>
                <a:buClrTx/>
                <a:buSzTx/>
                <a:buFontTx/>
                <a:buNone/>
                <a:tabLst/>
              </a:pPr>
              <a:t>‹#›</a:t>
            </a:fld>
            <a:endParaRPr kumimoji="0" lang="es-ES_tradnl" sz="800" b="0" i="0" u="none" strike="noStrike" cap="none" spc="0" normalizeH="0" baseline="0" dirty="0">
              <a:ln>
                <a:noFill/>
              </a:ln>
              <a:solidFill>
                <a:srgbClr val="7B9AB4"/>
              </a:solidFill>
              <a:effectLst/>
              <a:uFillTx/>
              <a:latin typeface="Arial" panose="020B0604020202020204" pitchFamily="34" charset="0"/>
              <a:ea typeface="PT Sans"/>
              <a:cs typeface="Arial" panose="020B0604020202020204" pitchFamily="34" charset="0"/>
              <a:sym typeface="PT Sans"/>
            </a:endParaRPr>
          </a:p>
        </p:txBody>
      </p:sp>
    </p:spTree>
    <p:extLst>
      <p:ext uri="{BB962C8B-B14F-4D97-AF65-F5344CB8AC3E}">
        <p14:creationId xmlns:p14="http://schemas.microsoft.com/office/powerpoint/2010/main" val="2589907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1600204"/>
            <a:ext cx="10972800" cy="4493095"/>
          </a:xfrm>
        </p:spPr>
        <p:txBody>
          <a:bodyPr>
            <a:normAutofit/>
          </a:bodyPr>
          <a:lstStyle>
            <a:lvl1pPr>
              <a:spcBef>
                <a:spcPts val="0"/>
              </a:spcBef>
              <a:spcAft>
                <a:spcPts val="400"/>
              </a:spcAft>
              <a:defRPr sz="2000"/>
            </a:lvl1pPr>
            <a:lvl2pPr>
              <a:spcBef>
                <a:spcPts val="0"/>
              </a:spcBef>
              <a:spcAft>
                <a:spcPts val="400"/>
              </a:spcAft>
              <a:defRPr sz="2000"/>
            </a:lvl2pPr>
            <a:lvl3pPr>
              <a:spcBef>
                <a:spcPts val="0"/>
              </a:spcBef>
              <a:spcAft>
                <a:spcPts val="400"/>
              </a:spcAft>
              <a:defRPr sz="18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6"/>
          <p:cNvSpPr>
            <a:spLocks noGrp="1"/>
          </p:cNvSpPr>
          <p:nvPr>
            <p:ph type="body" sz="quarter" idx="11"/>
          </p:nvPr>
        </p:nvSpPr>
        <p:spPr>
          <a:xfrm>
            <a:off x="232417" y="6453339"/>
            <a:ext cx="11496128" cy="280379"/>
          </a:xfrm>
        </p:spPr>
        <p:txBody>
          <a:bodyPr anchor="b" anchorCtr="0">
            <a:noAutofit/>
          </a:bodyPr>
          <a:lstStyle>
            <a:lvl1pPr marL="0" indent="0">
              <a:spcBef>
                <a:spcPts val="0"/>
              </a:spcBef>
              <a:spcAft>
                <a:spcPts val="0"/>
              </a:spcAft>
              <a:buClrTx/>
              <a:buFont typeface="+mj-lt"/>
              <a:buNone/>
              <a:tabLst>
                <a:tab pos="176187" algn="l"/>
              </a:tabLst>
              <a:defRPr sz="1200">
                <a:latin typeface="Arial" pitchFamily="34" charset="0"/>
                <a:cs typeface="Arial" pitchFamily="34" charset="0"/>
              </a:defRPr>
            </a:lvl1pPr>
          </a:lstStyle>
          <a:p>
            <a:pPr lvl="0"/>
            <a:endParaRPr lang="en-GB" dirty="0"/>
          </a:p>
        </p:txBody>
      </p:sp>
      <p:sp>
        <p:nvSpPr>
          <p:cNvPr id="5" name="Text Placeholder 4"/>
          <p:cNvSpPr>
            <a:spLocks noGrp="1"/>
          </p:cNvSpPr>
          <p:nvPr>
            <p:ph type="body" sz="quarter" idx="12"/>
          </p:nvPr>
        </p:nvSpPr>
        <p:spPr>
          <a:xfrm>
            <a:off x="239349" y="6165850"/>
            <a:ext cx="11521280" cy="287486"/>
          </a:xfrm>
        </p:spPr>
        <p:txBody>
          <a:bodyPr anchor="b" anchorCtr="0">
            <a:noAutofit/>
          </a:bodyPr>
          <a:lstStyle>
            <a:lvl1pPr marL="0" indent="0" algn="l">
              <a:spcAft>
                <a:spcPts val="0"/>
              </a:spcAft>
              <a:buNone/>
              <a:defRPr sz="1200">
                <a:latin typeface="Arial" pitchFamily="34" charset="0"/>
                <a:cs typeface="Arial" pitchFamily="34" charset="0"/>
              </a:defRPr>
            </a:lvl1pPr>
          </a:lstStyle>
          <a:p>
            <a:pPr lvl="0"/>
            <a:r>
              <a:rPr lang="en-US" dirty="0"/>
              <a:t>Click to edit Master text</a:t>
            </a:r>
            <a:endParaRPr lang="en-GB" dirty="0"/>
          </a:p>
        </p:txBody>
      </p:sp>
    </p:spTree>
    <p:extLst>
      <p:ext uri="{BB962C8B-B14F-4D97-AF65-F5344CB8AC3E}">
        <p14:creationId xmlns:p14="http://schemas.microsoft.com/office/powerpoint/2010/main" val="1927607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Only GW v1">
    <p:spTree>
      <p:nvGrpSpPr>
        <p:cNvPr id="1" name=""/>
        <p:cNvGrpSpPr/>
        <p:nvPr/>
      </p:nvGrpSpPr>
      <p:grpSpPr>
        <a:xfrm>
          <a:off x="0" y="0"/>
          <a:ext cx="0" cy="0"/>
          <a:chOff x="0" y="0"/>
          <a:chExt cx="0" cy="0"/>
        </a:xfrm>
      </p:grpSpPr>
      <p:sp>
        <p:nvSpPr>
          <p:cNvPr id="2" name="Title 1"/>
          <p:cNvSpPr>
            <a:spLocks noGrp="1"/>
          </p:cNvSpPr>
          <p:nvPr>
            <p:ph type="title"/>
          </p:nvPr>
        </p:nvSpPr>
        <p:spPr>
          <a:xfrm>
            <a:off x="594911" y="397327"/>
            <a:ext cx="10972800" cy="1024775"/>
          </a:xfrm>
        </p:spPr>
        <p:txBody>
          <a:bodyPr anchor="t">
            <a:noAutofit/>
          </a:bodyPr>
          <a:lstStyle/>
          <a:p>
            <a:r>
              <a:rPr lang="en-GB" dirty="0"/>
              <a:t>Click to edit Master title style</a:t>
            </a:r>
            <a:endParaRPr lang="en-US" dirty="0"/>
          </a:p>
        </p:txBody>
      </p:sp>
      <p:sp>
        <p:nvSpPr>
          <p:cNvPr id="7" name="Text Placeholder 3"/>
          <p:cNvSpPr>
            <a:spLocks noGrp="1"/>
          </p:cNvSpPr>
          <p:nvPr>
            <p:ph type="body" sz="half" idx="2"/>
          </p:nvPr>
        </p:nvSpPr>
        <p:spPr>
          <a:xfrm>
            <a:off x="599964" y="6389786"/>
            <a:ext cx="11298253" cy="468217"/>
          </a:xfrm>
        </p:spPr>
        <p:txBody>
          <a:bodyPr anchor="b">
            <a:noAutofit/>
          </a:bodyPr>
          <a:lstStyle>
            <a:lvl1pPr marL="0" indent="0">
              <a:buNone/>
              <a:defRPr sz="100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1384678296"/>
      </p:ext>
    </p:extLst>
  </p:cSld>
  <p:clrMapOvr>
    <a:masterClrMapping/>
  </p:clrMapOvr>
  <p:transition advClick="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1600204"/>
            <a:ext cx="10972800" cy="4493095"/>
          </a:xfrm>
        </p:spPr>
        <p:txBody>
          <a:bodyPr>
            <a:normAutofit/>
          </a:bodyPr>
          <a:lstStyle>
            <a:lvl1pPr>
              <a:spcBef>
                <a:spcPts val="0"/>
              </a:spcBef>
              <a:spcAft>
                <a:spcPts val="400"/>
              </a:spcAft>
              <a:defRPr sz="2000"/>
            </a:lvl1pPr>
            <a:lvl2pPr>
              <a:spcBef>
                <a:spcPts val="0"/>
              </a:spcBef>
              <a:spcAft>
                <a:spcPts val="400"/>
              </a:spcAft>
              <a:defRPr sz="2000"/>
            </a:lvl2pPr>
            <a:lvl3pPr>
              <a:spcBef>
                <a:spcPts val="0"/>
              </a:spcBef>
              <a:spcAft>
                <a:spcPts val="400"/>
              </a:spcAft>
              <a:defRPr sz="18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6"/>
          <p:cNvSpPr>
            <a:spLocks noGrp="1"/>
          </p:cNvSpPr>
          <p:nvPr>
            <p:ph type="body" sz="quarter" idx="11"/>
          </p:nvPr>
        </p:nvSpPr>
        <p:spPr>
          <a:xfrm>
            <a:off x="232417" y="6453339"/>
            <a:ext cx="11496128" cy="280379"/>
          </a:xfrm>
        </p:spPr>
        <p:txBody>
          <a:bodyPr anchor="b" anchorCtr="0">
            <a:noAutofit/>
          </a:bodyPr>
          <a:lstStyle>
            <a:lvl1pPr marL="0" indent="0">
              <a:spcBef>
                <a:spcPts val="0"/>
              </a:spcBef>
              <a:spcAft>
                <a:spcPts val="0"/>
              </a:spcAft>
              <a:buClrTx/>
              <a:buFont typeface="+mj-lt"/>
              <a:buNone/>
              <a:tabLst>
                <a:tab pos="176187" algn="l"/>
              </a:tabLst>
              <a:defRPr sz="1200">
                <a:latin typeface="Arial" pitchFamily="34" charset="0"/>
                <a:cs typeface="Arial" pitchFamily="34" charset="0"/>
              </a:defRPr>
            </a:lvl1pPr>
          </a:lstStyle>
          <a:p>
            <a:pPr lvl="0"/>
            <a:endParaRPr lang="en-GB" dirty="0"/>
          </a:p>
        </p:txBody>
      </p:sp>
      <p:sp>
        <p:nvSpPr>
          <p:cNvPr id="5" name="Text Placeholder 4"/>
          <p:cNvSpPr>
            <a:spLocks noGrp="1"/>
          </p:cNvSpPr>
          <p:nvPr>
            <p:ph type="body" sz="quarter" idx="12"/>
          </p:nvPr>
        </p:nvSpPr>
        <p:spPr>
          <a:xfrm>
            <a:off x="239349" y="6165850"/>
            <a:ext cx="11521280" cy="287486"/>
          </a:xfrm>
        </p:spPr>
        <p:txBody>
          <a:bodyPr anchor="b" anchorCtr="0">
            <a:noAutofit/>
          </a:bodyPr>
          <a:lstStyle>
            <a:lvl1pPr marL="0" indent="0" algn="l">
              <a:spcAft>
                <a:spcPts val="0"/>
              </a:spcAft>
              <a:buNone/>
              <a:defRPr sz="1200">
                <a:latin typeface="Arial" pitchFamily="34" charset="0"/>
                <a:cs typeface="Arial" pitchFamily="34" charset="0"/>
              </a:defRPr>
            </a:lvl1pPr>
          </a:lstStyle>
          <a:p>
            <a:pPr lvl="0"/>
            <a:r>
              <a:rPr lang="en-US" dirty="0"/>
              <a:t>Click to edit Master text</a:t>
            </a:r>
            <a:endParaRPr lang="en-GB" dirty="0"/>
          </a:p>
        </p:txBody>
      </p:sp>
    </p:spTree>
    <p:extLst>
      <p:ext uri="{BB962C8B-B14F-4D97-AF65-F5344CB8AC3E}">
        <p14:creationId xmlns:p14="http://schemas.microsoft.com/office/powerpoint/2010/main" val="538534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259424"/>
            <a:ext cx="12192000" cy="1069680"/>
          </a:xfrm>
          <a:prstGeom prst="rect">
            <a:avLst/>
          </a:prstGeom>
        </p:spPr>
        <p:txBody>
          <a:bodyPr anchor="ctr"/>
          <a:lstStyle>
            <a:lvl1pPr algn="ctr">
              <a:defRPr sz="4000" b="1">
                <a:solidFill>
                  <a:srgbClr val="00599C"/>
                </a:solidFill>
              </a:defRPr>
            </a:lvl1pPr>
          </a:lstStyle>
          <a:p>
            <a:r>
              <a:rPr lang="en-US" dirty="0"/>
              <a:t>Click to add title</a:t>
            </a:r>
          </a:p>
        </p:txBody>
      </p:sp>
      <p:sp>
        <p:nvSpPr>
          <p:cNvPr id="8" name="Content Placeholder 3"/>
          <p:cNvSpPr>
            <a:spLocks noGrp="1"/>
          </p:cNvSpPr>
          <p:nvPr>
            <p:ph sz="quarter" idx="14"/>
          </p:nvPr>
        </p:nvSpPr>
        <p:spPr>
          <a:xfrm>
            <a:off x="609600" y="1566751"/>
            <a:ext cx="10972800" cy="463984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7"/>
          <p:cNvSpPr>
            <a:spLocks noGrp="1"/>
          </p:cNvSpPr>
          <p:nvPr>
            <p:ph type="body" sz="quarter" idx="13" hasCustomPrompt="1"/>
          </p:nvPr>
        </p:nvSpPr>
        <p:spPr>
          <a:xfrm>
            <a:off x="0" y="6302299"/>
            <a:ext cx="12192000" cy="533399"/>
          </a:xfrm>
          <a:prstGeom prst="rect">
            <a:avLst/>
          </a:prstGeom>
        </p:spPr>
        <p:txBody>
          <a:bodyPr lIns="274320" tIns="137160" rIns="274320" bIns="137160" anchor="b"/>
          <a:lstStyle>
            <a:lvl1pPr marL="0" indent="0">
              <a:buNone/>
              <a:defRPr sz="1400" b="1" baseline="0">
                <a:solidFill>
                  <a:schemeClr val="tx1"/>
                </a:solidFill>
                <a:latin typeface="+mn-lt"/>
                <a:cs typeface="Helvetica" panose="020B0604020202020204" pitchFamily="34" charset="0"/>
              </a:defRPr>
            </a:lvl1pPr>
            <a:lvl2pPr marL="395288" indent="0">
              <a:buNone/>
              <a:defRPr sz="1400" b="1"/>
            </a:lvl2pPr>
            <a:lvl3pPr marL="801688" indent="0">
              <a:buNone/>
              <a:defRPr sz="1400" b="1"/>
            </a:lvl3pPr>
            <a:lvl4pPr marL="1196975" indent="0">
              <a:buNone/>
              <a:defRPr sz="1400" b="1"/>
            </a:lvl4pPr>
            <a:lvl5pPr marL="1601787" indent="0">
              <a:buNone/>
              <a:defRPr sz="1400" b="1"/>
            </a:lvl5pPr>
          </a:lstStyle>
          <a:p>
            <a:pPr lvl="0"/>
            <a:r>
              <a:rPr lang="en-US" dirty="0"/>
              <a:t>Reference.</a:t>
            </a:r>
          </a:p>
        </p:txBody>
      </p:sp>
    </p:spTree>
    <p:extLst>
      <p:ext uri="{BB962C8B-B14F-4D97-AF65-F5344CB8AC3E}">
        <p14:creationId xmlns:p14="http://schemas.microsoft.com/office/powerpoint/2010/main" val="253769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BLUE 02">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233F98FC-F44A-4F8E-BD07-77C364D20EFE}"/>
              </a:ext>
            </a:extLst>
          </p:cNvPr>
          <p:cNvSpPr>
            <a:spLocks noGrp="1"/>
          </p:cNvSpPr>
          <p:nvPr>
            <p:ph type="body" sz="quarter" idx="10" hasCustomPrompt="1"/>
          </p:nvPr>
        </p:nvSpPr>
        <p:spPr>
          <a:xfrm>
            <a:off x="523702" y="3081342"/>
            <a:ext cx="11296996" cy="695316"/>
          </a:xfrm>
          <a:prstGeom prst="rect">
            <a:avLst/>
          </a:prstGeom>
        </p:spPr>
        <p:txBody>
          <a:bodyPr anchor="ctr"/>
          <a:lstStyle>
            <a:lvl1pPr>
              <a:buNone/>
              <a:defRPr sz="4000" b="1">
                <a:solidFill>
                  <a:srgbClr val="003087"/>
                </a:solidFill>
                <a:latin typeface="Arial" panose="020B0604020202020204" pitchFamily="34" charset="0"/>
                <a:cs typeface="Arial" panose="020B0604020202020204" pitchFamily="34" charset="0"/>
              </a:defRPr>
            </a:lvl1pPr>
          </a:lstStyle>
          <a:p>
            <a:pPr hangingPunct="1"/>
            <a:r>
              <a:rPr lang="en-US"/>
              <a:t>Title</a:t>
            </a:r>
          </a:p>
        </p:txBody>
      </p:sp>
      <p:sp>
        <p:nvSpPr>
          <p:cNvPr id="2" name="CuadroTexto 1">
            <a:extLst>
              <a:ext uri="{FF2B5EF4-FFF2-40B4-BE49-F238E27FC236}">
                <a16:creationId xmlns:a16="http://schemas.microsoft.com/office/drawing/2014/main" id="{E32E62B5-489E-930F-2041-1F08244F2D1F}"/>
              </a:ext>
            </a:extLst>
          </p:cNvPr>
          <p:cNvSpPr txBox="1"/>
          <p:nvPr userDrawn="1"/>
        </p:nvSpPr>
        <p:spPr>
          <a:xfrm>
            <a:off x="230472" y="6324570"/>
            <a:ext cx="356135" cy="20005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fld id="{F3475CAF-D947-BD4E-95A2-E6FB09B4CB94}" type="slidenum">
              <a:rPr kumimoji="0" lang="es-ES_tradnl" sz="800" b="0" i="0" u="none" strike="noStrike" cap="none" spc="0" normalizeH="0" baseline="0" smtClean="0">
                <a:ln>
                  <a:noFill/>
                </a:ln>
                <a:solidFill>
                  <a:srgbClr val="7B9AB4"/>
                </a:solidFill>
                <a:effectLst/>
                <a:uFillTx/>
                <a:latin typeface="Arial" panose="020B0604020202020204" pitchFamily="34" charset="0"/>
                <a:ea typeface="PT Sans"/>
                <a:cs typeface="Arial" panose="020B0604020202020204" pitchFamily="34" charset="0"/>
                <a:sym typeface="PT Sans"/>
              </a:rPr>
              <a:pPr marL="0" marR="0" indent="0" algn="r" defTabSz="825500" rtl="0" fontAlgn="auto" latinLnBrk="0" hangingPunct="0">
                <a:lnSpc>
                  <a:spcPct val="100000"/>
                </a:lnSpc>
                <a:spcBef>
                  <a:spcPts val="0"/>
                </a:spcBef>
                <a:spcAft>
                  <a:spcPts val="0"/>
                </a:spcAft>
                <a:buClrTx/>
                <a:buSzTx/>
                <a:buFontTx/>
                <a:buNone/>
                <a:tabLst/>
              </a:pPr>
              <a:t>‹#›</a:t>
            </a:fld>
            <a:endParaRPr kumimoji="0" lang="es-ES_tradnl" sz="800" b="0" i="0" u="none" strike="noStrike" cap="none" spc="0" normalizeH="0" baseline="0" dirty="0">
              <a:ln>
                <a:noFill/>
              </a:ln>
              <a:solidFill>
                <a:srgbClr val="7B9AB4"/>
              </a:solidFill>
              <a:effectLst/>
              <a:uFillTx/>
              <a:latin typeface="Arial" panose="020B0604020202020204" pitchFamily="34" charset="0"/>
              <a:ea typeface="PT Sans"/>
              <a:cs typeface="Arial" panose="020B0604020202020204" pitchFamily="34" charset="0"/>
              <a:sym typeface="PT Sans"/>
            </a:endParaRPr>
          </a:p>
        </p:txBody>
      </p:sp>
    </p:spTree>
    <p:extLst>
      <p:ext uri="{BB962C8B-B14F-4D97-AF65-F5344CB8AC3E}">
        <p14:creationId xmlns:p14="http://schemas.microsoft.com/office/powerpoint/2010/main" val="4571168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95290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2781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Carbon &amp; Correll. CNS Spectr 2014;19(Suppl 1):38–53; 2. Millan et al. Eur Neuropsychopharmacol 2014;24(5):645–692; 3. Morrens et al. Front Psychiatry 2014;5:145; 4. Millan et al. Nat Rev Drug Discov 2012;11(2):141–168; 5. Ventriglio et al. Front Psychiatry 2016;7:116; 6. Jääskeläinen E, et al. Schizophr Bull. 2013 Nov;39(6):1296-306. 7. Pillinger T, et al.  Br J Psychiatry. 2017 Dec;211(6):339-349. 8. Pillinger T, et al. JAMA Psychiatry. 2017 Mar 1;74(3):261-269. 9.  Fornaro M et al. Neurosci Biobehav Rev. 2022 Jan;132:289-303; 10. Hunt GE, et al. Drug Alcohol Depend. 2018 Oct 1;191:234-258. </a:t>
            </a:r>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884154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25427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18571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75660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42208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0771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65912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9784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03050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2335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Carbon &amp; Correll. CNS Spectr 2014;19(Suppl 1):38–53; 2. Millan et al. Eur Neuropsychopharmacol 2014;24(5):645–692; 3. Morrens et al. Front Psychiatry 2014;5:145; 4. Millan et al. Nat Rev Drug Discov 2012;11(2):141–168; 5. Ventriglio et al. Front Psychiatry 2016;7:116; 6. Jääskeläinen E, et al. Schizophr Bull. 2013 Nov;39(6):1296-306. 7. Pillinger T, et al.  Br J Psychiatry. 2017 Dec;211(6):339-349. 8. Pillinger T, et al. JAMA Psychiatry. 2017 Mar 1;74(3):261-269. 9.  Fornaro M et al. Neurosci Biobehav Rev. 2022 Jan;132:289-303; 10. Hunt GE, et al. Drug Alcohol Depend. 2018 Oct 1;191:234-258. </a:t>
            </a:r>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7071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Carbon &amp; Correll. CNS Spectr 2014;19(Suppl 1):38–53; 2. Millan et al. Eur Neuropsychopharmacol 2014;24(5):645–692; 3. Morrens et al. Front Psychiatry 2014;5:145; 4. Millan et al. Nat Rev Drug Discov 2012;11(2):141–168; 5. Ventriglio et al. Front Psychiatry 2016;7:116; 6. Jääskeläinen E, et al. Schizophr Bull. 2013 Nov;39(6):1296-306. 7. Pillinger T, et al.  Br J Psychiatry. 2017 Dec;211(6):339-349. 8. Pillinger T, et al. JAMA Psychiatry. 2017 Mar 1;74(3):261-269. 9.  Fornaro M et al. Neurosci Biobehav Rev. 2022 Jan;132:289-303; 10. Hunt GE, et al. Drug Alcohol Depend. 2018 Oct 1;191:234-258. </a:t>
            </a:r>
          </a:p>
        </p:txBody>
      </p:sp>
    </p:spTree>
    <p:extLst>
      <p:ext uri="{BB962C8B-B14F-4D97-AF65-F5344CB8AC3E}">
        <p14:creationId xmlns:p14="http://schemas.microsoft.com/office/powerpoint/2010/main" val="250473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Carbon &amp; Correll. CNS Spectr 2014;19(Suppl 1):38–53; 2. Millan et al. Eur Neuropsychopharmacol 2014;24(5):645–692; 3. Morrens et al. Front Psychiatry 2014;5:145; 4. Millan et al. Nat Rev Drug Discov 2012;11(2):141–168; 5. Ventriglio et al. Front Psychiatry 2016;7:116; 6. Jääskeläinen E, et al. Schizophr Bull. 2013 Nov;39(6):1296-306. 7. Pillinger T, et al.  Br J Psychiatry. 2017 Dec;211(6):339-349. 8. Pillinger T, et al. JAMA Psychiatry. 2017 Mar 1;74(3):261-269. 9.  Fornaro M et al. Neurosci Biobehav Rev. 2022 Jan;132:289-303; 10. Hunt GE, et al. Drug Alcohol Depend. 2018 Oct 1;191:234-258. </a:t>
            </a:r>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00694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Carbon &amp; Correll. CNS Spectr 2014;19(Suppl 1):38–53; 2. Millan et al. Eur Neuropsychopharmacol 2014;24(5):645–692; 3. Morrens et al. Front Psychiatry 2014;5:145; 4. Millan et al. Nat Rev Drug Discov 2012;11(2):141–168; 5. Ventriglio et al. Front Psychiatry 2016;7:116; 6. Jääskeläinen E, et al. Schizophr Bull. 2013 Nov;39(6):1296-306. 7. Pillinger T, et al.  Br J Psychiatry. 2017 Dec;211(6):339-349. 8. Pillinger T, et al. JAMA Psychiatry. 2017 Mar 1;74(3):261-269. 9.  Fornaro M et al. Neurosci Biobehav Rev. 2022 Jan;132:289-303; 10. Hunt GE, et al. Drug Alcohol Depend. 2018 Oct 1;191:234-258. </a:t>
            </a:r>
          </a:p>
        </p:txBody>
      </p:sp>
    </p:spTree>
    <p:extLst>
      <p:ext uri="{BB962C8B-B14F-4D97-AF65-F5344CB8AC3E}">
        <p14:creationId xmlns:p14="http://schemas.microsoft.com/office/powerpoint/2010/main" val="78849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Carbon &amp; Correll. CNS Spectr 2014;19(Suppl 1):38–53; 2. Millan et al. Eur Neuropsychopharmacol 2014;24(5):645–692; 3. Morrens et al. Front Psychiatry 2014;5:145; 4. Millan et al. Nat Rev Drug Discov 2012;11(2):141–168; 5. Ventriglio et al. Front Psychiatry 2016;7:116; 6. Jääskeläinen E, et al. Schizophr Bull. 2013 Nov;39(6):1296-306. 7. Pillinger T, et al.  Br J Psychiatry. 2017 Dec;211(6):339-349. 8. Pillinger T, et al. JAMA Psychiatry. 2017 Mar 1;74(3):261-269. 9.  Fornaro M et al. Neurosci Biobehav Rev. 2022 Jan;132:289-303; 10. Hunt GE, et al. Drug Alcohol Depend. 2018 Oct 1;191:234-258. </a:t>
            </a:r>
          </a:p>
        </p:txBody>
      </p:sp>
    </p:spTree>
    <p:extLst>
      <p:ext uri="{BB962C8B-B14F-4D97-AF65-F5344CB8AC3E}">
        <p14:creationId xmlns:p14="http://schemas.microsoft.com/office/powerpoint/2010/main" val="18022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Carbon &amp; Correll. CNS Spectr 2014;19(Suppl 1):38–53; 2. Millan et al. Eur Neuropsychopharmacol 2014;24(5):645–692; 3. Morrens et al. Front Psychiatry 2014;5:145; 4. Millan et al. Nat Rev Drug Discov 2012;11(2):141–168; 5. Ventriglio et al. Front Psychiatry 2016;7:116; 6. Jääskeläinen E, et al. Schizophr Bull. 2013 Nov;39(6):1296-306. 7. Pillinger T, et al.  Br J Psychiatry. 2017 Dec;211(6):339-349. 8. Pillinger T, et al. JAMA Psychiatry. 2017 Mar 1;74(3):261-269. 9.  Fornaro M et al. Neurosci Biobehav Rev. 2022 Jan;132:289-303; 10. Hunt GE, et al. Drug Alcohol Depend. 2018 Oct 1;191:234-258. </a:t>
            </a:r>
          </a:p>
        </p:txBody>
      </p:sp>
    </p:spTree>
    <p:extLst>
      <p:ext uri="{BB962C8B-B14F-4D97-AF65-F5344CB8AC3E}">
        <p14:creationId xmlns:p14="http://schemas.microsoft.com/office/powerpoint/2010/main" val="49085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Carbon &amp; Correll. CNS Spectr 2014;19(Suppl 1):38–53; 2. Millan et al. Eur Neuropsychopharmacol 2014;24(5):645–692; 3. Morrens et al. Front Psychiatry 2014;5:145; 4. Millan et al. Nat Rev Drug Discov 2012;11(2):141–168; 5. Ventriglio et al. Front Psychiatry 2016;7:116; 6. Jääskeläinen E, et al. Schizophr Bull. 2013 Nov;39(6):1296-306. 7. Pillinger T, et al.  Br J Psychiatry. 2017 Dec;211(6):339-349. 8. Pillinger T, et al. JAMA Psychiatry. 2017 Mar 1;74(3):261-269. 9.  Fornaro M et al. Neurosci Biobehav Rev. 2022 Jan;132:289-303; 10. Hunt GE, et al. Drug Alcohol Depend. 2018 Oct 1;191:234-258. </a:t>
            </a:r>
          </a:p>
        </p:txBody>
      </p:sp>
    </p:spTree>
    <p:extLst>
      <p:ext uri="{BB962C8B-B14F-4D97-AF65-F5344CB8AC3E}">
        <p14:creationId xmlns:p14="http://schemas.microsoft.com/office/powerpoint/2010/main" val="997949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Carbon &amp; Correll. CNS Spectr 2014;19(Suppl 1):38–53; 2. Millan et al. Eur Neuropsychopharmacol 2014;24(5):645–692; 3. Morrens et al. Front Psychiatry 2014;5:145; 4. Millan et al. Nat Rev Drug Discov 2012;11(2):141–168; 5. Ventriglio et al. Front Psychiatry 2016;7:116; 6. Jääskeläinen E, et al. Schizophr Bull. 2013 Nov;39(6):1296-306. 7. Pillinger T, et al.  Br J Psychiatry. 2017 Dec;211(6):339-349. 8. Pillinger T, et al. JAMA Psychiatry. 2017 Mar 1;74(3):261-269. 9.  Fornaro M et al. Neurosci Biobehav Rev. 2022 Jan;132:289-303; 10. Hunt GE, et al. Drug Alcohol Depend. 2018 Oct 1;191:234-258. </a:t>
            </a:r>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02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6/25/24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406028005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0.png"/><Relationship Id="rId7" Type="http://schemas.openxmlformats.org/officeDocument/2006/relationships/hyperlink" Target="http://www.mededonthego.com/"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150"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2E39-CCE3-14BC-B316-1CD99611D652}"/>
              </a:ext>
            </a:extLst>
          </p:cNvPr>
          <p:cNvSpPr>
            <a:spLocks noGrp="1"/>
          </p:cNvSpPr>
          <p:nvPr>
            <p:ph type="title"/>
          </p:nvPr>
        </p:nvSpPr>
        <p:spPr>
          <a:xfrm>
            <a:off x="609601" y="1709738"/>
            <a:ext cx="10515600" cy="2852737"/>
          </a:xfrm>
        </p:spPr>
        <p:txBody>
          <a:bodyPr>
            <a:normAutofit fontScale="90000"/>
          </a:bodyPr>
          <a:lstStyle/>
          <a:p>
            <a:r>
              <a:rPr lang="en-US" dirty="0"/>
              <a:t>From Trial to Treatment: </a:t>
            </a:r>
            <a:br>
              <a:rPr lang="en-US" dirty="0"/>
            </a:br>
            <a:r>
              <a:rPr lang="en-US" dirty="0"/>
              <a:t>Translating Emerging Clinical Data into Meaningful </a:t>
            </a:r>
            <a:r>
              <a:rPr lang="en-US" altLang="ja-JP" dirty="0"/>
              <a:t>Schizophrenia</a:t>
            </a:r>
            <a:r>
              <a:rPr lang="en-US" dirty="0"/>
              <a:t> Clinical Care</a:t>
            </a:r>
          </a:p>
        </p:txBody>
      </p:sp>
      <p:sp>
        <p:nvSpPr>
          <p:cNvPr id="8" name="Text Placeholder 7">
            <a:extLst>
              <a:ext uri="{FF2B5EF4-FFF2-40B4-BE49-F238E27FC236}">
                <a16:creationId xmlns:a16="http://schemas.microsoft.com/office/drawing/2014/main" id="{04D7203E-F64B-14DD-1209-E24063DA7762}"/>
              </a:ext>
            </a:extLst>
          </p:cNvPr>
          <p:cNvSpPr>
            <a:spLocks noGrp="1"/>
          </p:cNvSpPr>
          <p:nvPr>
            <p:ph type="body" idx="1"/>
          </p:nvPr>
        </p:nvSpPr>
        <p:spPr>
          <a:xfrm>
            <a:off x="609601" y="4589463"/>
            <a:ext cx="10515600" cy="1500187"/>
          </a:xfrm>
        </p:spPr>
        <p:txBody>
          <a:bodyPr>
            <a:normAutofit lnSpcReduction="10000"/>
          </a:bodyPr>
          <a:lstStyle/>
          <a:p>
            <a:r>
              <a:rPr lang="en-US" altLang="ko-KR" dirty="0"/>
              <a:t>Christoph U. </a:t>
            </a:r>
            <a:r>
              <a:rPr lang="en-US" altLang="ko-KR" dirty="0" err="1"/>
              <a:t>Correll</a:t>
            </a:r>
            <a:r>
              <a:rPr lang="en-US" altLang="ko-KR" dirty="0"/>
              <a:t>, MD</a:t>
            </a:r>
          </a:p>
          <a:p>
            <a:r>
              <a:rPr lang="en-US" altLang="ko-KR" dirty="0"/>
              <a:t>Professor of Psychiatry and Molecular Medicine</a:t>
            </a:r>
          </a:p>
          <a:p>
            <a:r>
              <a:rPr lang="en-US" altLang="ko-KR" dirty="0"/>
              <a:t>The Donald and Barbara Zucker School of Medicine at Hofstra/Northwell</a:t>
            </a:r>
          </a:p>
          <a:p>
            <a:r>
              <a:rPr lang="en-US" altLang="ko-KR" dirty="0"/>
              <a:t>Hempstead, NY</a:t>
            </a:r>
            <a:r>
              <a:rPr lang="de-DE" altLang="en-US" dirty="0"/>
              <a:t> </a:t>
            </a:r>
            <a:endParaRPr lang="en-US" altLang="en-US" dirty="0"/>
          </a:p>
        </p:txBody>
      </p:sp>
    </p:spTree>
    <p:extLst>
      <p:ext uri="{BB962C8B-B14F-4D97-AF65-F5344CB8AC3E}">
        <p14:creationId xmlns:p14="http://schemas.microsoft.com/office/powerpoint/2010/main" val="3406098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620519-1F65-4C20-9452-1852CE279F99}"/>
              </a:ext>
            </a:extLst>
          </p:cNvPr>
          <p:cNvSpPr>
            <a:spLocks noGrp="1"/>
          </p:cNvSpPr>
          <p:nvPr>
            <p:ph type="title"/>
          </p:nvPr>
        </p:nvSpPr>
        <p:spPr>
          <a:xfrm>
            <a:off x="609600" y="199505"/>
            <a:ext cx="10744200" cy="1185577"/>
          </a:xfrm>
        </p:spPr>
        <p:txBody>
          <a:bodyPr/>
          <a:lstStyle/>
          <a:p>
            <a:r>
              <a:rPr lang="en-US" altLang="ja-JP" dirty="0"/>
              <a:t>Overview</a:t>
            </a:r>
            <a:endParaRPr lang="ja-JP" altLang="en-US" dirty="0"/>
          </a:p>
        </p:txBody>
      </p:sp>
      <p:sp>
        <p:nvSpPr>
          <p:cNvPr id="3" name="コンテンツ プレースホルダー 2">
            <a:extLst>
              <a:ext uri="{FF2B5EF4-FFF2-40B4-BE49-F238E27FC236}">
                <a16:creationId xmlns:a16="http://schemas.microsoft.com/office/drawing/2014/main" id="{4AA660F8-2D8F-4B32-AE92-8C8421FA4119}"/>
              </a:ext>
            </a:extLst>
          </p:cNvPr>
          <p:cNvSpPr>
            <a:spLocks noGrp="1"/>
          </p:cNvSpPr>
          <p:nvPr>
            <p:ph idx="1"/>
          </p:nvPr>
        </p:nvSpPr>
        <p:spPr>
          <a:xfrm>
            <a:off x="609600" y="1477906"/>
            <a:ext cx="10744200" cy="4722477"/>
          </a:xfrm>
        </p:spPr>
        <p:txBody>
          <a:bodyPr>
            <a:normAutofit/>
          </a:bodyPr>
          <a:lstStyle/>
          <a:p>
            <a:r>
              <a:rPr lang="en-US" altLang="ja-JP" dirty="0"/>
              <a:t>Unmet Needs in Schizophrenia</a:t>
            </a:r>
          </a:p>
          <a:p>
            <a:endParaRPr lang="en-US" altLang="ja-JP" dirty="0"/>
          </a:p>
          <a:p>
            <a:r>
              <a:rPr lang="en-US" altLang="ja-JP" b="1" dirty="0"/>
              <a:t>Goal Setting, Functioning and Life Engagement</a:t>
            </a:r>
          </a:p>
          <a:p>
            <a:endParaRPr lang="en-US" altLang="ja-JP" dirty="0"/>
          </a:p>
          <a:p>
            <a:r>
              <a:rPr lang="en-US" altLang="ja-JP" dirty="0"/>
              <a:t>Role and Position of Emerging Treatments for Schizophrenia</a:t>
            </a:r>
          </a:p>
          <a:p>
            <a:pPr lvl="2"/>
            <a:endParaRPr lang="en-US" altLang="ja-JP" dirty="0"/>
          </a:p>
          <a:p>
            <a:pPr lvl="2"/>
            <a:endParaRPr lang="en-US" altLang="ja-JP" dirty="0"/>
          </a:p>
        </p:txBody>
      </p:sp>
    </p:spTree>
    <p:extLst>
      <p:ext uri="{BB962C8B-B14F-4D97-AF65-F5344CB8AC3E}">
        <p14:creationId xmlns:p14="http://schemas.microsoft.com/office/powerpoint/2010/main" val="3623395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half" idx="2"/>
          </p:nvPr>
        </p:nvSpPr>
        <p:spPr/>
        <p:txBody>
          <a:bodyPr/>
          <a:lstStyle/>
          <a:p>
            <a:endParaRPr lang="en-GB"/>
          </a:p>
          <a:p>
            <a:r>
              <a:rPr lang="en-GB"/>
              <a:t> </a:t>
            </a:r>
          </a:p>
          <a:p>
            <a:r>
              <a:rPr lang="en-GB"/>
              <a:t> </a:t>
            </a:r>
          </a:p>
          <a:p>
            <a:endParaRPr lang="en-GB"/>
          </a:p>
          <a:p>
            <a:endParaRPr lang="en-GB"/>
          </a:p>
          <a:p>
            <a:endParaRPr lang="en-GB" dirty="0"/>
          </a:p>
        </p:txBody>
      </p:sp>
      <p:pic>
        <p:nvPicPr>
          <p:cNvPr id="5" name="Picture 4">
            <a:extLst>
              <a:ext uri="{FF2B5EF4-FFF2-40B4-BE49-F238E27FC236}">
                <a16:creationId xmlns:a16="http://schemas.microsoft.com/office/drawing/2014/main" id="{40FA0694-E96C-D3C0-7D23-97089465C4FD}"/>
              </a:ext>
            </a:extLst>
          </p:cNvPr>
          <p:cNvPicPr>
            <a:picLocks noChangeAspect="1"/>
          </p:cNvPicPr>
          <p:nvPr/>
        </p:nvPicPr>
        <p:blipFill>
          <a:blip r:embed="rId3"/>
          <a:stretch>
            <a:fillRect/>
          </a:stretch>
        </p:blipFill>
        <p:spPr>
          <a:xfrm>
            <a:off x="1488074" y="792479"/>
            <a:ext cx="9144000" cy="5483945"/>
          </a:xfrm>
          <a:prstGeom prst="rect">
            <a:avLst/>
          </a:prstGeom>
        </p:spPr>
      </p:pic>
    </p:spTree>
    <p:extLst>
      <p:ext uri="{BB962C8B-B14F-4D97-AF65-F5344CB8AC3E}">
        <p14:creationId xmlns:p14="http://schemas.microsoft.com/office/powerpoint/2010/main" val="8238273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3">
            <a:extLst>
              <a:ext uri="{FF2B5EF4-FFF2-40B4-BE49-F238E27FC236}">
                <a16:creationId xmlns:a16="http://schemas.microsoft.com/office/drawing/2014/main" id="{017C1386-25F1-4379-A5D6-078B768961ED}"/>
              </a:ext>
            </a:extLst>
          </p:cNvPr>
          <p:cNvSpPr>
            <a:spLocks noGrp="1"/>
          </p:cNvSpPr>
          <p:nvPr>
            <p:ph type="title"/>
          </p:nvPr>
        </p:nvSpPr>
        <p:spPr>
          <a:xfrm>
            <a:off x="609600" y="199505"/>
            <a:ext cx="10744200" cy="1185577"/>
          </a:xfrm>
        </p:spPr>
        <p:txBody>
          <a:bodyPr/>
          <a:lstStyle/>
          <a:p>
            <a:r>
              <a:rPr lang="en-US" altLang="en-US" dirty="0"/>
              <a:t>Life Engagement as a Meaningful Goal</a:t>
            </a:r>
          </a:p>
        </p:txBody>
      </p:sp>
      <p:pic>
        <p:nvPicPr>
          <p:cNvPr id="2" name="Picture 1">
            <a:extLst>
              <a:ext uri="{FF2B5EF4-FFF2-40B4-BE49-F238E27FC236}">
                <a16:creationId xmlns:a16="http://schemas.microsoft.com/office/drawing/2014/main" id="{F32C2A2A-01F3-D741-5F83-625675729F94}"/>
              </a:ext>
            </a:extLst>
          </p:cNvPr>
          <p:cNvPicPr>
            <a:picLocks noChangeAspect="1"/>
          </p:cNvPicPr>
          <p:nvPr/>
        </p:nvPicPr>
        <p:blipFill>
          <a:blip r:embed="rId3"/>
          <a:stretch>
            <a:fillRect/>
          </a:stretch>
        </p:blipFill>
        <p:spPr>
          <a:xfrm>
            <a:off x="1475830" y="1221051"/>
            <a:ext cx="9648981" cy="5056063"/>
          </a:xfrm>
          <a:prstGeom prst="rect">
            <a:avLst/>
          </a:prstGeom>
        </p:spPr>
      </p:pic>
      <p:sp>
        <p:nvSpPr>
          <p:cNvPr id="4" name="Footer Placeholder 3">
            <a:extLst>
              <a:ext uri="{FF2B5EF4-FFF2-40B4-BE49-F238E27FC236}">
                <a16:creationId xmlns:a16="http://schemas.microsoft.com/office/drawing/2014/main" id="{F0C092EA-2585-1770-8348-8509B65A61C2}"/>
              </a:ext>
            </a:extLst>
          </p:cNvPr>
          <p:cNvSpPr>
            <a:spLocks noGrp="1"/>
          </p:cNvSpPr>
          <p:nvPr>
            <p:ph type="ftr" sz="quarter" idx="3"/>
          </p:nvPr>
        </p:nvSpPr>
        <p:spPr/>
        <p:txBody>
          <a:bodyPr/>
          <a:lstStyle/>
          <a:p>
            <a:r>
              <a:rPr lang="en-US" dirty="0" err="1">
                <a:solidFill>
                  <a:schemeClr val="tx1">
                    <a:lumMod val="60000"/>
                    <a:lumOff val="40000"/>
                  </a:schemeClr>
                </a:solidFill>
              </a:rPr>
              <a:t>Correll</a:t>
            </a:r>
            <a:r>
              <a:rPr lang="en-US" dirty="0">
                <a:solidFill>
                  <a:schemeClr val="tx1">
                    <a:lumMod val="60000"/>
                    <a:lumOff val="40000"/>
                  </a:schemeClr>
                </a:solidFill>
              </a:rPr>
              <a:t> CU, et al. </a:t>
            </a:r>
            <a:r>
              <a:rPr lang="en-US" i="1" dirty="0">
                <a:solidFill>
                  <a:schemeClr val="tx1">
                    <a:lumMod val="60000"/>
                    <a:lumOff val="40000"/>
                  </a:schemeClr>
                </a:solidFill>
              </a:rPr>
              <a:t>J Clin Psychiatry</a:t>
            </a:r>
            <a:r>
              <a:rPr lang="en-US" dirty="0">
                <a:solidFill>
                  <a:schemeClr val="tx1">
                    <a:lumMod val="60000"/>
                    <a:lumOff val="40000"/>
                  </a:schemeClr>
                </a:solidFill>
              </a:rPr>
              <a:t>. 2022;83(4):LU21112AH1.</a:t>
            </a:r>
          </a:p>
        </p:txBody>
      </p:sp>
    </p:spTree>
    <p:extLst>
      <p:ext uri="{BB962C8B-B14F-4D97-AF65-F5344CB8AC3E}">
        <p14:creationId xmlns:p14="http://schemas.microsoft.com/office/powerpoint/2010/main" val="2284543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199505"/>
            <a:ext cx="10744200" cy="1185577"/>
          </a:xfrm>
        </p:spPr>
        <p:txBody>
          <a:bodyPr>
            <a:normAutofit/>
          </a:bodyPr>
          <a:lstStyle/>
          <a:p>
            <a:r>
              <a:rPr lang="en-US" dirty="0"/>
              <a:t>Collaborative Care: Planning</a:t>
            </a:r>
          </a:p>
        </p:txBody>
      </p:sp>
      <p:sp>
        <p:nvSpPr>
          <p:cNvPr id="126979" name="Content Placeholder 10"/>
          <p:cNvSpPr>
            <a:spLocks noGrp="1"/>
          </p:cNvSpPr>
          <p:nvPr>
            <p:ph idx="1"/>
          </p:nvPr>
        </p:nvSpPr>
        <p:spPr>
          <a:xfrm>
            <a:off x="609600" y="1477963"/>
            <a:ext cx="5719281" cy="4722812"/>
          </a:xfrm>
        </p:spPr>
        <p:txBody>
          <a:bodyPr>
            <a:normAutofit fontScale="92500" lnSpcReduction="20000"/>
          </a:bodyPr>
          <a:lstStyle/>
          <a:p>
            <a:pPr marL="0" indent="0">
              <a:buNone/>
            </a:pPr>
            <a:r>
              <a:rPr lang="en-US" altLang="en-US" dirty="0"/>
              <a:t>During the planning process, several important functions are performed:</a:t>
            </a:r>
          </a:p>
          <a:p>
            <a:r>
              <a:rPr lang="en-US" altLang="en-US" dirty="0"/>
              <a:t>Setting priorities and goals</a:t>
            </a:r>
          </a:p>
          <a:p>
            <a:r>
              <a:rPr lang="en-US" altLang="en-US" dirty="0"/>
              <a:t>Appraising strengths</a:t>
            </a:r>
          </a:p>
          <a:p>
            <a:r>
              <a:rPr lang="en-US" altLang="en-US" dirty="0"/>
              <a:t>Selecting appropriate interventions</a:t>
            </a:r>
          </a:p>
          <a:p>
            <a:r>
              <a:rPr lang="en-US" altLang="en-US" dirty="0"/>
              <a:t>Determining resources</a:t>
            </a:r>
          </a:p>
          <a:p>
            <a:endParaRPr lang="en-US" altLang="en-US" dirty="0"/>
          </a:p>
          <a:p>
            <a:pPr marL="0" indent="0">
              <a:buNone/>
            </a:pPr>
            <a:r>
              <a:rPr lang="en-US" altLang="en-US" dirty="0"/>
              <a:t>Everyone works together to:</a:t>
            </a:r>
          </a:p>
          <a:p>
            <a:r>
              <a:rPr lang="en-US" altLang="en-US" dirty="0"/>
              <a:t>Clarify personal choices</a:t>
            </a:r>
          </a:p>
          <a:p>
            <a:r>
              <a:rPr lang="en-US" altLang="en-US" dirty="0"/>
              <a:t>Identify environmental options</a:t>
            </a:r>
          </a:p>
          <a:p>
            <a:r>
              <a:rPr lang="en-US" altLang="en-US" dirty="0"/>
              <a:t>Clarify personal values</a:t>
            </a:r>
          </a:p>
          <a:p>
            <a:r>
              <a:rPr lang="en-US" altLang="en-US" dirty="0"/>
              <a:t>Identify personal interests</a:t>
            </a:r>
          </a:p>
          <a:p>
            <a:endParaRPr lang="en-US" altLang="en-US" dirty="0"/>
          </a:p>
        </p:txBody>
      </p:sp>
      <p:pic>
        <p:nvPicPr>
          <p:cNvPr id="53250" name="Picture 2" descr="Empathy Circles for Everyone | HuffPost">
            <a:extLst>
              <a:ext uri="{FF2B5EF4-FFF2-40B4-BE49-F238E27FC236}">
                <a16:creationId xmlns:a16="http://schemas.microsoft.com/office/drawing/2014/main" id="{C5290A47-1EE2-4A84-B380-2ED682B48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543" y="2028798"/>
            <a:ext cx="4907857" cy="367571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B5316636-1C62-BD5C-5E71-DF04A16A68DF}"/>
              </a:ext>
            </a:extLst>
          </p:cNvPr>
          <p:cNvSpPr>
            <a:spLocks noGrp="1"/>
          </p:cNvSpPr>
          <p:nvPr>
            <p:ph type="ftr" sz="quarter" idx="3"/>
          </p:nvPr>
        </p:nvSpPr>
        <p:spPr/>
        <p:txBody>
          <a:bodyPr/>
          <a:lstStyle/>
          <a:p>
            <a:r>
              <a:rPr lang="en-US" dirty="0">
                <a:solidFill>
                  <a:schemeClr val="tx1">
                    <a:lumMod val="60000"/>
                    <a:lumOff val="40000"/>
                  </a:schemeClr>
                </a:solidFill>
              </a:rPr>
              <a:t>Littrell KH, et al. </a:t>
            </a:r>
            <a:r>
              <a:rPr lang="en-US" i="1" dirty="0">
                <a:solidFill>
                  <a:schemeClr val="tx1">
                    <a:lumMod val="60000"/>
                    <a:lumOff val="40000"/>
                  </a:schemeClr>
                </a:solidFill>
              </a:rPr>
              <a:t>Psychiatric Annals. </a:t>
            </a:r>
            <a:r>
              <a:rPr lang="en-US" dirty="0">
                <a:solidFill>
                  <a:schemeClr val="tx1">
                    <a:lumMod val="60000"/>
                    <a:lumOff val="40000"/>
                  </a:schemeClr>
                </a:solidFill>
              </a:rPr>
              <a:t>1998;28(7):371-7.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61417-3884-48B3-A46D-07B3C7ED267E}"/>
              </a:ext>
            </a:extLst>
          </p:cNvPr>
          <p:cNvSpPr>
            <a:spLocks noGrp="1"/>
          </p:cNvSpPr>
          <p:nvPr>
            <p:ph type="title"/>
          </p:nvPr>
        </p:nvSpPr>
        <p:spPr>
          <a:xfrm>
            <a:off x="609600" y="200025"/>
            <a:ext cx="4054867" cy="2954141"/>
          </a:xfrm>
        </p:spPr>
        <p:txBody>
          <a:bodyPr>
            <a:noAutofit/>
          </a:bodyPr>
          <a:lstStyle/>
          <a:p>
            <a:r>
              <a:rPr lang="en-US" dirty="0"/>
              <a:t>Key Points for Patient-Centric Discussions of Treatment Goals and Options </a:t>
            </a:r>
            <a:endParaRPr lang="en-GB" dirty="0"/>
          </a:p>
        </p:txBody>
      </p:sp>
      <p:pic>
        <p:nvPicPr>
          <p:cNvPr id="8" name="Picture 7">
            <a:extLst>
              <a:ext uri="{FF2B5EF4-FFF2-40B4-BE49-F238E27FC236}">
                <a16:creationId xmlns:a16="http://schemas.microsoft.com/office/drawing/2014/main" id="{87C3BC19-1EEB-EBB3-B048-BC7C3C1F01F3}"/>
              </a:ext>
            </a:extLst>
          </p:cNvPr>
          <p:cNvPicPr>
            <a:picLocks noChangeAspect="1"/>
          </p:cNvPicPr>
          <p:nvPr/>
        </p:nvPicPr>
        <p:blipFill>
          <a:blip r:embed="rId2"/>
          <a:stretch>
            <a:fillRect/>
          </a:stretch>
        </p:blipFill>
        <p:spPr>
          <a:xfrm>
            <a:off x="4859677" y="382874"/>
            <a:ext cx="6859712" cy="6092251"/>
          </a:xfrm>
          <a:prstGeom prst="rect">
            <a:avLst/>
          </a:prstGeom>
        </p:spPr>
      </p:pic>
      <p:sp>
        <p:nvSpPr>
          <p:cNvPr id="5" name="Footer Placeholder 4">
            <a:extLst>
              <a:ext uri="{FF2B5EF4-FFF2-40B4-BE49-F238E27FC236}">
                <a16:creationId xmlns:a16="http://schemas.microsoft.com/office/drawing/2014/main" id="{915A7398-C531-A4D3-0EE3-9A2AA47805D5}"/>
              </a:ext>
            </a:extLst>
          </p:cNvPr>
          <p:cNvSpPr>
            <a:spLocks noGrp="1"/>
          </p:cNvSpPr>
          <p:nvPr>
            <p:ph type="ftr" sz="quarter" idx="3"/>
          </p:nvPr>
        </p:nvSpPr>
        <p:spPr/>
        <p:txBody>
          <a:bodyPr/>
          <a:lstStyle/>
          <a:p>
            <a:r>
              <a:rPr lang="en-US" dirty="0" err="1">
                <a:solidFill>
                  <a:schemeClr val="tx1">
                    <a:lumMod val="60000"/>
                    <a:lumOff val="40000"/>
                  </a:schemeClr>
                </a:solidFill>
              </a:rPr>
              <a:t>Tohen</a:t>
            </a:r>
            <a:r>
              <a:rPr lang="en-US" dirty="0">
                <a:solidFill>
                  <a:schemeClr val="tx1">
                    <a:lumMod val="60000"/>
                    <a:lumOff val="40000"/>
                  </a:schemeClr>
                </a:solidFill>
              </a:rPr>
              <a:t> M, et al. </a:t>
            </a:r>
            <a:r>
              <a:rPr lang="en-US" i="1" dirty="0">
                <a:solidFill>
                  <a:schemeClr val="tx1">
                    <a:lumMod val="60000"/>
                    <a:lumOff val="40000"/>
                  </a:schemeClr>
                </a:solidFill>
              </a:rPr>
              <a:t>J Clin Psychiatry. </a:t>
            </a:r>
            <a:r>
              <a:rPr lang="en-US" dirty="0">
                <a:solidFill>
                  <a:schemeClr val="tx1">
                    <a:lumMod val="60000"/>
                    <a:lumOff val="40000"/>
                  </a:schemeClr>
                </a:solidFill>
              </a:rPr>
              <a:t>2020;81(4):OT19046AH1.</a:t>
            </a:r>
          </a:p>
        </p:txBody>
      </p:sp>
    </p:spTree>
    <p:extLst>
      <p:ext uri="{BB962C8B-B14F-4D97-AF65-F5344CB8AC3E}">
        <p14:creationId xmlns:p14="http://schemas.microsoft.com/office/powerpoint/2010/main" val="126801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F9FD4-C44A-4818-A97A-8EFA1B45625E}"/>
              </a:ext>
            </a:extLst>
          </p:cNvPr>
          <p:cNvSpPr>
            <a:spLocks noGrp="1"/>
          </p:cNvSpPr>
          <p:nvPr>
            <p:ph type="title"/>
          </p:nvPr>
        </p:nvSpPr>
        <p:spPr>
          <a:xfrm>
            <a:off x="609600" y="199505"/>
            <a:ext cx="10744200" cy="1185577"/>
          </a:xfrm>
        </p:spPr>
        <p:txBody>
          <a:bodyPr lIns="91440" tIns="45720" rIns="91440" bIns="45720" anchor="ctr"/>
          <a:lstStyle/>
          <a:p>
            <a:r>
              <a:rPr lang="en-US" dirty="0"/>
              <a:t>Shared Decision-Making </a:t>
            </a:r>
          </a:p>
        </p:txBody>
      </p:sp>
      <p:grpSp>
        <p:nvGrpSpPr>
          <p:cNvPr id="45" name="Group 44">
            <a:extLst>
              <a:ext uri="{FF2B5EF4-FFF2-40B4-BE49-F238E27FC236}">
                <a16:creationId xmlns:a16="http://schemas.microsoft.com/office/drawing/2014/main" id="{13C5712F-17BE-2D45-B2CB-7F6D72FBF69E}"/>
              </a:ext>
            </a:extLst>
          </p:cNvPr>
          <p:cNvGrpSpPr/>
          <p:nvPr/>
        </p:nvGrpSpPr>
        <p:grpSpPr>
          <a:xfrm>
            <a:off x="3231234" y="2192361"/>
            <a:ext cx="5351471" cy="2912754"/>
            <a:chOff x="4043162" y="2878980"/>
            <a:chExt cx="4063822" cy="2211899"/>
          </a:xfrm>
        </p:grpSpPr>
        <p:grpSp>
          <p:nvGrpSpPr>
            <p:cNvPr id="6" name="Group 3923">
              <a:extLst>
                <a:ext uri="{FF2B5EF4-FFF2-40B4-BE49-F238E27FC236}">
                  <a16:creationId xmlns:a16="http://schemas.microsoft.com/office/drawing/2014/main" id="{24C5CD31-B628-5443-8151-2F4560331025}"/>
                </a:ext>
              </a:extLst>
            </p:cNvPr>
            <p:cNvGrpSpPr/>
            <p:nvPr/>
          </p:nvGrpSpPr>
          <p:grpSpPr>
            <a:xfrm>
              <a:off x="4043162" y="2878980"/>
              <a:ext cx="4063822" cy="2211899"/>
              <a:chOff x="0" y="0"/>
              <a:chExt cx="8553711" cy="4655700"/>
            </a:xfrm>
          </p:grpSpPr>
          <p:sp>
            <p:nvSpPr>
              <p:cNvPr id="7" name="Shape 3921">
                <a:extLst>
                  <a:ext uri="{FF2B5EF4-FFF2-40B4-BE49-F238E27FC236}">
                    <a16:creationId xmlns:a16="http://schemas.microsoft.com/office/drawing/2014/main" id="{D4A66273-EA0D-8A4A-BE2F-E3A6134D6FC9}"/>
                  </a:ext>
                </a:extLst>
              </p:cNvPr>
              <p:cNvSpPr/>
              <p:nvPr/>
            </p:nvSpPr>
            <p:spPr>
              <a:xfrm>
                <a:off x="0" y="0"/>
                <a:ext cx="4655701" cy="4655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alpha val="75000"/>
                </a:schemeClr>
              </a:solidFill>
              <a:ln w="12700" cap="flat">
                <a:noFill/>
                <a:miter lim="400000"/>
              </a:ln>
              <a:effectLst/>
            </p:spPr>
            <p:txBody>
              <a:bodyPr wrap="square" lIns="0" tIns="0" rIns="0" bIns="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8" name="Shape 3922">
                <a:extLst>
                  <a:ext uri="{FF2B5EF4-FFF2-40B4-BE49-F238E27FC236}">
                    <a16:creationId xmlns:a16="http://schemas.microsoft.com/office/drawing/2014/main" id="{3E8380A9-00EB-4449-90EE-44CC13672E0A}"/>
                  </a:ext>
                </a:extLst>
              </p:cNvPr>
              <p:cNvSpPr/>
              <p:nvPr/>
            </p:nvSpPr>
            <p:spPr>
              <a:xfrm>
                <a:off x="3898010" y="0"/>
                <a:ext cx="4655702" cy="4655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alpha val="75000"/>
                </a:schemeClr>
              </a:solidFill>
              <a:ln w="12700" cap="flat">
                <a:noFill/>
                <a:miter lim="400000"/>
              </a:ln>
              <a:effectLst/>
            </p:spPr>
            <p:txBody>
              <a:bodyPr wrap="square" lIns="0" tIns="0" rIns="0" bIns="0" numCol="1" anchor="ctr">
                <a:noAutofit/>
              </a:bodyPr>
              <a:lstStyle/>
              <a:p>
                <a:pPr lvl="0">
                  <a:defRPr sz="3200">
                    <a:solidFill>
                      <a:srgbClr val="FFFFFF"/>
                    </a:solidFill>
                    <a:latin typeface="Helvetica Light"/>
                    <a:ea typeface="Helvetica Light"/>
                    <a:cs typeface="Helvetica Light"/>
                    <a:sym typeface="Helvetica Light"/>
                  </a:defRPr>
                </a:pPr>
                <a:endParaRPr dirty="0"/>
              </a:p>
            </p:txBody>
          </p:sp>
        </p:grpSp>
        <p:pic>
          <p:nvPicPr>
            <p:cNvPr id="37" name="Graphic 36" descr="Doctor female with solid fill">
              <a:extLst>
                <a:ext uri="{FF2B5EF4-FFF2-40B4-BE49-F238E27FC236}">
                  <a16:creationId xmlns:a16="http://schemas.microsoft.com/office/drawing/2014/main" id="{4BC88916-D409-5D4E-A5B4-445458C946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31469" y="3156751"/>
              <a:ext cx="1435284" cy="1435284"/>
            </a:xfrm>
            <a:prstGeom prst="rect">
              <a:avLst/>
            </a:prstGeom>
          </p:spPr>
        </p:pic>
        <p:pic>
          <p:nvPicPr>
            <p:cNvPr id="39" name="Graphic 38" descr="Male profile with solid fill">
              <a:extLst>
                <a:ext uri="{FF2B5EF4-FFF2-40B4-BE49-F238E27FC236}">
                  <a16:creationId xmlns:a16="http://schemas.microsoft.com/office/drawing/2014/main" id="{48EA2374-4C31-254A-965A-130EE21028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92766" y="3169482"/>
              <a:ext cx="1416537" cy="1440008"/>
            </a:xfrm>
            <a:prstGeom prst="rect">
              <a:avLst/>
            </a:prstGeom>
          </p:spPr>
        </p:pic>
        <p:sp>
          <p:nvSpPr>
            <p:cNvPr id="43" name="Text Placeholder 2">
              <a:extLst>
                <a:ext uri="{FF2B5EF4-FFF2-40B4-BE49-F238E27FC236}">
                  <a16:creationId xmlns:a16="http://schemas.microsoft.com/office/drawing/2014/main" id="{63EFDC11-A7C0-1944-B7AF-2EEB3883F8E0}"/>
                </a:ext>
              </a:extLst>
            </p:cNvPr>
            <p:cNvSpPr txBox="1">
              <a:spLocks/>
            </p:cNvSpPr>
            <p:nvPr/>
          </p:nvSpPr>
          <p:spPr>
            <a:xfrm>
              <a:off x="4498352" y="4531607"/>
              <a:ext cx="1301518" cy="261780"/>
            </a:xfrm>
            <a:prstGeom prst="rect">
              <a:avLst/>
            </a:prstGeom>
            <a:noFill/>
          </p:spPr>
          <p:txBody>
            <a:bodyPr anchor="ctr">
              <a:noAutofit/>
            </a:bodyPr>
            <a:lstStyle>
              <a:lvl1pPr marL="342900" indent="-342900" algn="l" defTabSz="457200" rtl="0" eaLnBrk="1" latinLnBrk="0" hangingPunct="1">
                <a:lnSpc>
                  <a:spcPct val="85000"/>
                </a:lnSpc>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85000"/>
                </a:lnSpc>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lnSpc>
                  <a:spcPct val="85000"/>
                </a:lnSpc>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85000"/>
                </a:lnSpc>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85000"/>
                </a:lnSpc>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a:solidFill>
                    <a:schemeClr val="bg1"/>
                  </a:solidFill>
                </a:rPr>
                <a:t>Clinician</a:t>
              </a:r>
            </a:p>
          </p:txBody>
        </p:sp>
        <p:sp>
          <p:nvSpPr>
            <p:cNvPr id="44" name="Text Placeholder 2">
              <a:extLst>
                <a:ext uri="{FF2B5EF4-FFF2-40B4-BE49-F238E27FC236}">
                  <a16:creationId xmlns:a16="http://schemas.microsoft.com/office/drawing/2014/main" id="{914B0904-8FAE-5846-824F-B01E39F91A88}"/>
                </a:ext>
              </a:extLst>
            </p:cNvPr>
            <p:cNvSpPr txBox="1">
              <a:spLocks/>
            </p:cNvSpPr>
            <p:nvPr/>
          </p:nvSpPr>
          <p:spPr>
            <a:xfrm>
              <a:off x="6350276" y="4531607"/>
              <a:ext cx="1301518" cy="261780"/>
            </a:xfrm>
            <a:prstGeom prst="rect">
              <a:avLst/>
            </a:prstGeom>
            <a:noFill/>
          </p:spPr>
          <p:txBody>
            <a:bodyPr anchor="ctr">
              <a:noAutofit/>
            </a:bodyPr>
            <a:lstStyle>
              <a:lvl1pPr marL="342900" indent="-342900" algn="l" defTabSz="457200" rtl="0" eaLnBrk="1" latinLnBrk="0" hangingPunct="1">
                <a:lnSpc>
                  <a:spcPct val="85000"/>
                </a:lnSpc>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85000"/>
                </a:lnSpc>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lnSpc>
                  <a:spcPct val="85000"/>
                </a:lnSpc>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85000"/>
                </a:lnSpc>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85000"/>
                </a:lnSpc>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a:solidFill>
                    <a:schemeClr val="bg1"/>
                  </a:solidFill>
                </a:rPr>
                <a:t>Patient</a:t>
              </a:r>
              <a:endParaRPr lang="en-GB" sz="1400" b="1">
                <a:solidFill>
                  <a:schemeClr val="bg1"/>
                </a:solidFill>
              </a:endParaRPr>
            </a:p>
          </p:txBody>
        </p:sp>
      </p:grpSp>
      <p:grpSp>
        <p:nvGrpSpPr>
          <p:cNvPr id="46" name="Group 45">
            <a:extLst>
              <a:ext uri="{FF2B5EF4-FFF2-40B4-BE49-F238E27FC236}">
                <a16:creationId xmlns:a16="http://schemas.microsoft.com/office/drawing/2014/main" id="{FA6B4F02-524B-FE4D-8AC8-108AC9A39852}"/>
              </a:ext>
            </a:extLst>
          </p:cNvPr>
          <p:cNvGrpSpPr/>
          <p:nvPr/>
        </p:nvGrpSpPr>
        <p:grpSpPr>
          <a:xfrm>
            <a:off x="-378014" y="1394925"/>
            <a:ext cx="4518494" cy="4720769"/>
            <a:chOff x="510909" y="1876103"/>
            <a:chExt cx="4104436" cy="4247954"/>
          </a:xfrm>
        </p:grpSpPr>
        <p:sp>
          <p:nvSpPr>
            <p:cNvPr id="17" name="Shape 3958">
              <a:extLst>
                <a:ext uri="{FF2B5EF4-FFF2-40B4-BE49-F238E27FC236}">
                  <a16:creationId xmlns:a16="http://schemas.microsoft.com/office/drawing/2014/main" id="{C356EB09-041C-D546-B672-00A6E3355681}"/>
                </a:ext>
              </a:extLst>
            </p:cNvPr>
            <p:cNvSpPr/>
            <p:nvPr/>
          </p:nvSpPr>
          <p:spPr>
            <a:xfrm>
              <a:off x="3979140" y="2155582"/>
              <a:ext cx="512492" cy="73857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214" y="9302"/>
                    <a:pt x="13014" y="2102"/>
                    <a:pt x="0" y="0"/>
                  </a:cubicBezTo>
                </a:path>
              </a:pathLst>
            </a:custGeom>
            <a:ln w="6350">
              <a:solidFill>
                <a:srgbClr val="53585F"/>
              </a:solidFill>
              <a:miter lim="400000"/>
              <a:headEnd type="oval"/>
              <a:tailEnd type="triangle"/>
            </a:ln>
          </p:spPr>
          <p:txBody>
            <a:bodyPr/>
            <a:lstStyle/>
            <a:p>
              <a:pPr lvl="0"/>
              <a:endParaRPr>
                <a:solidFill>
                  <a:srgbClr val="000000"/>
                </a:solidFill>
              </a:endParaRPr>
            </a:p>
          </p:txBody>
        </p:sp>
        <p:sp>
          <p:nvSpPr>
            <p:cNvPr id="18" name="Shape 3959">
              <a:extLst>
                <a:ext uri="{FF2B5EF4-FFF2-40B4-BE49-F238E27FC236}">
                  <a16:creationId xmlns:a16="http://schemas.microsoft.com/office/drawing/2014/main" id="{D4AEFAC6-B9D8-594E-85E6-A7C7C078F9A0}"/>
                </a:ext>
              </a:extLst>
            </p:cNvPr>
            <p:cNvSpPr/>
            <p:nvPr/>
          </p:nvSpPr>
          <p:spPr>
            <a:xfrm>
              <a:off x="4021169" y="4881216"/>
              <a:ext cx="594176" cy="531698"/>
            </a:xfrm>
            <a:custGeom>
              <a:avLst/>
              <a:gdLst/>
              <a:ahLst/>
              <a:cxnLst>
                <a:cxn ang="0">
                  <a:pos x="wd2" y="hd2"/>
                </a:cxn>
                <a:cxn ang="5400000">
                  <a:pos x="wd2" y="hd2"/>
                </a:cxn>
                <a:cxn ang="10800000">
                  <a:pos x="wd2" y="hd2"/>
                </a:cxn>
                <a:cxn ang="16200000">
                  <a:pos x="wd2" y="hd2"/>
                </a:cxn>
              </a:cxnLst>
              <a:rect l="0" t="0" r="r" b="b"/>
              <a:pathLst>
                <a:path w="21600" h="18160" extrusionOk="0">
                  <a:moveTo>
                    <a:pt x="21600" y="0"/>
                  </a:moveTo>
                  <a:cubicBezTo>
                    <a:pt x="15161" y="16259"/>
                    <a:pt x="7961" y="21600"/>
                    <a:pt x="0" y="16023"/>
                  </a:cubicBezTo>
                </a:path>
              </a:pathLst>
            </a:custGeom>
            <a:ln w="6350">
              <a:solidFill>
                <a:srgbClr val="53585F"/>
              </a:solidFill>
              <a:miter lim="400000"/>
              <a:headEnd type="oval"/>
              <a:tailEnd type="triangle"/>
            </a:ln>
          </p:spPr>
          <p:txBody>
            <a:bodyPr/>
            <a:lstStyle/>
            <a:p>
              <a:pPr lvl="0"/>
              <a:endParaRPr>
                <a:solidFill>
                  <a:srgbClr val="000000"/>
                </a:solidFill>
              </a:endParaRPr>
            </a:p>
          </p:txBody>
        </p:sp>
        <p:sp>
          <p:nvSpPr>
            <p:cNvPr id="19" name="Shape 3960">
              <a:extLst>
                <a:ext uri="{FF2B5EF4-FFF2-40B4-BE49-F238E27FC236}">
                  <a16:creationId xmlns:a16="http://schemas.microsoft.com/office/drawing/2014/main" id="{7123B89F-FF49-214F-BAC4-F348FAD1D8DD}"/>
                </a:ext>
              </a:extLst>
            </p:cNvPr>
            <p:cNvSpPr/>
            <p:nvPr/>
          </p:nvSpPr>
          <p:spPr>
            <a:xfrm>
              <a:off x="3553052" y="3606020"/>
              <a:ext cx="359478" cy="26178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185" y="8290"/>
                    <a:pt x="11985" y="1090"/>
                    <a:pt x="0" y="0"/>
                  </a:cubicBezTo>
                </a:path>
              </a:pathLst>
            </a:custGeom>
            <a:ln w="6350">
              <a:solidFill>
                <a:srgbClr val="53585F"/>
              </a:solidFill>
              <a:miter lim="400000"/>
              <a:headEnd type="oval"/>
              <a:tailEnd type="triangle"/>
            </a:ln>
          </p:spPr>
          <p:txBody>
            <a:bodyPr/>
            <a:lstStyle/>
            <a:p>
              <a:pPr lvl="0"/>
              <a:endParaRPr>
                <a:solidFill>
                  <a:srgbClr val="000000"/>
                </a:solidFill>
              </a:endParaRPr>
            </a:p>
          </p:txBody>
        </p:sp>
        <p:sp>
          <p:nvSpPr>
            <p:cNvPr id="20" name="Text Placeholder 2">
              <a:extLst>
                <a:ext uri="{FF2B5EF4-FFF2-40B4-BE49-F238E27FC236}">
                  <a16:creationId xmlns:a16="http://schemas.microsoft.com/office/drawing/2014/main" id="{733D72BB-BEB2-4C41-AA1E-78AF7FC398BC}"/>
                </a:ext>
              </a:extLst>
            </p:cNvPr>
            <p:cNvSpPr txBox="1">
              <a:spLocks/>
            </p:cNvSpPr>
            <p:nvPr/>
          </p:nvSpPr>
          <p:spPr>
            <a:xfrm>
              <a:off x="920892" y="1876103"/>
              <a:ext cx="3058248" cy="261780"/>
            </a:xfrm>
            <a:prstGeom prst="rect">
              <a:avLst/>
            </a:prstGeom>
            <a:noFill/>
          </p:spPr>
          <p:txBody>
            <a:bodyPr anchor="ctr">
              <a:noAutofit/>
            </a:bodyPr>
            <a:lstStyle>
              <a:lvl1pPr marL="342900" indent="-342900" algn="l" defTabSz="457200" rtl="0" eaLnBrk="1" latinLnBrk="0" hangingPunct="1">
                <a:lnSpc>
                  <a:spcPct val="85000"/>
                </a:lnSpc>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85000"/>
                </a:lnSpc>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lnSpc>
                  <a:spcPct val="85000"/>
                </a:lnSpc>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85000"/>
                </a:lnSpc>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85000"/>
                </a:lnSpc>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GB" b="1" dirty="0">
                  <a:solidFill>
                    <a:srgbClr val="000000"/>
                  </a:solidFill>
                </a:rPr>
                <a:t>Provides knowledge about the condition</a:t>
              </a:r>
            </a:p>
          </p:txBody>
        </p:sp>
        <p:sp>
          <p:nvSpPr>
            <p:cNvPr id="21" name="TextBox 20">
              <a:extLst>
                <a:ext uri="{FF2B5EF4-FFF2-40B4-BE49-F238E27FC236}">
                  <a16:creationId xmlns:a16="http://schemas.microsoft.com/office/drawing/2014/main" id="{E2969CAA-301A-B540-B67B-BC52E89B2DBC}"/>
                </a:ext>
              </a:extLst>
            </p:cNvPr>
            <p:cNvSpPr txBox="1"/>
            <p:nvPr/>
          </p:nvSpPr>
          <p:spPr>
            <a:xfrm>
              <a:off x="1143578" y="5625545"/>
              <a:ext cx="2760944" cy="498512"/>
            </a:xfrm>
            <a:prstGeom prst="rect">
              <a:avLst/>
            </a:prstGeom>
            <a:noFill/>
          </p:spPr>
          <p:txBody>
            <a:bodyPr wrap="square" lIns="0" tIns="0" rIns="0" bIns="0" rtlCol="0">
              <a:spAutoFit/>
            </a:bodyPr>
            <a:lstStyle/>
            <a:p>
              <a:pPr algn="r"/>
              <a:r>
                <a:rPr lang="en-US" dirty="0">
                  <a:solidFill>
                    <a:srgbClr val="000000"/>
                  </a:solidFill>
                </a:rPr>
                <a:t>Including risks, benefits, side effects, and alternatives </a:t>
              </a:r>
              <a:endParaRPr lang="nl-NL" dirty="0">
                <a:solidFill>
                  <a:srgbClr val="000000"/>
                </a:solidFill>
              </a:endParaRPr>
            </a:p>
          </p:txBody>
        </p:sp>
        <p:sp>
          <p:nvSpPr>
            <p:cNvPr id="22" name="Text Placeholder 2">
              <a:extLst>
                <a:ext uri="{FF2B5EF4-FFF2-40B4-BE49-F238E27FC236}">
                  <a16:creationId xmlns:a16="http://schemas.microsoft.com/office/drawing/2014/main" id="{478F5BDD-3840-F44C-A7B4-6D083FC434DA}"/>
                </a:ext>
              </a:extLst>
            </p:cNvPr>
            <p:cNvSpPr txBox="1">
              <a:spLocks/>
            </p:cNvSpPr>
            <p:nvPr/>
          </p:nvSpPr>
          <p:spPr>
            <a:xfrm>
              <a:off x="760956" y="3462644"/>
              <a:ext cx="2776504" cy="261780"/>
            </a:xfrm>
            <a:prstGeom prst="rect">
              <a:avLst/>
            </a:prstGeom>
            <a:noFill/>
          </p:spPr>
          <p:txBody>
            <a:bodyPr anchor="ctr">
              <a:noAutofit/>
            </a:bodyPr>
            <a:lstStyle>
              <a:lvl1pPr marL="342900" indent="-342900" algn="l" defTabSz="457200" rtl="0" eaLnBrk="1" latinLnBrk="0" hangingPunct="1">
                <a:lnSpc>
                  <a:spcPct val="85000"/>
                </a:lnSpc>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85000"/>
                </a:lnSpc>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lnSpc>
                  <a:spcPct val="85000"/>
                </a:lnSpc>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85000"/>
                </a:lnSpc>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85000"/>
                </a:lnSpc>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GB" b="1">
                  <a:solidFill>
                    <a:srgbClr val="000000"/>
                  </a:solidFill>
                </a:rPr>
                <a:t>Inquires about patient preference</a:t>
              </a:r>
            </a:p>
          </p:txBody>
        </p:sp>
        <p:sp>
          <p:nvSpPr>
            <p:cNvPr id="23" name="TextBox 22">
              <a:extLst>
                <a:ext uri="{FF2B5EF4-FFF2-40B4-BE49-F238E27FC236}">
                  <a16:creationId xmlns:a16="http://schemas.microsoft.com/office/drawing/2014/main" id="{CC8FCF2A-E09C-8D45-9706-13CEE634FF3C}"/>
                </a:ext>
              </a:extLst>
            </p:cNvPr>
            <p:cNvSpPr txBox="1"/>
            <p:nvPr/>
          </p:nvSpPr>
          <p:spPr>
            <a:xfrm>
              <a:off x="920893" y="3867799"/>
              <a:ext cx="2513977" cy="498512"/>
            </a:xfrm>
            <a:prstGeom prst="rect">
              <a:avLst/>
            </a:prstGeom>
            <a:noFill/>
          </p:spPr>
          <p:txBody>
            <a:bodyPr wrap="square" lIns="0" tIns="0" rIns="0" bIns="0" rtlCol="0">
              <a:spAutoFit/>
            </a:bodyPr>
            <a:lstStyle/>
            <a:p>
              <a:pPr algn="r"/>
              <a:r>
                <a:rPr lang="nl-NL" dirty="0">
                  <a:solidFill>
                    <a:srgbClr val="000000"/>
                  </a:solidFill>
                </a:rPr>
                <a:t>Prior </a:t>
              </a:r>
              <a:r>
                <a:rPr lang="nl-NL" dirty="0" err="1">
                  <a:solidFill>
                    <a:srgbClr val="000000"/>
                  </a:solidFill>
                </a:rPr>
                <a:t>medication</a:t>
              </a:r>
              <a:r>
                <a:rPr lang="nl-NL" dirty="0">
                  <a:solidFill>
                    <a:srgbClr val="000000"/>
                  </a:solidFill>
                </a:rPr>
                <a:t> trials, lifestyle, </a:t>
              </a:r>
              <a:r>
                <a:rPr lang="nl-NL" dirty="0" err="1">
                  <a:solidFill>
                    <a:srgbClr val="000000"/>
                  </a:solidFill>
                </a:rPr>
                <a:t>and</a:t>
              </a:r>
              <a:r>
                <a:rPr lang="nl-NL" dirty="0">
                  <a:solidFill>
                    <a:srgbClr val="000000"/>
                  </a:solidFill>
                </a:rPr>
                <a:t> </a:t>
              </a:r>
              <a:r>
                <a:rPr lang="nl-NL" dirty="0" err="1">
                  <a:solidFill>
                    <a:srgbClr val="000000"/>
                  </a:solidFill>
                </a:rPr>
                <a:t>limitations</a:t>
              </a:r>
              <a:endParaRPr lang="nl-NL" dirty="0">
                <a:solidFill>
                  <a:srgbClr val="000000"/>
                </a:solidFill>
              </a:endParaRPr>
            </a:p>
          </p:txBody>
        </p:sp>
        <p:sp>
          <p:nvSpPr>
            <p:cNvPr id="24" name="Text Placeholder 2">
              <a:extLst>
                <a:ext uri="{FF2B5EF4-FFF2-40B4-BE49-F238E27FC236}">
                  <a16:creationId xmlns:a16="http://schemas.microsoft.com/office/drawing/2014/main" id="{FAB65F74-9027-9045-9B0D-3308A9273698}"/>
                </a:ext>
              </a:extLst>
            </p:cNvPr>
            <p:cNvSpPr txBox="1">
              <a:spLocks/>
            </p:cNvSpPr>
            <p:nvPr/>
          </p:nvSpPr>
          <p:spPr>
            <a:xfrm>
              <a:off x="510909" y="5168094"/>
              <a:ext cx="3396992" cy="261780"/>
            </a:xfrm>
            <a:prstGeom prst="rect">
              <a:avLst/>
            </a:prstGeom>
            <a:noFill/>
          </p:spPr>
          <p:txBody>
            <a:bodyPr anchor="ctr">
              <a:noAutofit/>
            </a:bodyPr>
            <a:lstStyle>
              <a:lvl1pPr marL="342900" indent="-342900" algn="l" defTabSz="457200" rtl="0" eaLnBrk="1" latinLnBrk="0" hangingPunct="1">
                <a:lnSpc>
                  <a:spcPct val="85000"/>
                </a:lnSpc>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85000"/>
                </a:lnSpc>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lnSpc>
                  <a:spcPct val="85000"/>
                </a:lnSpc>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85000"/>
                </a:lnSpc>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85000"/>
                </a:lnSpc>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GB" b="1">
                  <a:solidFill>
                    <a:srgbClr val="000000"/>
                  </a:solidFill>
                </a:rPr>
                <a:t>Shares insight about treatment options</a:t>
              </a:r>
            </a:p>
          </p:txBody>
        </p:sp>
        <p:sp>
          <p:nvSpPr>
            <p:cNvPr id="42" name="TextBox 41">
              <a:extLst>
                <a:ext uri="{FF2B5EF4-FFF2-40B4-BE49-F238E27FC236}">
                  <a16:creationId xmlns:a16="http://schemas.microsoft.com/office/drawing/2014/main" id="{E673E8FC-4261-884F-8020-E8EE34776E50}"/>
                </a:ext>
              </a:extLst>
            </p:cNvPr>
            <p:cNvSpPr txBox="1"/>
            <p:nvPr/>
          </p:nvSpPr>
          <p:spPr>
            <a:xfrm>
              <a:off x="1143578" y="2251351"/>
              <a:ext cx="2760944" cy="498512"/>
            </a:xfrm>
            <a:prstGeom prst="rect">
              <a:avLst/>
            </a:prstGeom>
            <a:noFill/>
          </p:spPr>
          <p:txBody>
            <a:bodyPr wrap="square" lIns="0" tIns="0" rIns="0" bIns="0" rtlCol="0">
              <a:spAutoFit/>
            </a:bodyPr>
            <a:lstStyle/>
            <a:p>
              <a:pPr algn="r"/>
              <a:r>
                <a:rPr lang="en-US" dirty="0">
                  <a:solidFill>
                    <a:srgbClr val="000000"/>
                  </a:solidFill>
                </a:rPr>
                <a:t>Including etiology, prognosis, and potential outcomes </a:t>
              </a:r>
              <a:endParaRPr lang="nl-NL" dirty="0">
                <a:solidFill>
                  <a:srgbClr val="000000"/>
                </a:solidFill>
              </a:endParaRPr>
            </a:p>
          </p:txBody>
        </p:sp>
      </p:grpSp>
      <p:grpSp>
        <p:nvGrpSpPr>
          <p:cNvPr id="47" name="Group 46">
            <a:extLst>
              <a:ext uri="{FF2B5EF4-FFF2-40B4-BE49-F238E27FC236}">
                <a16:creationId xmlns:a16="http://schemas.microsoft.com/office/drawing/2014/main" id="{764F8221-3108-744D-97B4-700034C77E1F}"/>
              </a:ext>
            </a:extLst>
          </p:cNvPr>
          <p:cNvGrpSpPr/>
          <p:nvPr/>
        </p:nvGrpSpPr>
        <p:grpSpPr>
          <a:xfrm>
            <a:off x="7809649" y="1438132"/>
            <a:ext cx="4128927" cy="4949297"/>
            <a:chOff x="7674829" y="1915615"/>
            <a:chExt cx="3446579" cy="4441822"/>
          </a:xfrm>
        </p:grpSpPr>
        <p:sp>
          <p:nvSpPr>
            <p:cNvPr id="26" name="Shape 3961">
              <a:extLst>
                <a:ext uri="{FF2B5EF4-FFF2-40B4-BE49-F238E27FC236}">
                  <a16:creationId xmlns:a16="http://schemas.microsoft.com/office/drawing/2014/main" id="{80A31BD6-44B3-0147-A1A3-472C185C1EEF}"/>
                </a:ext>
              </a:extLst>
            </p:cNvPr>
            <p:cNvSpPr/>
            <p:nvPr/>
          </p:nvSpPr>
          <p:spPr>
            <a:xfrm>
              <a:off x="7674829" y="2166021"/>
              <a:ext cx="470954" cy="7119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386" y="9302"/>
                    <a:pt x="8586" y="2102"/>
                    <a:pt x="21600" y="0"/>
                  </a:cubicBezTo>
                </a:path>
              </a:pathLst>
            </a:custGeom>
            <a:ln w="6350">
              <a:solidFill>
                <a:srgbClr val="53585F"/>
              </a:solidFill>
              <a:miter lim="400000"/>
              <a:headEnd type="oval"/>
              <a:tailEnd type="triangle"/>
            </a:ln>
          </p:spPr>
          <p:txBody>
            <a:bodyPr/>
            <a:lstStyle/>
            <a:p>
              <a:pPr lvl="0"/>
              <a:endParaRPr>
                <a:solidFill>
                  <a:srgbClr val="000000"/>
                </a:solidFill>
              </a:endParaRPr>
            </a:p>
          </p:txBody>
        </p:sp>
        <p:sp>
          <p:nvSpPr>
            <p:cNvPr id="27" name="Shape 3962">
              <a:extLst>
                <a:ext uri="{FF2B5EF4-FFF2-40B4-BE49-F238E27FC236}">
                  <a16:creationId xmlns:a16="http://schemas.microsoft.com/office/drawing/2014/main" id="{84BA77D8-7EA1-9840-BF15-02232B17F615}"/>
                </a:ext>
              </a:extLst>
            </p:cNvPr>
            <p:cNvSpPr/>
            <p:nvPr/>
          </p:nvSpPr>
          <p:spPr>
            <a:xfrm>
              <a:off x="7674829" y="4874016"/>
              <a:ext cx="546018" cy="530294"/>
            </a:xfrm>
            <a:custGeom>
              <a:avLst/>
              <a:gdLst/>
              <a:ahLst/>
              <a:cxnLst>
                <a:cxn ang="0">
                  <a:pos x="wd2" y="hd2"/>
                </a:cxn>
                <a:cxn ang="5400000">
                  <a:pos x="wd2" y="hd2"/>
                </a:cxn>
                <a:cxn ang="10800000">
                  <a:pos x="wd2" y="hd2"/>
                </a:cxn>
                <a:cxn ang="16200000">
                  <a:pos x="wd2" y="hd2"/>
                </a:cxn>
              </a:cxnLst>
              <a:rect l="0" t="0" r="r" b="b"/>
              <a:pathLst>
                <a:path w="21600" h="18160" extrusionOk="0">
                  <a:moveTo>
                    <a:pt x="0" y="0"/>
                  </a:moveTo>
                  <a:cubicBezTo>
                    <a:pt x="6439" y="16259"/>
                    <a:pt x="13639" y="21600"/>
                    <a:pt x="21600" y="16023"/>
                  </a:cubicBezTo>
                </a:path>
              </a:pathLst>
            </a:custGeom>
            <a:ln w="6350">
              <a:solidFill>
                <a:srgbClr val="53585F"/>
              </a:solidFill>
              <a:miter lim="400000"/>
              <a:headEnd type="oval"/>
              <a:tailEnd type="triangle"/>
            </a:ln>
          </p:spPr>
          <p:txBody>
            <a:bodyPr/>
            <a:lstStyle/>
            <a:p>
              <a:pPr lvl="0"/>
              <a:endParaRPr>
                <a:solidFill>
                  <a:srgbClr val="000000"/>
                </a:solidFill>
              </a:endParaRPr>
            </a:p>
          </p:txBody>
        </p:sp>
        <p:sp>
          <p:nvSpPr>
            <p:cNvPr id="28" name="Shape 3963">
              <a:extLst>
                <a:ext uri="{FF2B5EF4-FFF2-40B4-BE49-F238E27FC236}">
                  <a16:creationId xmlns:a16="http://schemas.microsoft.com/office/drawing/2014/main" id="{13B9892D-A967-E244-8046-80E66A16822E}"/>
                </a:ext>
              </a:extLst>
            </p:cNvPr>
            <p:cNvSpPr/>
            <p:nvPr/>
          </p:nvSpPr>
          <p:spPr>
            <a:xfrm>
              <a:off x="8187250" y="3620360"/>
              <a:ext cx="359200" cy="2726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415" y="8290"/>
                    <a:pt x="9615" y="1090"/>
                    <a:pt x="21600" y="0"/>
                  </a:cubicBezTo>
                </a:path>
              </a:pathLst>
            </a:custGeom>
            <a:ln w="6350">
              <a:solidFill>
                <a:srgbClr val="53585F"/>
              </a:solidFill>
              <a:miter lim="400000"/>
              <a:headEnd type="oval"/>
              <a:tailEnd type="triangle"/>
            </a:ln>
          </p:spPr>
          <p:txBody>
            <a:bodyPr/>
            <a:lstStyle/>
            <a:p>
              <a:pPr lvl="0"/>
              <a:endParaRPr>
                <a:solidFill>
                  <a:srgbClr val="000000"/>
                </a:solidFill>
              </a:endParaRPr>
            </a:p>
          </p:txBody>
        </p:sp>
        <p:sp>
          <p:nvSpPr>
            <p:cNvPr id="29" name="Text Placeholder 2">
              <a:extLst>
                <a:ext uri="{FF2B5EF4-FFF2-40B4-BE49-F238E27FC236}">
                  <a16:creationId xmlns:a16="http://schemas.microsoft.com/office/drawing/2014/main" id="{0A24554C-E67A-0841-9A4C-428CA0439915}"/>
                </a:ext>
              </a:extLst>
            </p:cNvPr>
            <p:cNvSpPr txBox="1">
              <a:spLocks/>
            </p:cNvSpPr>
            <p:nvPr/>
          </p:nvSpPr>
          <p:spPr>
            <a:xfrm>
              <a:off x="8145783" y="1915615"/>
              <a:ext cx="2686154" cy="261780"/>
            </a:xfrm>
            <a:prstGeom prst="rect">
              <a:avLst/>
            </a:prstGeom>
            <a:noFill/>
          </p:spPr>
          <p:txBody>
            <a:bodyPr anchor="ctr">
              <a:noAutofit/>
            </a:bodyPr>
            <a:lstStyle>
              <a:lvl1pPr marL="342900" indent="-342900" algn="l" defTabSz="457200" rtl="0" eaLnBrk="1" latinLnBrk="0" hangingPunct="1">
                <a:lnSpc>
                  <a:spcPct val="85000"/>
                </a:lnSpc>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85000"/>
                </a:lnSpc>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lnSpc>
                  <a:spcPct val="85000"/>
                </a:lnSpc>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85000"/>
                </a:lnSpc>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85000"/>
                </a:lnSpc>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a:solidFill>
                    <a:srgbClr val="000000"/>
                  </a:solidFill>
                </a:rPr>
                <a:t>Shares experience and values</a:t>
              </a:r>
            </a:p>
          </p:txBody>
        </p:sp>
        <p:sp>
          <p:nvSpPr>
            <p:cNvPr id="30" name="TextBox 29">
              <a:extLst>
                <a:ext uri="{FF2B5EF4-FFF2-40B4-BE49-F238E27FC236}">
                  <a16:creationId xmlns:a16="http://schemas.microsoft.com/office/drawing/2014/main" id="{A85582EE-3C48-A84B-9427-89D9410A8CBB}"/>
                </a:ext>
              </a:extLst>
            </p:cNvPr>
            <p:cNvSpPr txBox="1"/>
            <p:nvPr/>
          </p:nvSpPr>
          <p:spPr>
            <a:xfrm>
              <a:off x="8223712" y="2321602"/>
              <a:ext cx="2431391" cy="745792"/>
            </a:xfrm>
            <a:prstGeom prst="rect">
              <a:avLst/>
            </a:prstGeom>
            <a:noFill/>
          </p:spPr>
          <p:txBody>
            <a:bodyPr wrap="square" lIns="0" tIns="0" rIns="0" bIns="0" rtlCol="0">
              <a:spAutoFit/>
            </a:bodyPr>
            <a:lstStyle/>
            <a:p>
              <a:r>
                <a:rPr lang="en-US" dirty="0">
                  <a:solidFill>
                    <a:srgbClr val="000000"/>
                  </a:solidFill>
                </a:rPr>
                <a:t>Preferences, socioeconomic circumstances, and experience of illness</a:t>
              </a:r>
              <a:endParaRPr lang="nl-NL" dirty="0">
                <a:solidFill>
                  <a:srgbClr val="000000"/>
                </a:solidFill>
              </a:endParaRPr>
            </a:p>
          </p:txBody>
        </p:sp>
        <p:sp>
          <p:nvSpPr>
            <p:cNvPr id="31" name="Text Placeholder 2">
              <a:extLst>
                <a:ext uri="{FF2B5EF4-FFF2-40B4-BE49-F238E27FC236}">
                  <a16:creationId xmlns:a16="http://schemas.microsoft.com/office/drawing/2014/main" id="{7D0C423F-7A09-2C44-B478-4FA363901BE4}"/>
                </a:ext>
              </a:extLst>
            </p:cNvPr>
            <p:cNvSpPr txBox="1">
              <a:spLocks/>
            </p:cNvSpPr>
            <p:nvPr/>
          </p:nvSpPr>
          <p:spPr>
            <a:xfrm>
              <a:off x="8546450" y="3462644"/>
              <a:ext cx="2574958" cy="261780"/>
            </a:xfrm>
            <a:prstGeom prst="rect">
              <a:avLst/>
            </a:prstGeom>
            <a:noFill/>
          </p:spPr>
          <p:txBody>
            <a:bodyPr anchor="ctr">
              <a:noAutofit/>
            </a:bodyPr>
            <a:lstStyle>
              <a:lvl1pPr marL="342900" indent="-342900" algn="l" defTabSz="457200" rtl="0" eaLnBrk="1" latinLnBrk="0" hangingPunct="1">
                <a:lnSpc>
                  <a:spcPct val="85000"/>
                </a:lnSpc>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85000"/>
                </a:lnSpc>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lnSpc>
                  <a:spcPct val="85000"/>
                </a:lnSpc>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85000"/>
                </a:lnSpc>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85000"/>
                </a:lnSpc>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dirty="0">
                  <a:solidFill>
                    <a:srgbClr val="000000"/>
                  </a:solidFill>
                </a:rPr>
                <a:t>Voices their concerns</a:t>
              </a:r>
            </a:p>
          </p:txBody>
        </p:sp>
        <p:sp>
          <p:nvSpPr>
            <p:cNvPr id="32" name="TextBox 31">
              <a:extLst>
                <a:ext uri="{FF2B5EF4-FFF2-40B4-BE49-F238E27FC236}">
                  <a16:creationId xmlns:a16="http://schemas.microsoft.com/office/drawing/2014/main" id="{170FB060-3FB0-8746-AC62-3FE74A33DA83}"/>
                </a:ext>
              </a:extLst>
            </p:cNvPr>
            <p:cNvSpPr txBox="1"/>
            <p:nvPr/>
          </p:nvSpPr>
          <p:spPr>
            <a:xfrm>
              <a:off x="8655522" y="3891893"/>
              <a:ext cx="2227049" cy="745791"/>
            </a:xfrm>
            <a:prstGeom prst="rect">
              <a:avLst/>
            </a:prstGeom>
            <a:noFill/>
          </p:spPr>
          <p:txBody>
            <a:bodyPr wrap="square" lIns="0" tIns="0" rIns="0" bIns="0" rtlCol="0">
              <a:spAutoFit/>
            </a:bodyPr>
            <a:lstStyle/>
            <a:p>
              <a:r>
                <a:rPr lang="en-GB">
                  <a:solidFill>
                    <a:srgbClr val="000000"/>
                  </a:solidFill>
                </a:rPr>
                <a:t>Including personal risk tolerance and accessibility of treatment</a:t>
              </a:r>
              <a:endParaRPr lang="nl-NL">
                <a:solidFill>
                  <a:srgbClr val="000000"/>
                </a:solidFill>
              </a:endParaRPr>
            </a:p>
          </p:txBody>
        </p:sp>
        <p:sp>
          <p:nvSpPr>
            <p:cNvPr id="33" name="Text Placeholder 2">
              <a:extLst>
                <a:ext uri="{FF2B5EF4-FFF2-40B4-BE49-F238E27FC236}">
                  <a16:creationId xmlns:a16="http://schemas.microsoft.com/office/drawing/2014/main" id="{6DBF9893-E1E9-6040-817B-92796C0ADA03}"/>
                </a:ext>
              </a:extLst>
            </p:cNvPr>
            <p:cNvSpPr txBox="1">
              <a:spLocks/>
            </p:cNvSpPr>
            <p:nvPr/>
          </p:nvSpPr>
          <p:spPr>
            <a:xfrm>
              <a:off x="8320132" y="5174569"/>
              <a:ext cx="2371589" cy="261780"/>
            </a:xfrm>
            <a:prstGeom prst="rect">
              <a:avLst/>
            </a:prstGeom>
            <a:noFill/>
          </p:spPr>
          <p:txBody>
            <a:bodyPr anchor="ctr">
              <a:noAutofit/>
            </a:bodyPr>
            <a:lstStyle>
              <a:lvl1pPr marL="342900" indent="-342900" algn="l" defTabSz="457200" rtl="0" eaLnBrk="1" latinLnBrk="0" hangingPunct="1">
                <a:lnSpc>
                  <a:spcPct val="85000"/>
                </a:lnSpc>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85000"/>
                </a:lnSpc>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lnSpc>
                  <a:spcPct val="85000"/>
                </a:lnSpc>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85000"/>
                </a:lnSpc>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85000"/>
                </a:lnSpc>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a:solidFill>
                    <a:srgbClr val="000000"/>
                  </a:solidFill>
                </a:rPr>
                <a:t>Asks questions of the provider</a:t>
              </a:r>
            </a:p>
          </p:txBody>
        </p:sp>
        <p:sp>
          <p:nvSpPr>
            <p:cNvPr id="34" name="TextBox 33">
              <a:extLst>
                <a:ext uri="{FF2B5EF4-FFF2-40B4-BE49-F238E27FC236}">
                  <a16:creationId xmlns:a16="http://schemas.microsoft.com/office/drawing/2014/main" id="{C4E42A91-A10E-EB48-A173-3477F33C8475}"/>
                </a:ext>
              </a:extLst>
            </p:cNvPr>
            <p:cNvSpPr txBox="1"/>
            <p:nvPr/>
          </p:nvSpPr>
          <p:spPr>
            <a:xfrm>
              <a:off x="8386143" y="5611646"/>
              <a:ext cx="2574957" cy="745791"/>
            </a:xfrm>
            <a:prstGeom prst="rect">
              <a:avLst/>
            </a:prstGeom>
            <a:noFill/>
          </p:spPr>
          <p:txBody>
            <a:bodyPr wrap="square" lIns="0" tIns="0" rIns="0" bIns="0" rtlCol="0">
              <a:spAutoFit/>
            </a:bodyPr>
            <a:lstStyle/>
            <a:p>
              <a:r>
                <a:rPr lang="en-US" dirty="0">
                  <a:solidFill>
                    <a:srgbClr val="000000"/>
                  </a:solidFill>
                </a:rPr>
                <a:t>Regarding treatment options, outcomes, anecdotal experience</a:t>
              </a:r>
              <a:endParaRPr lang="nl-NL" dirty="0">
                <a:solidFill>
                  <a:srgbClr val="000000"/>
                </a:solidFill>
              </a:endParaRPr>
            </a:p>
          </p:txBody>
        </p:sp>
      </p:grpSp>
      <p:sp>
        <p:nvSpPr>
          <p:cNvPr id="5" name="Footer Placeholder 4">
            <a:extLst>
              <a:ext uri="{FF2B5EF4-FFF2-40B4-BE49-F238E27FC236}">
                <a16:creationId xmlns:a16="http://schemas.microsoft.com/office/drawing/2014/main" id="{E698BE11-849C-6B06-8C19-1C2A47E31D94}"/>
              </a:ext>
            </a:extLst>
          </p:cNvPr>
          <p:cNvSpPr>
            <a:spLocks noGrp="1"/>
          </p:cNvSpPr>
          <p:nvPr>
            <p:ph type="ftr" sz="quarter" idx="3"/>
          </p:nvPr>
        </p:nvSpPr>
        <p:spPr/>
        <p:txBody>
          <a:bodyPr/>
          <a:lstStyle/>
          <a:p>
            <a:r>
              <a:rPr lang="en-US" dirty="0"/>
              <a:t>Elwyn G, et al. </a:t>
            </a:r>
            <a:r>
              <a:rPr lang="en-US" i="1" dirty="0"/>
              <a:t>J Gen Intern Med</a:t>
            </a:r>
            <a:r>
              <a:rPr lang="en-US" dirty="0"/>
              <a:t>. 2012;27(10):1361-7. </a:t>
            </a:r>
          </a:p>
        </p:txBody>
      </p:sp>
    </p:spTree>
    <p:extLst>
      <p:ext uri="{BB962C8B-B14F-4D97-AF65-F5344CB8AC3E}">
        <p14:creationId xmlns:p14="http://schemas.microsoft.com/office/powerpoint/2010/main" val="3894924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620519-1F65-4C20-9452-1852CE279F99}"/>
              </a:ext>
            </a:extLst>
          </p:cNvPr>
          <p:cNvSpPr>
            <a:spLocks noGrp="1"/>
          </p:cNvSpPr>
          <p:nvPr>
            <p:ph type="title"/>
          </p:nvPr>
        </p:nvSpPr>
        <p:spPr>
          <a:xfrm>
            <a:off x="609600" y="199505"/>
            <a:ext cx="10744200" cy="1185577"/>
          </a:xfrm>
        </p:spPr>
        <p:txBody>
          <a:bodyPr/>
          <a:lstStyle/>
          <a:p>
            <a:r>
              <a:rPr lang="en-US" altLang="ja-JP" dirty="0"/>
              <a:t>Overview</a:t>
            </a:r>
            <a:endParaRPr lang="ja-JP" altLang="en-US" dirty="0"/>
          </a:p>
        </p:txBody>
      </p:sp>
      <p:sp>
        <p:nvSpPr>
          <p:cNvPr id="3" name="コンテンツ プレースホルダー 2">
            <a:extLst>
              <a:ext uri="{FF2B5EF4-FFF2-40B4-BE49-F238E27FC236}">
                <a16:creationId xmlns:a16="http://schemas.microsoft.com/office/drawing/2014/main" id="{4AA660F8-2D8F-4B32-AE92-8C8421FA4119}"/>
              </a:ext>
            </a:extLst>
          </p:cNvPr>
          <p:cNvSpPr>
            <a:spLocks noGrp="1"/>
          </p:cNvSpPr>
          <p:nvPr>
            <p:ph idx="1"/>
          </p:nvPr>
        </p:nvSpPr>
        <p:spPr>
          <a:xfrm>
            <a:off x="609600" y="1477906"/>
            <a:ext cx="10744200" cy="4722477"/>
          </a:xfrm>
        </p:spPr>
        <p:txBody>
          <a:bodyPr>
            <a:normAutofit/>
          </a:bodyPr>
          <a:lstStyle/>
          <a:p>
            <a:r>
              <a:rPr lang="en-US" altLang="ja-JP" dirty="0"/>
              <a:t>Unmet Needs in Schizophrenia</a:t>
            </a:r>
          </a:p>
          <a:p>
            <a:endParaRPr lang="en-US" altLang="ja-JP" dirty="0"/>
          </a:p>
          <a:p>
            <a:r>
              <a:rPr lang="en-US" altLang="ja-JP" dirty="0"/>
              <a:t>Goal Setting, Functioning and Life Engagement</a:t>
            </a:r>
          </a:p>
          <a:p>
            <a:endParaRPr lang="en-US" altLang="ja-JP" dirty="0"/>
          </a:p>
          <a:p>
            <a:r>
              <a:rPr lang="en-US" altLang="ja-JP" b="1" dirty="0"/>
              <a:t>Role and Position of Emerging Treatments for Schizophrenia</a:t>
            </a:r>
          </a:p>
          <a:p>
            <a:pPr lvl="2"/>
            <a:endParaRPr lang="en-US" altLang="ja-JP" dirty="0"/>
          </a:p>
          <a:p>
            <a:pPr lvl="2"/>
            <a:endParaRPr lang="en-US" altLang="ja-JP" dirty="0"/>
          </a:p>
        </p:txBody>
      </p:sp>
    </p:spTree>
    <p:extLst>
      <p:ext uri="{BB962C8B-B14F-4D97-AF65-F5344CB8AC3E}">
        <p14:creationId xmlns:p14="http://schemas.microsoft.com/office/powerpoint/2010/main" val="2530074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75137-8E77-7CD2-C355-DF7FE97777FB}"/>
              </a:ext>
            </a:extLst>
          </p:cNvPr>
          <p:cNvSpPr>
            <a:spLocks noGrp="1"/>
          </p:cNvSpPr>
          <p:nvPr>
            <p:ph type="title"/>
          </p:nvPr>
        </p:nvSpPr>
        <p:spPr/>
        <p:txBody>
          <a:bodyPr/>
          <a:lstStyle/>
          <a:p>
            <a:r>
              <a:rPr kumimoji="1" lang="en-US" altLang="ja-JP"/>
              <a:t>Where and How Would Novel Agents Fit?</a:t>
            </a:r>
            <a:endParaRPr lang="en-US" dirty="0"/>
          </a:p>
        </p:txBody>
      </p:sp>
      <p:sp>
        <p:nvSpPr>
          <p:cNvPr id="2" name="テキスト プレースホルダー 1">
            <a:extLst>
              <a:ext uri="{FF2B5EF4-FFF2-40B4-BE49-F238E27FC236}">
                <a16:creationId xmlns:a16="http://schemas.microsoft.com/office/drawing/2014/main" id="{8FF388C7-1606-4827-829F-42268699A254}"/>
              </a:ext>
            </a:extLst>
          </p:cNvPr>
          <p:cNvSpPr>
            <a:spLocks noGrp="1"/>
          </p:cNvSpPr>
          <p:nvPr>
            <p:ph idx="1"/>
          </p:nvPr>
        </p:nvSpPr>
        <p:spPr>
          <a:xfrm>
            <a:off x="609600" y="1477906"/>
            <a:ext cx="10744200" cy="4722477"/>
          </a:xfrm>
        </p:spPr>
        <p:txBody>
          <a:bodyPr>
            <a:normAutofit fontScale="77500" lnSpcReduction="20000"/>
          </a:bodyPr>
          <a:lstStyle/>
          <a:p>
            <a:pPr marL="285750" indent="-285750" algn="l">
              <a:lnSpc>
                <a:spcPct val="120000"/>
              </a:lnSpc>
              <a:spcAft>
                <a:spcPts val="600"/>
              </a:spcAft>
              <a:buFont typeface="Arial" panose="020B0604020202020204" pitchFamily="34" charset="0"/>
              <a:buChar char="•"/>
            </a:pPr>
            <a:r>
              <a:rPr kumimoji="0" lang="en-US" sz="2500" kern="0" dirty="0">
                <a:solidFill>
                  <a:srgbClr val="000000"/>
                </a:solidFill>
                <a:latin typeface="Arial" panose="020B0604020202020204" pitchFamily="34" charset="0"/>
                <a:cs typeface="Arial" panose="020B0604020202020204" pitchFamily="34" charset="0"/>
              </a:rPr>
              <a:t>Despite the foundational effects of dopamine antagonists/partial agonists, issues remain regarding adverse effects and limited efficacy for negative symptoms, cognitive dysfunction, residual positive symptoms and treatment resistance</a:t>
            </a:r>
          </a:p>
          <a:p>
            <a:pPr marL="285750" indent="-285750" algn="l">
              <a:lnSpc>
                <a:spcPct val="120000"/>
              </a:lnSpc>
              <a:spcAft>
                <a:spcPts val="600"/>
              </a:spcAft>
              <a:buFont typeface="Arial" panose="020B0604020202020204" pitchFamily="34" charset="0"/>
              <a:buChar char="•"/>
            </a:pPr>
            <a:r>
              <a:rPr kumimoji="0" lang="en-US" sz="2500" kern="0" dirty="0">
                <a:solidFill>
                  <a:srgbClr val="000000"/>
                </a:solidFill>
                <a:latin typeface="Arial" panose="020B0604020202020204" pitchFamily="34" charset="0"/>
                <a:cs typeface="Arial" panose="020B0604020202020204" pitchFamily="34" charset="0"/>
              </a:rPr>
              <a:t>Thus, efficacious and safe novel mechanism of action (MOA) agents are desired</a:t>
            </a:r>
          </a:p>
          <a:p>
            <a:pPr marL="285750" indent="-285750" algn="l">
              <a:lnSpc>
                <a:spcPct val="120000"/>
              </a:lnSpc>
              <a:spcAft>
                <a:spcPts val="600"/>
              </a:spcAft>
              <a:buFont typeface="Arial" panose="020B0604020202020204" pitchFamily="34" charset="0"/>
              <a:buChar char="•"/>
            </a:pPr>
            <a:r>
              <a:rPr kumimoji="0" lang="en-US" sz="2500" kern="0" dirty="0">
                <a:solidFill>
                  <a:srgbClr val="000000"/>
                </a:solidFill>
                <a:latin typeface="Arial" panose="020B0604020202020204" pitchFamily="34" charset="0"/>
                <a:cs typeface="Arial" panose="020B0604020202020204" pitchFamily="34" charset="0"/>
              </a:rPr>
              <a:t>They may be used to as switch, augmentation or alternative treatment options to:</a:t>
            </a:r>
          </a:p>
          <a:p>
            <a:pPr marL="285750" lvl="8" indent="-285750" algn="l">
              <a:lnSpc>
                <a:spcPct val="120000"/>
              </a:lnSpc>
              <a:spcAft>
                <a:spcPts val="600"/>
              </a:spcAft>
              <a:buFont typeface="+mj-lt"/>
              <a:buAutoNum type="arabicPeriod"/>
            </a:pPr>
            <a:r>
              <a:rPr kumimoji="0" lang="en-US" sz="2500" kern="0" dirty="0">
                <a:solidFill>
                  <a:srgbClr val="000000"/>
                </a:solidFill>
                <a:latin typeface="Arial" panose="020B0604020202020204" pitchFamily="34" charset="0"/>
                <a:cs typeface="Arial" panose="020B0604020202020204" pitchFamily="34" charset="0"/>
              </a:rPr>
              <a:t>Minimize adverse effects due to current mechanism medications</a:t>
            </a:r>
          </a:p>
          <a:p>
            <a:pPr marL="285750" lvl="8" indent="-285750" algn="l">
              <a:lnSpc>
                <a:spcPct val="120000"/>
              </a:lnSpc>
              <a:spcAft>
                <a:spcPts val="600"/>
              </a:spcAft>
              <a:buFont typeface="+mj-lt"/>
              <a:buAutoNum type="arabicPeriod"/>
            </a:pPr>
            <a:r>
              <a:rPr kumimoji="0" lang="en-US" sz="2500" kern="0" dirty="0">
                <a:solidFill>
                  <a:srgbClr val="000000"/>
                </a:solidFill>
                <a:latin typeface="Arial" panose="020B0604020202020204" pitchFamily="34" charset="0"/>
                <a:cs typeface="Arial" panose="020B0604020202020204" pitchFamily="34" charset="0"/>
              </a:rPr>
              <a:t>Expand efficacy for unaddressed domains, like negative and cognitive symptoms</a:t>
            </a:r>
          </a:p>
          <a:p>
            <a:pPr marL="285750" lvl="8" indent="-285750" algn="l">
              <a:lnSpc>
                <a:spcPct val="120000"/>
              </a:lnSpc>
              <a:spcAft>
                <a:spcPts val="600"/>
              </a:spcAft>
              <a:buFont typeface="+mj-lt"/>
              <a:buAutoNum type="arabicPeriod"/>
            </a:pPr>
            <a:r>
              <a:rPr kumimoji="0" lang="en-US" sz="2500" kern="0" dirty="0">
                <a:solidFill>
                  <a:srgbClr val="000000"/>
                </a:solidFill>
                <a:latin typeface="Arial" panose="020B0604020202020204" pitchFamily="34" charset="0"/>
                <a:cs typeface="Arial" panose="020B0604020202020204" pitchFamily="34" charset="0"/>
              </a:rPr>
              <a:t>Achieve efficacy on partial non-responders or even refractory illness </a:t>
            </a:r>
          </a:p>
          <a:p>
            <a:pPr marL="285750" lvl="8" indent="-285750" algn="l">
              <a:lnSpc>
                <a:spcPct val="120000"/>
              </a:lnSpc>
              <a:spcAft>
                <a:spcPts val="600"/>
              </a:spcAft>
              <a:buFont typeface="+mj-lt"/>
              <a:buAutoNum type="arabicPeriod"/>
            </a:pPr>
            <a:r>
              <a:rPr kumimoji="0" lang="en-US" sz="2500" kern="0" dirty="0">
                <a:solidFill>
                  <a:srgbClr val="000000"/>
                </a:solidFill>
                <a:latin typeface="Arial" panose="020B0604020202020204" pitchFamily="34" charset="0"/>
                <a:cs typeface="Arial" panose="020B0604020202020204" pitchFamily="34" charset="0"/>
              </a:rPr>
              <a:t>Augment efficacy of current agents in partial responders</a:t>
            </a:r>
          </a:p>
          <a:p>
            <a:pPr marL="285750" lvl="8" indent="-285750" algn="l">
              <a:lnSpc>
                <a:spcPct val="120000"/>
              </a:lnSpc>
              <a:spcAft>
                <a:spcPts val="600"/>
              </a:spcAft>
              <a:buFont typeface="+mj-lt"/>
              <a:buAutoNum type="arabicPeriod"/>
            </a:pPr>
            <a:r>
              <a:rPr kumimoji="0" lang="en-US" sz="2500" kern="0" dirty="0">
                <a:solidFill>
                  <a:srgbClr val="000000"/>
                </a:solidFill>
                <a:latin typeface="Arial" panose="020B0604020202020204" pitchFamily="34" charset="0"/>
                <a:cs typeface="Arial" panose="020B0604020202020204" pitchFamily="34" charset="0"/>
              </a:rPr>
              <a:t>Improve subjective well-being, quality of life and functionality in individuals with schizophrenia</a:t>
            </a:r>
          </a:p>
          <a:p>
            <a:pPr marL="1371600" lvl="2" indent="-457200" algn="l">
              <a:lnSpc>
                <a:spcPct val="120000"/>
              </a:lnSpc>
              <a:spcAft>
                <a:spcPts val="600"/>
              </a:spcAft>
              <a:buFont typeface="+mj-lt"/>
              <a:buAutoNum type="arabicPeriod"/>
            </a:pPr>
            <a:endParaRPr kumimoji="0" lang="en-US" altLang="ja-JP" sz="700" kern="0" dirty="0">
              <a:latin typeface="Arial" panose="020B0604020202020204" pitchFamily="34" charset="0"/>
              <a:cs typeface="Arial" panose="020B0604020202020204" pitchFamily="34" charset="0"/>
            </a:endParaRPr>
          </a:p>
        </p:txBody>
      </p:sp>
      <p:sp>
        <p:nvSpPr>
          <p:cNvPr id="8" name="Footer Placeholder 7">
            <a:extLst>
              <a:ext uri="{FF2B5EF4-FFF2-40B4-BE49-F238E27FC236}">
                <a16:creationId xmlns:a16="http://schemas.microsoft.com/office/drawing/2014/main" id="{675DF5EF-AEAE-C319-3328-4EB4ED51A272}"/>
              </a:ext>
            </a:extLst>
          </p:cNvPr>
          <p:cNvSpPr>
            <a:spLocks noGrp="1"/>
          </p:cNvSpPr>
          <p:nvPr>
            <p:ph type="ftr" sz="quarter" idx="3"/>
          </p:nvPr>
        </p:nvSpPr>
        <p:spPr/>
        <p:txBody>
          <a:bodyPr/>
          <a:lstStyle/>
          <a:p>
            <a:r>
              <a:rPr lang="en-US" dirty="0" err="1">
                <a:solidFill>
                  <a:schemeClr val="tx1">
                    <a:lumMod val="60000"/>
                    <a:lumOff val="40000"/>
                  </a:schemeClr>
                </a:solidFill>
              </a:rPr>
              <a:t>Correll</a:t>
            </a:r>
            <a:r>
              <a:rPr lang="en-US" dirty="0">
                <a:solidFill>
                  <a:schemeClr val="tx1">
                    <a:lumMod val="60000"/>
                    <a:lumOff val="40000"/>
                  </a:schemeClr>
                </a:solidFill>
              </a:rPr>
              <a:t> CU, et al. </a:t>
            </a:r>
            <a:r>
              <a:rPr lang="en-US" i="1" dirty="0">
                <a:solidFill>
                  <a:schemeClr val="tx1">
                    <a:lumMod val="60000"/>
                    <a:lumOff val="40000"/>
                  </a:schemeClr>
                </a:solidFill>
              </a:rPr>
              <a:t>JAMA Psychiatry</a:t>
            </a:r>
            <a:r>
              <a:rPr lang="en-US" dirty="0">
                <a:solidFill>
                  <a:schemeClr val="tx1">
                    <a:lumMod val="60000"/>
                    <a:lumOff val="40000"/>
                  </a:schemeClr>
                </a:solidFill>
              </a:rPr>
              <a:t>. 2024;81(2):118-20.</a:t>
            </a:r>
          </a:p>
        </p:txBody>
      </p:sp>
    </p:spTree>
    <p:extLst>
      <p:ext uri="{BB962C8B-B14F-4D97-AF65-F5344CB8AC3E}">
        <p14:creationId xmlns:p14="http://schemas.microsoft.com/office/powerpoint/2010/main" val="3489287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7259F0-BC56-A7AE-73AD-70D732A2B47D}"/>
              </a:ext>
            </a:extLst>
          </p:cNvPr>
          <p:cNvSpPr>
            <a:spLocks noGrp="1"/>
          </p:cNvSpPr>
          <p:nvPr>
            <p:ph type="title"/>
          </p:nvPr>
        </p:nvSpPr>
        <p:spPr/>
        <p:txBody>
          <a:bodyPr/>
          <a:lstStyle/>
          <a:p>
            <a:r>
              <a:rPr kumimoji="1" lang="en-US" altLang="ja-JP" dirty="0"/>
              <a:t>Conclusion</a:t>
            </a:r>
            <a:endParaRPr lang="en-US" dirty="0"/>
          </a:p>
        </p:txBody>
      </p:sp>
      <p:sp>
        <p:nvSpPr>
          <p:cNvPr id="2" name="テキスト プレースホルダー 1">
            <a:extLst>
              <a:ext uri="{FF2B5EF4-FFF2-40B4-BE49-F238E27FC236}">
                <a16:creationId xmlns:a16="http://schemas.microsoft.com/office/drawing/2014/main" id="{8FF388C7-1606-4827-829F-42268699A254}"/>
              </a:ext>
            </a:extLst>
          </p:cNvPr>
          <p:cNvSpPr>
            <a:spLocks noGrp="1"/>
          </p:cNvSpPr>
          <p:nvPr>
            <p:ph idx="1"/>
          </p:nvPr>
        </p:nvSpPr>
        <p:spPr>
          <a:xfrm>
            <a:off x="609600" y="1477906"/>
            <a:ext cx="10744200" cy="4722477"/>
          </a:xfrm>
        </p:spPr>
        <p:txBody>
          <a:bodyPr>
            <a:normAutofit fontScale="77500" lnSpcReduction="20000"/>
          </a:bodyPr>
          <a:lstStyle/>
          <a:p>
            <a:pPr marL="285750" indent="-285750" algn="l">
              <a:lnSpc>
                <a:spcPct val="120000"/>
              </a:lnSpc>
              <a:spcAft>
                <a:spcPts val="600"/>
              </a:spcAft>
              <a:buFont typeface="Arial" panose="020B0604020202020204" pitchFamily="34" charset="0"/>
              <a:buChar char="•"/>
            </a:pPr>
            <a:r>
              <a:rPr kumimoji="0" lang="en-US" altLang="ja-JP" sz="2500" kern="0" dirty="0">
                <a:solidFill>
                  <a:srgbClr val="000000"/>
                </a:solidFill>
                <a:latin typeface="Arial" panose="020B0604020202020204" pitchFamily="34" charset="0"/>
                <a:cs typeface="Arial" panose="020B0604020202020204" pitchFamily="34" charset="0"/>
              </a:rPr>
              <a:t>To treat people living with schizophrenia effectively, one should consider outcomes beyond symptom control that include both physical and mental health domains</a:t>
            </a:r>
          </a:p>
          <a:p>
            <a:pPr marL="285750" indent="-285750" algn="l">
              <a:lnSpc>
                <a:spcPct val="120000"/>
              </a:lnSpc>
              <a:spcAft>
                <a:spcPts val="600"/>
              </a:spcAft>
              <a:buFont typeface="Arial" panose="020B0604020202020204" pitchFamily="34" charset="0"/>
              <a:buChar char="•"/>
            </a:pPr>
            <a:r>
              <a:rPr kumimoji="0" lang="en-US" altLang="ja-JP" sz="2500" kern="0" dirty="0">
                <a:solidFill>
                  <a:srgbClr val="000000"/>
                </a:solidFill>
                <a:latin typeface="Arial" panose="020B0604020202020204" pitchFamily="34" charset="0"/>
                <a:cs typeface="Arial" panose="020B0604020202020204" pitchFamily="34" charset="0"/>
              </a:rPr>
              <a:t>The concept of “life engagement” includes psychiatric symptom stability and functional recovery but also the fostering of a sense of agency and meaning in life through connectedness </a:t>
            </a:r>
          </a:p>
          <a:p>
            <a:pPr marL="285750" indent="-285750" algn="l">
              <a:lnSpc>
                <a:spcPct val="120000"/>
              </a:lnSpc>
              <a:spcAft>
                <a:spcPts val="600"/>
              </a:spcAft>
              <a:buFont typeface="Arial" panose="020B0604020202020204" pitchFamily="34" charset="0"/>
              <a:buChar char="•"/>
            </a:pPr>
            <a:r>
              <a:rPr kumimoji="0" lang="en-US" altLang="ja-JP" sz="2500" kern="0" dirty="0">
                <a:solidFill>
                  <a:srgbClr val="000000"/>
                </a:solidFill>
                <a:latin typeface="Arial" panose="020B0604020202020204" pitchFamily="34" charset="0"/>
                <a:cs typeface="Arial" panose="020B0604020202020204" pitchFamily="34" charset="0"/>
              </a:rPr>
              <a:t>Collaborative care and motivational interviewing can strengthen the treatment alliance, identify meaningful goals and improve biopsychosocial outcomes</a:t>
            </a:r>
          </a:p>
          <a:p>
            <a:pPr marL="285750" indent="-285750" algn="l">
              <a:lnSpc>
                <a:spcPct val="120000"/>
              </a:lnSpc>
              <a:spcAft>
                <a:spcPts val="600"/>
              </a:spcAft>
              <a:buFont typeface="Arial" panose="020B0604020202020204" pitchFamily="34" charset="0"/>
              <a:buChar char="•"/>
            </a:pPr>
            <a:r>
              <a:rPr kumimoji="0" lang="en-US" sz="2500" kern="0" dirty="0">
                <a:solidFill>
                  <a:srgbClr val="000000"/>
                </a:solidFill>
                <a:latin typeface="Arial" panose="020B0604020202020204" pitchFamily="34" charset="0"/>
                <a:cs typeface="Arial" panose="020B0604020202020204" pitchFamily="34" charset="0"/>
              </a:rPr>
              <a:t>New mechanism of action medications are part of the solution, but stratified care and targeted pharmacological as well as psychosocial cotreatment and augmentation strategies need to be developed and explored </a:t>
            </a:r>
          </a:p>
          <a:p>
            <a:pPr marL="285750" indent="-285750" algn="l">
              <a:lnSpc>
                <a:spcPct val="120000"/>
              </a:lnSpc>
              <a:spcAft>
                <a:spcPts val="600"/>
              </a:spcAft>
              <a:buFont typeface="Arial" panose="020B0604020202020204" pitchFamily="34" charset="0"/>
              <a:buChar char="•"/>
            </a:pPr>
            <a:r>
              <a:rPr kumimoji="0" lang="en-US" sz="2500" kern="0" dirty="0">
                <a:solidFill>
                  <a:srgbClr val="000000"/>
                </a:solidFill>
                <a:latin typeface="Arial" panose="020B0604020202020204" pitchFamily="34" charset="0"/>
                <a:cs typeface="Arial" panose="020B0604020202020204" pitchFamily="34" charset="0"/>
              </a:rPr>
              <a:t>Moving beyond dopamine receptor blockade is an important first step that needs to be followed by demonstrating the real-world impact of novel mechanism of action agents on outcomes that are also relevant for people living with schizophrenia</a:t>
            </a:r>
          </a:p>
        </p:txBody>
      </p:sp>
    </p:spTree>
    <p:extLst>
      <p:ext uri="{BB962C8B-B14F-4D97-AF65-F5344CB8AC3E}">
        <p14:creationId xmlns:p14="http://schemas.microsoft.com/office/powerpoint/2010/main" val="805623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50892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Schizophrenia: Evidence-based Approaches to Integrating Emerging Treatments Into Clinical Practice</a:t>
            </a: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the limitations of current D2 antipsychotic medications in treating SCZ, with a focus on efficacy limitations and safety/side effect considerations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Increase awareness in accurately identifying individuals who may benefit from switching to or augmentation with new and emerging therapies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Educate regarding how and when to incorporate switching or augmentation strategies into antipsychotic medication management of patients with SCZ, including special populations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Educate regarding the considerations of integrating new therapies into current clinical practice as a monotherapy, switching option, or augmentation strategy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Provide expert analysis of current clinical trial data of emerging treatment options, particularly regarding their efficacy in controlling negative and positive symptoms and cognitive function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620519-1F65-4C20-9452-1852CE279F99}"/>
              </a:ext>
            </a:extLst>
          </p:cNvPr>
          <p:cNvSpPr>
            <a:spLocks noGrp="1"/>
          </p:cNvSpPr>
          <p:nvPr>
            <p:ph type="title"/>
          </p:nvPr>
        </p:nvSpPr>
        <p:spPr>
          <a:xfrm>
            <a:off x="609600" y="199505"/>
            <a:ext cx="10744200" cy="1185577"/>
          </a:xfrm>
        </p:spPr>
        <p:txBody>
          <a:bodyPr/>
          <a:lstStyle/>
          <a:p>
            <a:r>
              <a:rPr lang="en-US" altLang="ja-JP" dirty="0"/>
              <a:t>Overview</a:t>
            </a:r>
            <a:endParaRPr lang="ja-JP" altLang="en-US" dirty="0"/>
          </a:p>
        </p:txBody>
      </p:sp>
      <p:sp>
        <p:nvSpPr>
          <p:cNvPr id="3" name="コンテンツ プレースホルダー 2">
            <a:extLst>
              <a:ext uri="{FF2B5EF4-FFF2-40B4-BE49-F238E27FC236}">
                <a16:creationId xmlns:a16="http://schemas.microsoft.com/office/drawing/2014/main" id="{4AA660F8-2D8F-4B32-AE92-8C8421FA4119}"/>
              </a:ext>
            </a:extLst>
          </p:cNvPr>
          <p:cNvSpPr>
            <a:spLocks noGrp="1"/>
          </p:cNvSpPr>
          <p:nvPr>
            <p:ph idx="1"/>
          </p:nvPr>
        </p:nvSpPr>
        <p:spPr>
          <a:xfrm>
            <a:off x="609600" y="1477906"/>
            <a:ext cx="10744200" cy="4722477"/>
          </a:xfrm>
        </p:spPr>
        <p:txBody>
          <a:bodyPr>
            <a:normAutofit/>
          </a:bodyPr>
          <a:lstStyle/>
          <a:p>
            <a:r>
              <a:rPr lang="en-US" altLang="ja-JP" b="1" dirty="0"/>
              <a:t>Unmet Needs in Schizophrenia</a:t>
            </a:r>
          </a:p>
          <a:p>
            <a:endParaRPr lang="en-US" altLang="ja-JP" dirty="0"/>
          </a:p>
          <a:p>
            <a:r>
              <a:rPr lang="en-US" altLang="ja-JP" dirty="0"/>
              <a:t>Goal Setting, Functioning and Life Engagement</a:t>
            </a:r>
          </a:p>
          <a:p>
            <a:endParaRPr lang="en-US" altLang="ja-JP" dirty="0"/>
          </a:p>
          <a:p>
            <a:r>
              <a:rPr lang="en-US" altLang="ja-JP" dirty="0"/>
              <a:t>Role and Position of Emerging Treatments for Schizophrenia</a:t>
            </a:r>
          </a:p>
          <a:p>
            <a:pPr lvl="2"/>
            <a:endParaRPr lang="en-US" altLang="ja-JP" dirty="0"/>
          </a:p>
          <a:p>
            <a:pPr lvl="2"/>
            <a:endParaRPr lang="en-US" altLang="ja-JP" dirty="0"/>
          </a:p>
        </p:txBody>
      </p:sp>
    </p:spTree>
    <p:extLst>
      <p:ext uri="{BB962C8B-B14F-4D97-AF65-F5344CB8AC3E}">
        <p14:creationId xmlns:p14="http://schemas.microsoft.com/office/powerpoint/2010/main" val="880276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78E59-1994-426D-8341-F379636FB78B}"/>
              </a:ext>
            </a:extLst>
          </p:cNvPr>
          <p:cNvSpPr>
            <a:spLocks noGrp="1"/>
          </p:cNvSpPr>
          <p:nvPr>
            <p:ph type="title"/>
          </p:nvPr>
        </p:nvSpPr>
        <p:spPr>
          <a:xfrm>
            <a:off x="609600" y="199505"/>
            <a:ext cx="10744200" cy="1185577"/>
          </a:xfrm>
        </p:spPr>
        <p:txBody>
          <a:bodyPr>
            <a:noAutofit/>
          </a:bodyPr>
          <a:lstStyle/>
          <a:p>
            <a:r>
              <a:rPr lang="en-GB" dirty="0"/>
              <a:t>Clinical Domains of Schizophrenia Requiring Attention</a:t>
            </a:r>
          </a:p>
        </p:txBody>
      </p:sp>
      <p:sp>
        <p:nvSpPr>
          <p:cNvPr id="16" name="Oval 15">
            <a:extLst>
              <a:ext uri="{FF2B5EF4-FFF2-40B4-BE49-F238E27FC236}">
                <a16:creationId xmlns:a16="http://schemas.microsoft.com/office/drawing/2014/main" id="{8AC13BB5-0345-440C-B631-D471225FC28B}"/>
              </a:ext>
            </a:extLst>
          </p:cNvPr>
          <p:cNvSpPr/>
          <p:nvPr/>
        </p:nvSpPr>
        <p:spPr>
          <a:xfrm>
            <a:off x="5387250" y="2269801"/>
            <a:ext cx="1417500" cy="1417500"/>
          </a:xfrm>
          <a:prstGeom prst="ellipse">
            <a:avLst/>
          </a:prstGeom>
          <a:solidFill>
            <a:schemeClr val="tx2">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pic>
        <p:nvPicPr>
          <p:cNvPr id="8" name="Graphic 7" descr="Brain in head">
            <a:extLst>
              <a:ext uri="{FF2B5EF4-FFF2-40B4-BE49-F238E27FC236}">
                <a16:creationId xmlns:a16="http://schemas.microsoft.com/office/drawing/2014/main" id="{6BE59756-AB2A-402E-86FC-7E2FFAAF997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542931" y="2265201"/>
            <a:ext cx="1026000" cy="1026000"/>
          </a:xfrm>
          <a:prstGeom prst="rect">
            <a:avLst/>
          </a:prstGeom>
        </p:spPr>
      </p:pic>
      <p:grpSp>
        <p:nvGrpSpPr>
          <p:cNvPr id="36" name="Group 35">
            <a:extLst>
              <a:ext uri="{FF2B5EF4-FFF2-40B4-BE49-F238E27FC236}">
                <a16:creationId xmlns:a16="http://schemas.microsoft.com/office/drawing/2014/main" id="{CCF1F02C-44D6-4AF8-8DFD-63A15C072E8B}"/>
              </a:ext>
            </a:extLst>
          </p:cNvPr>
          <p:cNvGrpSpPr/>
          <p:nvPr/>
        </p:nvGrpSpPr>
        <p:grpSpPr>
          <a:xfrm>
            <a:off x="2862209" y="2102851"/>
            <a:ext cx="1768789" cy="1502960"/>
            <a:chOff x="709983" y="825054"/>
            <a:chExt cx="1908676" cy="2003946"/>
          </a:xfrm>
        </p:grpSpPr>
        <p:grpSp>
          <p:nvGrpSpPr>
            <p:cNvPr id="23" name="Group 22">
              <a:extLst>
                <a:ext uri="{FF2B5EF4-FFF2-40B4-BE49-F238E27FC236}">
                  <a16:creationId xmlns:a16="http://schemas.microsoft.com/office/drawing/2014/main" id="{7E267FBC-F576-4D5B-8C0C-731A3C8FFCD1}"/>
                </a:ext>
              </a:extLst>
            </p:cNvPr>
            <p:cNvGrpSpPr/>
            <p:nvPr/>
          </p:nvGrpSpPr>
          <p:grpSpPr>
            <a:xfrm>
              <a:off x="709983" y="825054"/>
              <a:ext cx="1908676" cy="400109"/>
              <a:chOff x="827300" y="745430"/>
              <a:chExt cx="1908676" cy="400109"/>
            </a:xfrm>
          </p:grpSpPr>
          <p:sp>
            <p:nvSpPr>
              <p:cNvPr id="17" name="Rectangle: Rounded Corners 16">
                <a:extLst>
                  <a:ext uri="{FF2B5EF4-FFF2-40B4-BE49-F238E27FC236}">
                    <a16:creationId xmlns:a16="http://schemas.microsoft.com/office/drawing/2014/main" id="{8B92B800-CC0D-45C2-857A-EB5DA00FDA72}"/>
                  </a:ext>
                </a:extLst>
              </p:cNvPr>
              <p:cNvSpPr/>
              <p:nvPr/>
            </p:nvSpPr>
            <p:spPr>
              <a:xfrm>
                <a:off x="827300" y="780038"/>
                <a:ext cx="1801821" cy="347546"/>
              </a:xfrm>
              <a:prstGeom prst="roundRect">
                <a:avLst>
                  <a:gd name="adj" fmla="val 20973"/>
                </a:avLst>
              </a:prstGeom>
              <a:solidFill>
                <a:schemeClr val="tx2">
                  <a:lumMod val="20000"/>
                  <a:lumOff val="8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500" dirty="0">
                  <a:solidFill>
                    <a:prstClr val="white"/>
                  </a:solidFill>
                  <a:latin typeface="Arial" panose="020B0604020202020204"/>
                </a:endParaRPr>
              </a:p>
            </p:txBody>
          </p:sp>
          <p:sp>
            <p:nvSpPr>
              <p:cNvPr id="9" name="TextBox 8">
                <a:extLst>
                  <a:ext uri="{FF2B5EF4-FFF2-40B4-BE49-F238E27FC236}">
                    <a16:creationId xmlns:a16="http://schemas.microsoft.com/office/drawing/2014/main" id="{E3998A6A-41C4-44A5-91A7-855D47F96A39}"/>
                  </a:ext>
                </a:extLst>
              </p:cNvPr>
              <p:cNvSpPr txBox="1"/>
              <p:nvPr/>
            </p:nvSpPr>
            <p:spPr>
              <a:xfrm>
                <a:off x="845976" y="745430"/>
                <a:ext cx="1890000" cy="400109"/>
              </a:xfrm>
              <a:prstGeom prst="rect">
                <a:avLst/>
              </a:prstGeom>
              <a:noFill/>
            </p:spPr>
            <p:txBody>
              <a:bodyPr wrap="square" rtlCol="0">
                <a:spAutoFit/>
              </a:bodyPr>
              <a:lstStyle/>
              <a:p>
                <a:pPr defTabSz="685800">
                  <a:defRPr/>
                </a:pPr>
                <a:r>
                  <a:rPr lang="en-GB" sz="1350" dirty="0">
                    <a:solidFill>
                      <a:srgbClr val="424242"/>
                    </a:solidFill>
                    <a:latin typeface="Arial" panose="020B0604020202020204"/>
                  </a:rPr>
                  <a:t>Positive symptoms</a:t>
                </a:r>
                <a:r>
                  <a:rPr lang="en-GB" sz="1350" baseline="30000" dirty="0">
                    <a:solidFill>
                      <a:srgbClr val="424242"/>
                    </a:solidFill>
                    <a:latin typeface="Arial" panose="020B0604020202020204"/>
                  </a:rPr>
                  <a:t>1</a:t>
                </a:r>
              </a:p>
            </p:txBody>
          </p:sp>
        </p:grpSp>
        <p:sp>
          <p:nvSpPr>
            <p:cNvPr id="30" name="TextBox 29">
              <a:extLst>
                <a:ext uri="{FF2B5EF4-FFF2-40B4-BE49-F238E27FC236}">
                  <a16:creationId xmlns:a16="http://schemas.microsoft.com/office/drawing/2014/main" id="{A822006D-6898-4393-BE99-148277040A62}"/>
                </a:ext>
              </a:extLst>
            </p:cNvPr>
            <p:cNvSpPr txBox="1"/>
            <p:nvPr/>
          </p:nvSpPr>
          <p:spPr>
            <a:xfrm>
              <a:off x="709983" y="1228561"/>
              <a:ext cx="1797091" cy="1600439"/>
            </a:xfrm>
            <a:prstGeom prst="rect">
              <a:avLst/>
            </a:prstGeom>
            <a:noFill/>
          </p:spPr>
          <p:txBody>
            <a:bodyPr wrap="square" rtlCol="0">
              <a:spAutoFit/>
            </a:bodyPr>
            <a:lstStyle/>
            <a:p>
              <a:pPr marL="107156" indent="-107156" defTabSz="685800">
                <a:buFont typeface="Arial" panose="020B0604020202020204" pitchFamily="34" charset="0"/>
                <a:buChar char="•"/>
                <a:defRPr/>
              </a:pPr>
              <a:r>
                <a:rPr lang="en-GB" sz="1200" dirty="0">
                  <a:solidFill>
                    <a:srgbClr val="424242"/>
                  </a:solidFill>
                  <a:latin typeface="Arial" panose="020B0604020202020204"/>
                </a:rPr>
                <a:t>Hallucinations</a:t>
              </a:r>
            </a:p>
            <a:p>
              <a:pPr marL="107156" indent="-107156" defTabSz="685800">
                <a:buFont typeface="Arial" panose="020B0604020202020204" pitchFamily="34" charset="0"/>
                <a:buChar char="•"/>
                <a:defRPr/>
              </a:pPr>
              <a:r>
                <a:rPr lang="en-GB" sz="1200" dirty="0">
                  <a:solidFill>
                    <a:srgbClr val="424242"/>
                  </a:solidFill>
                  <a:latin typeface="Arial" panose="020B0604020202020204"/>
                </a:rPr>
                <a:t>Delusions</a:t>
              </a:r>
            </a:p>
            <a:p>
              <a:pPr marL="107156" indent="-107156" defTabSz="685800">
                <a:buFont typeface="Arial" panose="020B0604020202020204" pitchFamily="34" charset="0"/>
                <a:buChar char="•"/>
                <a:defRPr/>
              </a:pPr>
              <a:r>
                <a:rPr lang="en-GB" sz="1200" dirty="0">
                  <a:solidFill>
                    <a:srgbClr val="424242"/>
                  </a:solidFill>
                  <a:latin typeface="Arial" panose="020B0604020202020204"/>
                </a:rPr>
                <a:t>Thought disorder</a:t>
              </a:r>
            </a:p>
            <a:p>
              <a:pPr marL="107156" indent="-107156" defTabSz="685800">
                <a:buFont typeface="Arial" panose="020B0604020202020204" pitchFamily="34" charset="0"/>
                <a:buChar char="•"/>
                <a:defRPr/>
              </a:pPr>
              <a:r>
                <a:rPr lang="en-GB" sz="1200" dirty="0">
                  <a:solidFill>
                    <a:srgbClr val="424242"/>
                  </a:solidFill>
                  <a:latin typeface="Arial" panose="020B0604020202020204"/>
                </a:rPr>
                <a:t>Hostility/Excitability</a:t>
              </a:r>
            </a:p>
            <a:p>
              <a:pPr marL="107156" indent="-107156" defTabSz="685800">
                <a:buFont typeface="Arial" panose="020B0604020202020204" pitchFamily="34" charset="0"/>
                <a:buChar char="•"/>
                <a:defRPr/>
              </a:pPr>
              <a:r>
                <a:rPr lang="en-GB" sz="1200" dirty="0">
                  <a:solidFill>
                    <a:srgbClr val="424242"/>
                  </a:solidFill>
                  <a:latin typeface="Arial" panose="020B0604020202020204"/>
                </a:rPr>
                <a:t>Anosognosia</a:t>
              </a:r>
            </a:p>
            <a:p>
              <a:pPr marL="107156" indent="-107156" defTabSz="685800">
                <a:buFont typeface="Arial" panose="020B0604020202020204" pitchFamily="34" charset="0"/>
                <a:buChar char="•"/>
                <a:defRPr/>
              </a:pPr>
              <a:r>
                <a:rPr lang="en-GB" sz="1200" dirty="0">
                  <a:solidFill>
                    <a:srgbClr val="424242"/>
                  </a:solidFill>
                  <a:latin typeface="Arial" panose="020B0604020202020204"/>
                </a:rPr>
                <a:t>Relapse prevention</a:t>
              </a:r>
            </a:p>
          </p:txBody>
        </p:sp>
      </p:grpSp>
      <p:grpSp>
        <p:nvGrpSpPr>
          <p:cNvPr id="39" name="Group 38">
            <a:extLst>
              <a:ext uri="{FF2B5EF4-FFF2-40B4-BE49-F238E27FC236}">
                <a16:creationId xmlns:a16="http://schemas.microsoft.com/office/drawing/2014/main" id="{1D37E6BB-6A2D-4E91-A808-470F55688D77}"/>
              </a:ext>
            </a:extLst>
          </p:cNvPr>
          <p:cNvGrpSpPr/>
          <p:nvPr/>
        </p:nvGrpSpPr>
        <p:grpSpPr>
          <a:xfrm>
            <a:off x="7676632" y="2128807"/>
            <a:ext cx="1770851" cy="1261328"/>
            <a:chOff x="6533792" y="1098472"/>
            <a:chExt cx="1989255" cy="1681770"/>
          </a:xfrm>
        </p:grpSpPr>
        <p:grpSp>
          <p:nvGrpSpPr>
            <p:cNvPr id="28" name="Group 27">
              <a:extLst>
                <a:ext uri="{FF2B5EF4-FFF2-40B4-BE49-F238E27FC236}">
                  <a16:creationId xmlns:a16="http://schemas.microsoft.com/office/drawing/2014/main" id="{6890FF47-880E-4DB2-9CD2-2104252AAEF6}"/>
                </a:ext>
              </a:extLst>
            </p:cNvPr>
            <p:cNvGrpSpPr/>
            <p:nvPr/>
          </p:nvGrpSpPr>
          <p:grpSpPr>
            <a:xfrm>
              <a:off x="6533792" y="1098472"/>
              <a:ext cx="1989255" cy="400109"/>
              <a:chOff x="6222755" y="1087598"/>
              <a:chExt cx="1989255" cy="400109"/>
            </a:xfrm>
          </p:grpSpPr>
          <p:sp>
            <p:nvSpPr>
              <p:cNvPr id="18" name="Rectangle: Rounded Corners 17">
                <a:extLst>
                  <a:ext uri="{FF2B5EF4-FFF2-40B4-BE49-F238E27FC236}">
                    <a16:creationId xmlns:a16="http://schemas.microsoft.com/office/drawing/2014/main" id="{B6E6BB9B-46D7-460F-A278-16AF48689CA8}"/>
                  </a:ext>
                </a:extLst>
              </p:cNvPr>
              <p:cNvSpPr/>
              <p:nvPr/>
            </p:nvSpPr>
            <p:spPr>
              <a:xfrm>
                <a:off x="6251768" y="1093551"/>
                <a:ext cx="1916302" cy="332601"/>
              </a:xfrm>
              <a:prstGeom prst="roundRect">
                <a:avLst>
                  <a:gd name="adj" fmla="val 20973"/>
                </a:avLst>
              </a:prstGeom>
              <a:solidFill>
                <a:schemeClr val="tx2">
                  <a:lumMod val="20000"/>
                  <a:lumOff val="80000"/>
                </a:schemeClr>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500" dirty="0">
                  <a:solidFill>
                    <a:prstClr val="white"/>
                  </a:solidFill>
                  <a:latin typeface="Arial" panose="020B0604020202020204"/>
                </a:endParaRPr>
              </a:p>
            </p:txBody>
          </p:sp>
          <p:sp>
            <p:nvSpPr>
              <p:cNvPr id="14" name="TextBox 13">
                <a:extLst>
                  <a:ext uri="{FF2B5EF4-FFF2-40B4-BE49-F238E27FC236}">
                    <a16:creationId xmlns:a16="http://schemas.microsoft.com/office/drawing/2014/main" id="{7C9BF70E-DC60-4DFC-BA93-8DD56035C2D5}"/>
                  </a:ext>
                </a:extLst>
              </p:cNvPr>
              <p:cNvSpPr txBox="1"/>
              <p:nvPr/>
            </p:nvSpPr>
            <p:spPr>
              <a:xfrm>
                <a:off x="6222755" y="1087598"/>
                <a:ext cx="1989255" cy="400109"/>
              </a:xfrm>
              <a:prstGeom prst="rect">
                <a:avLst/>
              </a:prstGeom>
              <a:noFill/>
            </p:spPr>
            <p:txBody>
              <a:bodyPr wrap="square" rtlCol="0">
                <a:spAutoFit/>
              </a:bodyPr>
              <a:lstStyle/>
              <a:p>
                <a:pPr defTabSz="685800">
                  <a:defRPr/>
                </a:pPr>
                <a:r>
                  <a:rPr lang="en-GB" sz="1350" dirty="0">
                    <a:solidFill>
                      <a:srgbClr val="424242"/>
                    </a:solidFill>
                    <a:latin typeface="Arial" panose="020B0604020202020204"/>
                  </a:rPr>
                  <a:t>Negative symptoms</a:t>
                </a:r>
                <a:r>
                  <a:rPr lang="en-GB" sz="1350" baseline="30000" dirty="0">
                    <a:solidFill>
                      <a:srgbClr val="424242"/>
                    </a:solidFill>
                    <a:latin typeface="Arial" panose="020B0604020202020204"/>
                  </a:rPr>
                  <a:t>2</a:t>
                </a:r>
              </a:p>
            </p:txBody>
          </p:sp>
        </p:grpSp>
        <p:sp>
          <p:nvSpPr>
            <p:cNvPr id="31" name="TextBox 30">
              <a:extLst>
                <a:ext uri="{FF2B5EF4-FFF2-40B4-BE49-F238E27FC236}">
                  <a16:creationId xmlns:a16="http://schemas.microsoft.com/office/drawing/2014/main" id="{977C619F-8DF1-47D0-B2E0-104BD312DE13}"/>
                </a:ext>
              </a:extLst>
            </p:cNvPr>
            <p:cNvSpPr txBox="1"/>
            <p:nvPr/>
          </p:nvSpPr>
          <p:spPr>
            <a:xfrm>
              <a:off x="6533792" y="1426025"/>
              <a:ext cx="1901596" cy="1354217"/>
            </a:xfrm>
            <a:prstGeom prst="rect">
              <a:avLst/>
            </a:prstGeom>
            <a:noFill/>
          </p:spPr>
          <p:txBody>
            <a:bodyPr wrap="square" rtlCol="0">
              <a:spAutoFit/>
            </a:bodyPr>
            <a:lstStyle/>
            <a:p>
              <a:pPr marL="107156" indent="-107156" defTabSz="685800">
                <a:buFont typeface="Arial" panose="020B0604020202020204" pitchFamily="34" charset="0"/>
                <a:buChar char="•"/>
                <a:defRPr/>
              </a:pPr>
              <a:r>
                <a:rPr lang="en-GB" sz="1200" dirty="0">
                  <a:solidFill>
                    <a:srgbClr val="424242"/>
                  </a:solidFill>
                  <a:latin typeface="Arial" panose="020B0604020202020204"/>
                </a:rPr>
                <a:t>Affective flattening</a:t>
              </a:r>
            </a:p>
            <a:p>
              <a:pPr marL="107156" indent="-107156" defTabSz="685800">
                <a:buFont typeface="Arial" panose="020B0604020202020204" pitchFamily="34" charset="0"/>
                <a:buChar char="•"/>
                <a:defRPr/>
              </a:pPr>
              <a:r>
                <a:rPr lang="en-GB" sz="1200" dirty="0">
                  <a:solidFill>
                    <a:srgbClr val="424242"/>
                  </a:solidFill>
                  <a:latin typeface="Arial" panose="020B0604020202020204"/>
                </a:rPr>
                <a:t>Alogia</a:t>
              </a:r>
            </a:p>
            <a:p>
              <a:pPr marL="107156" indent="-107156" defTabSz="685800">
                <a:buFont typeface="Arial" panose="020B0604020202020204" pitchFamily="34" charset="0"/>
                <a:buChar char="•"/>
                <a:defRPr/>
              </a:pPr>
              <a:r>
                <a:rPr lang="en-GB" sz="1200" dirty="0">
                  <a:solidFill>
                    <a:srgbClr val="424242"/>
                  </a:solidFill>
                  <a:latin typeface="Arial" panose="020B0604020202020204"/>
                </a:rPr>
                <a:t>Anhedonia</a:t>
              </a:r>
            </a:p>
            <a:p>
              <a:pPr marL="107156" indent="-107156" defTabSz="685800">
                <a:buFont typeface="Arial" panose="020B0604020202020204" pitchFamily="34" charset="0"/>
                <a:buChar char="•"/>
                <a:defRPr/>
              </a:pPr>
              <a:r>
                <a:rPr lang="en-GB" sz="1200" dirty="0">
                  <a:solidFill>
                    <a:srgbClr val="424242"/>
                  </a:solidFill>
                  <a:latin typeface="Arial" panose="020B0604020202020204"/>
                </a:rPr>
                <a:t>Amotivation</a:t>
              </a:r>
            </a:p>
            <a:p>
              <a:pPr marL="107156" indent="-107156" defTabSz="685800">
                <a:buFont typeface="Arial" panose="020B0604020202020204" pitchFamily="34" charset="0"/>
                <a:buChar char="•"/>
                <a:defRPr/>
              </a:pPr>
              <a:r>
                <a:rPr lang="en-GB" sz="1200" dirty="0">
                  <a:solidFill>
                    <a:srgbClr val="424242"/>
                  </a:solidFill>
                  <a:latin typeface="Arial" panose="020B0604020202020204"/>
                </a:rPr>
                <a:t>Asociality</a:t>
              </a:r>
            </a:p>
          </p:txBody>
        </p:sp>
      </p:grpSp>
      <p:grpSp>
        <p:nvGrpSpPr>
          <p:cNvPr id="40" name="Group 39">
            <a:extLst>
              <a:ext uri="{FF2B5EF4-FFF2-40B4-BE49-F238E27FC236}">
                <a16:creationId xmlns:a16="http://schemas.microsoft.com/office/drawing/2014/main" id="{7CA2121E-F268-4278-8620-C23F1E3D6F66}"/>
              </a:ext>
            </a:extLst>
          </p:cNvPr>
          <p:cNvGrpSpPr/>
          <p:nvPr/>
        </p:nvGrpSpPr>
        <p:grpSpPr>
          <a:xfrm>
            <a:off x="7594790" y="3728746"/>
            <a:ext cx="1929432" cy="1655545"/>
            <a:chOff x="6294814" y="2992913"/>
            <a:chExt cx="2094638" cy="2207391"/>
          </a:xfrm>
        </p:grpSpPr>
        <p:grpSp>
          <p:nvGrpSpPr>
            <p:cNvPr id="25" name="Group 24">
              <a:extLst>
                <a:ext uri="{FF2B5EF4-FFF2-40B4-BE49-F238E27FC236}">
                  <a16:creationId xmlns:a16="http://schemas.microsoft.com/office/drawing/2014/main" id="{3FFEB758-1AD5-421A-B3E8-BC3447CCE491}"/>
                </a:ext>
              </a:extLst>
            </p:cNvPr>
            <p:cNvGrpSpPr/>
            <p:nvPr/>
          </p:nvGrpSpPr>
          <p:grpSpPr>
            <a:xfrm>
              <a:off x="6294814" y="2992913"/>
              <a:ext cx="2094638" cy="400110"/>
              <a:chOff x="7445720" y="3724226"/>
              <a:chExt cx="2094638" cy="400110"/>
            </a:xfrm>
          </p:grpSpPr>
          <p:sp>
            <p:nvSpPr>
              <p:cNvPr id="19" name="Rectangle: Rounded Corners 18">
                <a:extLst>
                  <a:ext uri="{FF2B5EF4-FFF2-40B4-BE49-F238E27FC236}">
                    <a16:creationId xmlns:a16="http://schemas.microsoft.com/office/drawing/2014/main" id="{15B59A91-7AE5-4352-808E-CE3BAA2C6771}"/>
                  </a:ext>
                </a:extLst>
              </p:cNvPr>
              <p:cNvSpPr/>
              <p:nvPr/>
            </p:nvSpPr>
            <p:spPr>
              <a:xfrm>
                <a:off x="7445720" y="3766298"/>
                <a:ext cx="2015461" cy="332993"/>
              </a:xfrm>
              <a:prstGeom prst="roundRect">
                <a:avLst>
                  <a:gd name="adj" fmla="val 23126"/>
                </a:avLst>
              </a:prstGeom>
              <a:solidFill>
                <a:schemeClr val="tx2">
                  <a:lumMod val="20000"/>
                  <a:lumOff val="8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500" dirty="0">
                  <a:solidFill>
                    <a:prstClr val="white"/>
                  </a:solidFill>
                  <a:latin typeface="Arial" panose="020B0604020202020204"/>
                </a:endParaRPr>
              </a:p>
            </p:txBody>
          </p:sp>
          <p:sp>
            <p:nvSpPr>
              <p:cNvPr id="13" name="TextBox 12">
                <a:extLst>
                  <a:ext uri="{FF2B5EF4-FFF2-40B4-BE49-F238E27FC236}">
                    <a16:creationId xmlns:a16="http://schemas.microsoft.com/office/drawing/2014/main" id="{9BB456BA-05E6-449D-A25B-F180C8786911}"/>
                  </a:ext>
                </a:extLst>
              </p:cNvPr>
              <p:cNvSpPr txBox="1"/>
              <p:nvPr/>
            </p:nvSpPr>
            <p:spPr>
              <a:xfrm>
                <a:off x="7482956" y="3724226"/>
                <a:ext cx="2057402" cy="400110"/>
              </a:xfrm>
              <a:prstGeom prst="rect">
                <a:avLst/>
              </a:prstGeom>
              <a:noFill/>
            </p:spPr>
            <p:txBody>
              <a:bodyPr wrap="square" rtlCol="0">
                <a:spAutoFit/>
              </a:bodyPr>
              <a:lstStyle/>
              <a:p>
                <a:pPr defTabSz="685800">
                  <a:defRPr/>
                </a:pPr>
                <a:r>
                  <a:rPr lang="en-GB" sz="1350" dirty="0">
                    <a:solidFill>
                      <a:srgbClr val="424242"/>
                    </a:solidFill>
                    <a:latin typeface="Arial" panose="020B0604020202020204"/>
                  </a:rPr>
                  <a:t>Cognitive dysfunction</a:t>
                </a:r>
                <a:r>
                  <a:rPr lang="en-GB" sz="1350" baseline="30000" dirty="0">
                    <a:solidFill>
                      <a:srgbClr val="424242"/>
                    </a:solidFill>
                    <a:latin typeface="Arial" panose="020B0604020202020204"/>
                  </a:rPr>
                  <a:t>4</a:t>
                </a:r>
              </a:p>
            </p:txBody>
          </p:sp>
        </p:grpSp>
        <p:sp>
          <p:nvSpPr>
            <p:cNvPr id="32" name="TextBox 31">
              <a:extLst>
                <a:ext uri="{FF2B5EF4-FFF2-40B4-BE49-F238E27FC236}">
                  <a16:creationId xmlns:a16="http://schemas.microsoft.com/office/drawing/2014/main" id="{6C40E681-E933-4080-B5FA-8FE0F868B177}"/>
                </a:ext>
              </a:extLst>
            </p:cNvPr>
            <p:cNvSpPr txBox="1"/>
            <p:nvPr/>
          </p:nvSpPr>
          <p:spPr>
            <a:xfrm>
              <a:off x="6322399" y="3353644"/>
              <a:ext cx="2057399" cy="1846660"/>
            </a:xfrm>
            <a:prstGeom prst="rect">
              <a:avLst/>
            </a:prstGeom>
            <a:noFill/>
          </p:spPr>
          <p:txBody>
            <a:bodyPr wrap="square" rtlCol="0">
              <a:spAutoFit/>
            </a:bodyPr>
            <a:lstStyle/>
            <a:p>
              <a:pPr marL="107156" indent="-107156" defTabSz="685800">
                <a:buFont typeface="Arial" panose="020B0604020202020204" pitchFamily="34" charset="0"/>
                <a:buChar char="•"/>
                <a:defRPr/>
              </a:pPr>
              <a:r>
                <a:rPr lang="en-GB" sz="1200" dirty="0">
                  <a:solidFill>
                    <a:srgbClr val="424242"/>
                  </a:solidFill>
                  <a:latin typeface="Arial" panose="020B0604020202020204"/>
                </a:rPr>
                <a:t>Attention</a:t>
              </a:r>
            </a:p>
            <a:p>
              <a:pPr marL="107156" indent="-107156" defTabSz="685800">
                <a:buFont typeface="Arial" panose="020B0604020202020204" pitchFamily="34" charset="0"/>
                <a:buChar char="•"/>
                <a:defRPr/>
              </a:pPr>
              <a:r>
                <a:rPr lang="en-GB" sz="1200" dirty="0">
                  <a:solidFill>
                    <a:srgbClr val="424242"/>
                  </a:solidFill>
                  <a:latin typeface="Arial" panose="020B0604020202020204"/>
                </a:rPr>
                <a:t>Working memory</a:t>
              </a:r>
            </a:p>
            <a:p>
              <a:pPr marL="107156" indent="-107156" defTabSz="685800">
                <a:buFont typeface="Arial" panose="020B0604020202020204" pitchFamily="34" charset="0"/>
                <a:buChar char="•"/>
                <a:defRPr/>
              </a:pPr>
              <a:r>
                <a:rPr lang="en-GB" sz="1200" dirty="0">
                  <a:solidFill>
                    <a:srgbClr val="424242"/>
                  </a:solidFill>
                  <a:latin typeface="Arial" panose="020B0604020202020204"/>
                </a:rPr>
                <a:t>Verbal memory</a:t>
              </a:r>
            </a:p>
            <a:p>
              <a:pPr marL="107156" indent="-107156" defTabSz="685800">
                <a:buFont typeface="Arial" panose="020B0604020202020204" pitchFamily="34" charset="0"/>
                <a:buChar char="•"/>
                <a:defRPr/>
              </a:pPr>
              <a:r>
                <a:rPr lang="en-GB" sz="1200" dirty="0">
                  <a:solidFill>
                    <a:srgbClr val="424242"/>
                  </a:solidFill>
                  <a:latin typeface="Arial" panose="020B0604020202020204"/>
                </a:rPr>
                <a:t>Visual memory</a:t>
              </a:r>
            </a:p>
            <a:p>
              <a:pPr marL="107156" indent="-107156" defTabSz="685800">
                <a:buFont typeface="Arial" panose="020B0604020202020204" pitchFamily="34" charset="0"/>
                <a:buChar char="•"/>
                <a:defRPr/>
              </a:pPr>
              <a:r>
                <a:rPr lang="en-GB" sz="1200" dirty="0">
                  <a:solidFill>
                    <a:srgbClr val="424242"/>
                  </a:solidFill>
                  <a:latin typeface="Arial" panose="020B0604020202020204"/>
                </a:rPr>
                <a:t>Executive functioning</a:t>
              </a:r>
            </a:p>
            <a:p>
              <a:pPr marL="107156" indent="-107156" defTabSz="685800">
                <a:buFont typeface="Arial" panose="020B0604020202020204" pitchFamily="34" charset="0"/>
                <a:buChar char="•"/>
                <a:defRPr/>
              </a:pPr>
              <a:r>
                <a:rPr lang="en-GB" sz="1200" dirty="0">
                  <a:solidFill>
                    <a:srgbClr val="424242"/>
                  </a:solidFill>
                  <a:latin typeface="Arial" panose="020B0604020202020204"/>
                </a:rPr>
                <a:t>Processing speed</a:t>
              </a:r>
            </a:p>
            <a:p>
              <a:pPr marL="107156" indent="-107156" defTabSz="685800">
                <a:buFont typeface="Arial" panose="020B0604020202020204" pitchFamily="34" charset="0"/>
                <a:buChar char="•"/>
                <a:defRPr/>
              </a:pPr>
              <a:r>
                <a:rPr lang="en-GB" sz="1200" dirty="0">
                  <a:solidFill>
                    <a:srgbClr val="424242"/>
                  </a:solidFill>
                  <a:latin typeface="Arial" panose="020B0604020202020204"/>
                </a:rPr>
                <a:t>Social conditioning</a:t>
              </a:r>
            </a:p>
          </p:txBody>
        </p:sp>
      </p:grpSp>
      <p:grpSp>
        <p:nvGrpSpPr>
          <p:cNvPr id="37" name="Group 36">
            <a:extLst>
              <a:ext uri="{FF2B5EF4-FFF2-40B4-BE49-F238E27FC236}">
                <a16:creationId xmlns:a16="http://schemas.microsoft.com/office/drawing/2014/main" id="{C8364DE6-90B9-4187-85DA-4018D6E3EB7C}"/>
              </a:ext>
            </a:extLst>
          </p:cNvPr>
          <p:cNvGrpSpPr/>
          <p:nvPr/>
        </p:nvGrpSpPr>
        <p:grpSpPr>
          <a:xfrm>
            <a:off x="3139574" y="3858204"/>
            <a:ext cx="2058424" cy="1285593"/>
            <a:chOff x="821018" y="2908825"/>
            <a:chExt cx="2305479" cy="1714123"/>
          </a:xfrm>
        </p:grpSpPr>
        <p:grpSp>
          <p:nvGrpSpPr>
            <p:cNvPr id="26" name="Group 25">
              <a:extLst>
                <a:ext uri="{FF2B5EF4-FFF2-40B4-BE49-F238E27FC236}">
                  <a16:creationId xmlns:a16="http://schemas.microsoft.com/office/drawing/2014/main" id="{BFF6FB4F-3C62-41DB-9EE4-737479B1D5A6}"/>
                </a:ext>
              </a:extLst>
            </p:cNvPr>
            <p:cNvGrpSpPr/>
            <p:nvPr/>
          </p:nvGrpSpPr>
          <p:grpSpPr>
            <a:xfrm>
              <a:off x="821018" y="2908825"/>
              <a:ext cx="1728997" cy="400109"/>
              <a:chOff x="778681" y="2647528"/>
              <a:chExt cx="1728997" cy="400109"/>
            </a:xfrm>
          </p:grpSpPr>
          <p:sp>
            <p:nvSpPr>
              <p:cNvPr id="21" name="Rectangle: Rounded Corners 20">
                <a:extLst>
                  <a:ext uri="{FF2B5EF4-FFF2-40B4-BE49-F238E27FC236}">
                    <a16:creationId xmlns:a16="http://schemas.microsoft.com/office/drawing/2014/main" id="{B7AEC13B-2F98-416F-9797-19FD591E16BA}"/>
                  </a:ext>
                </a:extLst>
              </p:cNvPr>
              <p:cNvSpPr/>
              <p:nvPr/>
            </p:nvSpPr>
            <p:spPr>
              <a:xfrm>
                <a:off x="789995" y="2662600"/>
                <a:ext cx="1637886" cy="323482"/>
              </a:xfrm>
              <a:prstGeom prst="roundRect">
                <a:avLst>
                  <a:gd name="adj" fmla="val 20973"/>
                </a:avLst>
              </a:prstGeom>
              <a:solidFill>
                <a:schemeClr val="tx2">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500" dirty="0">
                  <a:solidFill>
                    <a:prstClr val="white"/>
                  </a:solidFill>
                  <a:latin typeface="Arial" panose="020B0604020202020204"/>
                </a:endParaRPr>
              </a:p>
            </p:txBody>
          </p:sp>
          <p:sp>
            <p:nvSpPr>
              <p:cNvPr id="12" name="TextBox 11">
                <a:extLst>
                  <a:ext uri="{FF2B5EF4-FFF2-40B4-BE49-F238E27FC236}">
                    <a16:creationId xmlns:a16="http://schemas.microsoft.com/office/drawing/2014/main" id="{8A7CEAA2-C24D-4294-8B4F-EA301B3AD5DB}"/>
                  </a:ext>
                </a:extLst>
              </p:cNvPr>
              <p:cNvSpPr txBox="1"/>
              <p:nvPr/>
            </p:nvSpPr>
            <p:spPr>
              <a:xfrm>
                <a:off x="778681" y="2647528"/>
                <a:ext cx="1728997" cy="400109"/>
              </a:xfrm>
              <a:prstGeom prst="rect">
                <a:avLst/>
              </a:prstGeom>
              <a:noFill/>
            </p:spPr>
            <p:txBody>
              <a:bodyPr wrap="square" rtlCol="0">
                <a:spAutoFit/>
              </a:bodyPr>
              <a:lstStyle/>
              <a:p>
                <a:pPr defTabSz="685800">
                  <a:defRPr/>
                </a:pPr>
                <a:r>
                  <a:rPr lang="en-GB" sz="1350" dirty="0">
                    <a:solidFill>
                      <a:srgbClr val="424242"/>
                    </a:solidFill>
                    <a:latin typeface="Arial" panose="020B0604020202020204"/>
                  </a:rPr>
                  <a:t>Motor symptoms</a:t>
                </a:r>
                <a:r>
                  <a:rPr lang="en-GB" sz="1350" baseline="30000" dirty="0">
                    <a:solidFill>
                      <a:srgbClr val="424242"/>
                    </a:solidFill>
                    <a:latin typeface="Arial" panose="020B0604020202020204"/>
                  </a:rPr>
                  <a:t>3</a:t>
                </a:r>
              </a:p>
            </p:txBody>
          </p:sp>
        </p:grpSp>
        <p:sp>
          <p:nvSpPr>
            <p:cNvPr id="33" name="TextBox 32">
              <a:extLst>
                <a:ext uri="{FF2B5EF4-FFF2-40B4-BE49-F238E27FC236}">
                  <a16:creationId xmlns:a16="http://schemas.microsoft.com/office/drawing/2014/main" id="{6E23FCA3-75B6-4F6C-9466-D44016DB6ABA}"/>
                </a:ext>
              </a:extLst>
            </p:cNvPr>
            <p:cNvSpPr txBox="1"/>
            <p:nvPr/>
          </p:nvSpPr>
          <p:spPr>
            <a:xfrm>
              <a:off x="834895" y="3268731"/>
              <a:ext cx="2291602" cy="1354217"/>
            </a:xfrm>
            <a:prstGeom prst="rect">
              <a:avLst/>
            </a:prstGeom>
            <a:noFill/>
          </p:spPr>
          <p:txBody>
            <a:bodyPr wrap="square" rtlCol="0">
              <a:spAutoFit/>
            </a:bodyPr>
            <a:lstStyle/>
            <a:p>
              <a:pPr marL="107156" indent="-107156" defTabSz="685800">
                <a:buFont typeface="Arial" panose="020B0604020202020204" pitchFamily="34" charset="0"/>
                <a:buChar char="•"/>
                <a:defRPr/>
              </a:pPr>
              <a:r>
                <a:rPr lang="en-GB" sz="1200" dirty="0">
                  <a:solidFill>
                    <a:srgbClr val="424242"/>
                  </a:solidFill>
                  <a:latin typeface="Arial" panose="020B0604020202020204"/>
                </a:rPr>
                <a:t>Motor delay</a:t>
              </a:r>
            </a:p>
            <a:p>
              <a:pPr marL="107156" indent="-107156" defTabSz="685800">
                <a:buFont typeface="Arial" panose="020B0604020202020204" pitchFamily="34" charset="0"/>
                <a:buChar char="•"/>
                <a:defRPr/>
              </a:pPr>
              <a:r>
                <a:rPr lang="en-GB" sz="1200" dirty="0">
                  <a:solidFill>
                    <a:srgbClr val="424242"/>
                  </a:solidFill>
                  <a:latin typeface="Arial" panose="020B0604020202020204"/>
                </a:rPr>
                <a:t>Dyscoordination</a:t>
              </a:r>
            </a:p>
            <a:p>
              <a:pPr marL="107156" indent="-107156" defTabSz="685800">
                <a:buFont typeface="Arial" panose="020B0604020202020204" pitchFamily="34" charset="0"/>
                <a:buChar char="•"/>
                <a:defRPr/>
              </a:pPr>
              <a:r>
                <a:rPr lang="en-GB" sz="1200" dirty="0">
                  <a:solidFill>
                    <a:srgbClr val="424242"/>
                  </a:solidFill>
                  <a:latin typeface="Arial" panose="020B0604020202020204"/>
                </a:rPr>
                <a:t>EPS, e.g.,</a:t>
              </a:r>
            </a:p>
            <a:p>
              <a:pPr marL="270272" lvl="1" indent="-134541" defTabSz="685800">
                <a:buFont typeface="Arial" panose="020B0604020202020204" pitchFamily="34" charset="0"/>
                <a:buChar char="•"/>
                <a:defRPr/>
              </a:pPr>
              <a:r>
                <a:rPr lang="en-GB" sz="1200" dirty="0">
                  <a:solidFill>
                    <a:srgbClr val="424242"/>
                  </a:solidFill>
                  <a:latin typeface="Arial" panose="020B0604020202020204"/>
                </a:rPr>
                <a:t>Parkinsonism</a:t>
              </a:r>
            </a:p>
            <a:p>
              <a:pPr marL="270272" lvl="1" indent="-134541" defTabSz="685800">
                <a:buFont typeface="Arial" panose="020B0604020202020204" pitchFamily="34" charset="0"/>
                <a:buChar char="•"/>
                <a:defRPr/>
              </a:pPr>
              <a:r>
                <a:rPr lang="en-GB" sz="1200" dirty="0">
                  <a:solidFill>
                    <a:srgbClr val="424242"/>
                  </a:solidFill>
                  <a:latin typeface="Arial" panose="020B0604020202020204"/>
                </a:rPr>
                <a:t>Dyskinesia</a:t>
              </a:r>
            </a:p>
          </p:txBody>
        </p:sp>
      </p:grpSp>
      <p:sp>
        <p:nvSpPr>
          <p:cNvPr id="20" name="Rectangle: Rounded Corners 19">
            <a:extLst>
              <a:ext uri="{FF2B5EF4-FFF2-40B4-BE49-F238E27FC236}">
                <a16:creationId xmlns:a16="http://schemas.microsoft.com/office/drawing/2014/main" id="{44983443-8888-4214-87DA-D0FDF093F165}"/>
              </a:ext>
            </a:extLst>
          </p:cNvPr>
          <p:cNvSpPr/>
          <p:nvPr/>
        </p:nvSpPr>
        <p:spPr>
          <a:xfrm>
            <a:off x="5613696" y="4364774"/>
            <a:ext cx="1218419" cy="459116"/>
          </a:xfrm>
          <a:prstGeom prst="roundRect">
            <a:avLst>
              <a:gd name="adj" fmla="val 19538"/>
            </a:avLst>
          </a:prstGeom>
          <a:solidFill>
            <a:schemeClr val="tx2">
              <a:lumMod val="20000"/>
              <a:lumOff val="8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500" dirty="0">
              <a:solidFill>
                <a:prstClr val="white"/>
              </a:solidFill>
              <a:latin typeface="Arial" panose="020B0604020202020204"/>
            </a:endParaRPr>
          </a:p>
        </p:txBody>
      </p:sp>
      <p:sp>
        <p:nvSpPr>
          <p:cNvPr id="11" name="TextBox 10">
            <a:extLst>
              <a:ext uri="{FF2B5EF4-FFF2-40B4-BE49-F238E27FC236}">
                <a16:creationId xmlns:a16="http://schemas.microsoft.com/office/drawing/2014/main" id="{AD0BDB92-3C22-461D-A985-310A19A4E252}"/>
              </a:ext>
            </a:extLst>
          </p:cNvPr>
          <p:cNvSpPr txBox="1"/>
          <p:nvPr/>
        </p:nvSpPr>
        <p:spPr>
          <a:xfrm>
            <a:off x="5638078" y="4340417"/>
            <a:ext cx="1054611" cy="507831"/>
          </a:xfrm>
          <a:prstGeom prst="rect">
            <a:avLst/>
          </a:prstGeom>
          <a:noFill/>
        </p:spPr>
        <p:txBody>
          <a:bodyPr wrap="square" rtlCol="0">
            <a:spAutoFit/>
          </a:bodyPr>
          <a:lstStyle/>
          <a:p>
            <a:pPr defTabSz="685800">
              <a:defRPr/>
            </a:pPr>
            <a:r>
              <a:rPr lang="en-GB" sz="1350" dirty="0">
                <a:solidFill>
                  <a:srgbClr val="424242"/>
                </a:solidFill>
                <a:latin typeface="Arial" panose="020B0604020202020204"/>
              </a:rPr>
              <a:t>Affective symptoms</a:t>
            </a:r>
            <a:r>
              <a:rPr lang="en-GB" sz="1350" baseline="30000" dirty="0">
                <a:solidFill>
                  <a:srgbClr val="424242"/>
                </a:solidFill>
                <a:latin typeface="Arial" panose="020B0604020202020204"/>
              </a:rPr>
              <a:t>5</a:t>
            </a:r>
          </a:p>
        </p:txBody>
      </p:sp>
      <p:sp>
        <p:nvSpPr>
          <p:cNvPr id="35" name="TextBox 34">
            <a:extLst>
              <a:ext uri="{FF2B5EF4-FFF2-40B4-BE49-F238E27FC236}">
                <a16:creationId xmlns:a16="http://schemas.microsoft.com/office/drawing/2014/main" id="{AFF5AFA2-1286-4440-A6FD-21B3D70C44AE}"/>
              </a:ext>
            </a:extLst>
          </p:cNvPr>
          <p:cNvSpPr txBox="1"/>
          <p:nvPr/>
        </p:nvSpPr>
        <p:spPr>
          <a:xfrm>
            <a:off x="5686732" y="4774206"/>
            <a:ext cx="1219942" cy="646331"/>
          </a:xfrm>
          <a:prstGeom prst="rect">
            <a:avLst/>
          </a:prstGeom>
          <a:noFill/>
        </p:spPr>
        <p:txBody>
          <a:bodyPr wrap="square" rtlCol="0">
            <a:spAutoFit/>
          </a:bodyPr>
          <a:lstStyle/>
          <a:p>
            <a:pPr marL="107156" indent="-107156" defTabSz="685800">
              <a:buFont typeface="Arial" panose="020B0604020202020204" pitchFamily="34" charset="0"/>
              <a:buChar char="•"/>
              <a:defRPr/>
            </a:pPr>
            <a:r>
              <a:rPr lang="en-GB" sz="1200" dirty="0">
                <a:solidFill>
                  <a:srgbClr val="424242"/>
                </a:solidFill>
                <a:latin typeface="Arial" panose="020B0604020202020204"/>
              </a:rPr>
              <a:t>Depression</a:t>
            </a:r>
          </a:p>
          <a:p>
            <a:pPr marL="107156" indent="-107156" defTabSz="685800">
              <a:buFont typeface="Arial" panose="020B0604020202020204" pitchFamily="34" charset="0"/>
              <a:buChar char="•"/>
              <a:defRPr/>
            </a:pPr>
            <a:r>
              <a:rPr lang="en-GB" sz="1200" dirty="0">
                <a:solidFill>
                  <a:srgbClr val="424242"/>
                </a:solidFill>
                <a:latin typeface="Arial" panose="020B0604020202020204"/>
              </a:rPr>
              <a:t>Anxiety</a:t>
            </a:r>
          </a:p>
          <a:p>
            <a:pPr marL="107156" indent="-107156" defTabSz="685800">
              <a:buFont typeface="Arial" panose="020B0604020202020204" pitchFamily="34" charset="0"/>
              <a:buChar char="•"/>
              <a:defRPr/>
            </a:pPr>
            <a:r>
              <a:rPr lang="en-GB" sz="1200" dirty="0">
                <a:solidFill>
                  <a:srgbClr val="424242"/>
                </a:solidFill>
                <a:latin typeface="Arial" panose="020B0604020202020204"/>
              </a:rPr>
              <a:t>Suicidality</a:t>
            </a:r>
          </a:p>
        </p:txBody>
      </p:sp>
      <p:sp>
        <p:nvSpPr>
          <p:cNvPr id="41" name="Arrow: Right 40">
            <a:extLst>
              <a:ext uri="{FF2B5EF4-FFF2-40B4-BE49-F238E27FC236}">
                <a16:creationId xmlns:a16="http://schemas.microsoft.com/office/drawing/2014/main" id="{21B06CE4-97F8-438F-9B4E-482B946415CA}"/>
              </a:ext>
            </a:extLst>
          </p:cNvPr>
          <p:cNvSpPr/>
          <p:nvPr/>
        </p:nvSpPr>
        <p:spPr>
          <a:xfrm rot="816539">
            <a:off x="4653852" y="2534059"/>
            <a:ext cx="638224" cy="253916"/>
          </a:xfrm>
          <a:prstGeom prst="rightArrow">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500" dirty="0">
              <a:solidFill>
                <a:prstClr val="white"/>
              </a:solidFill>
              <a:latin typeface="Arial" panose="020B0604020202020204"/>
            </a:endParaRPr>
          </a:p>
        </p:txBody>
      </p:sp>
      <p:sp>
        <p:nvSpPr>
          <p:cNvPr id="42" name="Arrow: Right 41">
            <a:extLst>
              <a:ext uri="{FF2B5EF4-FFF2-40B4-BE49-F238E27FC236}">
                <a16:creationId xmlns:a16="http://schemas.microsoft.com/office/drawing/2014/main" id="{200C2482-5105-4084-8F84-E6D0D1CCA824}"/>
              </a:ext>
            </a:extLst>
          </p:cNvPr>
          <p:cNvSpPr/>
          <p:nvPr/>
        </p:nvSpPr>
        <p:spPr>
          <a:xfrm rot="20578955">
            <a:off x="4712484" y="3567896"/>
            <a:ext cx="723409" cy="253916"/>
          </a:xfrm>
          <a:prstGeom prst="rightArrow">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500" dirty="0">
              <a:solidFill>
                <a:prstClr val="white"/>
              </a:solidFill>
              <a:latin typeface="Arial" panose="020B0604020202020204"/>
            </a:endParaRPr>
          </a:p>
        </p:txBody>
      </p:sp>
      <p:sp>
        <p:nvSpPr>
          <p:cNvPr id="43" name="Arrow: Right 42">
            <a:extLst>
              <a:ext uri="{FF2B5EF4-FFF2-40B4-BE49-F238E27FC236}">
                <a16:creationId xmlns:a16="http://schemas.microsoft.com/office/drawing/2014/main" id="{6BA8B4E3-E75B-4CD4-B042-F8852838BA3D}"/>
              </a:ext>
            </a:extLst>
          </p:cNvPr>
          <p:cNvSpPr/>
          <p:nvPr/>
        </p:nvSpPr>
        <p:spPr>
          <a:xfrm rot="9784721">
            <a:off x="6856182" y="2499738"/>
            <a:ext cx="595259" cy="253916"/>
          </a:xfrm>
          <a:prstGeom prst="rightArrow">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500" dirty="0">
              <a:solidFill>
                <a:prstClr val="white"/>
              </a:solidFill>
              <a:latin typeface="Arial" panose="020B0604020202020204"/>
            </a:endParaRPr>
          </a:p>
        </p:txBody>
      </p:sp>
      <p:sp>
        <p:nvSpPr>
          <p:cNvPr id="44" name="Arrow: Right 43">
            <a:extLst>
              <a:ext uri="{FF2B5EF4-FFF2-40B4-BE49-F238E27FC236}">
                <a16:creationId xmlns:a16="http://schemas.microsoft.com/office/drawing/2014/main" id="{5F60FFAC-1828-4F06-BCD3-4761D53E6316}"/>
              </a:ext>
            </a:extLst>
          </p:cNvPr>
          <p:cNvSpPr/>
          <p:nvPr/>
        </p:nvSpPr>
        <p:spPr>
          <a:xfrm rot="12243784">
            <a:off x="6809089" y="3489224"/>
            <a:ext cx="629216" cy="253916"/>
          </a:xfrm>
          <a:prstGeom prst="rightArrow">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500" dirty="0">
              <a:solidFill>
                <a:prstClr val="white"/>
              </a:solidFill>
              <a:latin typeface="Arial" panose="020B0604020202020204"/>
            </a:endParaRPr>
          </a:p>
        </p:txBody>
      </p:sp>
      <p:sp>
        <p:nvSpPr>
          <p:cNvPr id="45" name="Arrow: Right 44">
            <a:extLst>
              <a:ext uri="{FF2B5EF4-FFF2-40B4-BE49-F238E27FC236}">
                <a16:creationId xmlns:a16="http://schemas.microsoft.com/office/drawing/2014/main" id="{B9751A2C-CE79-4D4A-9258-85DE360BC0E5}"/>
              </a:ext>
            </a:extLst>
          </p:cNvPr>
          <p:cNvSpPr/>
          <p:nvPr/>
        </p:nvSpPr>
        <p:spPr>
          <a:xfrm rot="16200000">
            <a:off x="5864039" y="3902173"/>
            <a:ext cx="512961" cy="262592"/>
          </a:xfrm>
          <a:prstGeom prst="rightArrow">
            <a:avLst>
              <a:gd name="adj1" fmla="val 44998"/>
              <a:gd name="adj2" fmla="val 50000"/>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500" dirty="0">
              <a:solidFill>
                <a:prstClr val="white"/>
              </a:solidFill>
              <a:latin typeface="Arial" panose="020B0604020202020204"/>
            </a:endParaRPr>
          </a:p>
        </p:txBody>
      </p:sp>
      <p:sp>
        <p:nvSpPr>
          <p:cNvPr id="46" name="TextBox 45">
            <a:extLst>
              <a:ext uri="{FF2B5EF4-FFF2-40B4-BE49-F238E27FC236}">
                <a16:creationId xmlns:a16="http://schemas.microsoft.com/office/drawing/2014/main" id="{25EE0A8E-2589-4F5F-8EE3-5D7D6167A06B}"/>
              </a:ext>
            </a:extLst>
          </p:cNvPr>
          <p:cNvSpPr txBox="1"/>
          <p:nvPr/>
        </p:nvSpPr>
        <p:spPr>
          <a:xfrm>
            <a:off x="5542933" y="3183360"/>
            <a:ext cx="1097893" cy="461665"/>
          </a:xfrm>
          <a:prstGeom prst="rect">
            <a:avLst/>
          </a:prstGeom>
          <a:noFill/>
        </p:spPr>
        <p:txBody>
          <a:bodyPr wrap="square" rtlCol="0">
            <a:spAutoFit/>
          </a:bodyPr>
          <a:lstStyle/>
          <a:p>
            <a:pPr algn="ctr" defTabSz="685800">
              <a:defRPr/>
            </a:pPr>
            <a:r>
              <a:rPr lang="en-GB" sz="1200" b="1" dirty="0">
                <a:solidFill>
                  <a:srgbClr val="424242"/>
                </a:solidFill>
                <a:latin typeface="Arial" panose="020B0604020202020204"/>
              </a:rPr>
              <a:t>Health &amp; Functioning</a:t>
            </a:r>
          </a:p>
        </p:txBody>
      </p:sp>
      <p:sp>
        <p:nvSpPr>
          <p:cNvPr id="49" name="Arrow: Right 48">
            <a:extLst>
              <a:ext uri="{FF2B5EF4-FFF2-40B4-BE49-F238E27FC236}">
                <a16:creationId xmlns:a16="http://schemas.microsoft.com/office/drawing/2014/main" id="{C0D3F930-5309-48E2-AB62-4534A1CAA360}"/>
              </a:ext>
            </a:extLst>
          </p:cNvPr>
          <p:cNvSpPr/>
          <p:nvPr/>
        </p:nvSpPr>
        <p:spPr>
          <a:xfrm rot="3203009">
            <a:off x="5308665" y="1847731"/>
            <a:ext cx="529365" cy="255371"/>
          </a:xfrm>
          <a:prstGeom prst="rightArrow">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500" dirty="0">
              <a:solidFill>
                <a:prstClr val="white"/>
              </a:solidFill>
              <a:latin typeface="Arial" panose="020B0604020202020204"/>
            </a:endParaRPr>
          </a:p>
        </p:txBody>
      </p:sp>
      <p:sp>
        <p:nvSpPr>
          <p:cNvPr id="50" name="TextBox 49">
            <a:extLst>
              <a:ext uri="{FF2B5EF4-FFF2-40B4-BE49-F238E27FC236}">
                <a16:creationId xmlns:a16="http://schemas.microsoft.com/office/drawing/2014/main" id="{4EA87731-6CAD-492C-A298-A1B4CA43F6C3}"/>
              </a:ext>
            </a:extLst>
          </p:cNvPr>
          <p:cNvSpPr txBox="1"/>
          <p:nvPr/>
        </p:nvSpPr>
        <p:spPr>
          <a:xfrm>
            <a:off x="3803082" y="1326170"/>
            <a:ext cx="2226531" cy="300082"/>
          </a:xfrm>
          <a:prstGeom prst="rect">
            <a:avLst/>
          </a:prstGeom>
          <a:solidFill>
            <a:srgbClr val="CCECFF"/>
          </a:solidFill>
          <a:ln>
            <a:solidFill>
              <a:srgbClr val="FF0000"/>
            </a:solidFill>
          </a:ln>
        </p:spPr>
        <p:txBody>
          <a:bodyPr wrap="square" rtlCol="0">
            <a:spAutoFit/>
          </a:bodyPr>
          <a:lstStyle/>
          <a:p>
            <a:pPr algn="ctr" defTabSz="685800">
              <a:defRPr/>
            </a:pPr>
            <a:r>
              <a:rPr lang="en-US" sz="1350" dirty="0">
                <a:solidFill>
                  <a:srgbClr val="424242"/>
                </a:solidFill>
                <a:latin typeface="Arial" panose="020B0604020202020204"/>
              </a:rPr>
              <a:t>Cardiometabolic burden</a:t>
            </a:r>
            <a:r>
              <a:rPr lang="en-US" sz="1350" baseline="30000" dirty="0">
                <a:solidFill>
                  <a:srgbClr val="424242"/>
                </a:solidFill>
                <a:latin typeface="Arial" panose="020B0604020202020204"/>
              </a:rPr>
              <a:t>7,8</a:t>
            </a:r>
          </a:p>
        </p:txBody>
      </p:sp>
      <p:sp>
        <p:nvSpPr>
          <p:cNvPr id="53" name="Arrow: Right 52">
            <a:extLst>
              <a:ext uri="{FF2B5EF4-FFF2-40B4-BE49-F238E27FC236}">
                <a16:creationId xmlns:a16="http://schemas.microsoft.com/office/drawing/2014/main" id="{DC435CF8-C7BA-40A9-AA15-7CEC5A7AAA57}"/>
              </a:ext>
            </a:extLst>
          </p:cNvPr>
          <p:cNvSpPr/>
          <p:nvPr/>
        </p:nvSpPr>
        <p:spPr>
          <a:xfrm rot="8177254">
            <a:off x="6417258" y="1851513"/>
            <a:ext cx="595259" cy="253916"/>
          </a:xfrm>
          <a:prstGeom prst="rightArrow">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500" dirty="0">
              <a:solidFill>
                <a:prstClr val="white"/>
              </a:solidFill>
              <a:latin typeface="Arial" panose="020B0604020202020204"/>
            </a:endParaRPr>
          </a:p>
        </p:txBody>
      </p:sp>
      <p:sp>
        <p:nvSpPr>
          <p:cNvPr id="55" name="TextBox 54">
            <a:extLst>
              <a:ext uri="{FF2B5EF4-FFF2-40B4-BE49-F238E27FC236}">
                <a16:creationId xmlns:a16="http://schemas.microsoft.com/office/drawing/2014/main" id="{CEEA3F6B-ADAB-40B9-804C-F4A7A41DDB0D}"/>
              </a:ext>
            </a:extLst>
          </p:cNvPr>
          <p:cNvSpPr txBox="1"/>
          <p:nvPr/>
        </p:nvSpPr>
        <p:spPr>
          <a:xfrm>
            <a:off x="6666731" y="1326779"/>
            <a:ext cx="1120820" cy="300082"/>
          </a:xfrm>
          <a:prstGeom prst="rect">
            <a:avLst/>
          </a:prstGeom>
          <a:solidFill>
            <a:srgbClr val="CCECFF"/>
          </a:solidFill>
          <a:ln>
            <a:solidFill>
              <a:srgbClr val="FF0000"/>
            </a:solidFill>
          </a:ln>
        </p:spPr>
        <p:txBody>
          <a:bodyPr wrap="none" rtlCol="0">
            <a:spAutoFit/>
          </a:bodyPr>
          <a:lstStyle/>
          <a:p>
            <a:pPr algn="ctr" defTabSz="685800">
              <a:defRPr/>
            </a:pPr>
            <a:r>
              <a:rPr lang="en-US" sz="1350" dirty="0">
                <a:solidFill>
                  <a:srgbClr val="424242"/>
                </a:solidFill>
                <a:latin typeface="Arial" panose="020B0604020202020204"/>
              </a:rPr>
              <a:t>Addiction</a:t>
            </a:r>
            <a:r>
              <a:rPr lang="en-US" sz="1350" baseline="30000" dirty="0">
                <a:solidFill>
                  <a:srgbClr val="424242"/>
                </a:solidFill>
                <a:latin typeface="Arial" panose="020B0604020202020204"/>
              </a:rPr>
              <a:t>9,10</a:t>
            </a:r>
          </a:p>
        </p:txBody>
      </p:sp>
      <p:sp>
        <p:nvSpPr>
          <p:cNvPr id="4" name="Footer Placeholder 3">
            <a:extLst>
              <a:ext uri="{FF2B5EF4-FFF2-40B4-BE49-F238E27FC236}">
                <a16:creationId xmlns:a16="http://schemas.microsoft.com/office/drawing/2014/main" id="{4B028071-4676-44E3-0BC0-8139D072CA24}"/>
              </a:ext>
            </a:extLst>
          </p:cNvPr>
          <p:cNvSpPr>
            <a:spLocks noGrp="1"/>
          </p:cNvSpPr>
          <p:nvPr>
            <p:ph type="ftr" sz="quarter" idx="3"/>
          </p:nvPr>
        </p:nvSpPr>
        <p:spPr/>
        <p:txBody>
          <a:bodyPr/>
          <a:lstStyle/>
          <a:p>
            <a:r>
              <a:rPr lang="en-US" dirty="0">
                <a:solidFill>
                  <a:schemeClr val="tx1">
                    <a:lumMod val="60000"/>
                    <a:lumOff val="40000"/>
                  </a:schemeClr>
                </a:solidFill>
              </a:rPr>
              <a:t>EPS, extrapyramidal symptoms.</a:t>
            </a:r>
          </a:p>
          <a:p>
            <a:r>
              <a:rPr lang="en-US" dirty="0">
                <a:solidFill>
                  <a:schemeClr val="tx1">
                    <a:lumMod val="60000"/>
                    <a:lumOff val="40000"/>
                  </a:schemeClr>
                </a:solidFill>
              </a:rPr>
              <a:t>1. Carbon, et al. </a:t>
            </a:r>
            <a:r>
              <a:rPr lang="en-US" i="1" dirty="0">
                <a:solidFill>
                  <a:schemeClr val="tx1">
                    <a:lumMod val="60000"/>
                    <a:lumOff val="40000"/>
                  </a:schemeClr>
                </a:solidFill>
              </a:rPr>
              <a:t>CNS </a:t>
            </a:r>
            <a:r>
              <a:rPr lang="en-US" i="1" dirty="0" err="1">
                <a:solidFill>
                  <a:schemeClr val="tx1">
                    <a:lumMod val="60000"/>
                    <a:lumOff val="40000"/>
                  </a:schemeClr>
                </a:solidFill>
              </a:rPr>
              <a:t>Spectr</a:t>
            </a:r>
            <a:r>
              <a:rPr lang="en-US" i="1" dirty="0">
                <a:solidFill>
                  <a:schemeClr val="tx1">
                    <a:lumMod val="60000"/>
                    <a:lumOff val="40000"/>
                  </a:schemeClr>
                </a:solidFill>
              </a:rPr>
              <a:t>. </a:t>
            </a:r>
            <a:r>
              <a:rPr lang="en-US" dirty="0">
                <a:solidFill>
                  <a:schemeClr val="tx1">
                    <a:lumMod val="60000"/>
                    <a:lumOff val="40000"/>
                  </a:schemeClr>
                </a:solidFill>
              </a:rPr>
              <a:t>2014;19(Suppl 1):38–53; 2. Millan, et al. </a:t>
            </a:r>
            <a:r>
              <a:rPr lang="en-US" i="1" dirty="0" err="1">
                <a:solidFill>
                  <a:schemeClr val="tx1">
                    <a:lumMod val="60000"/>
                    <a:lumOff val="40000"/>
                  </a:schemeClr>
                </a:solidFill>
              </a:rPr>
              <a:t>Eur</a:t>
            </a:r>
            <a:r>
              <a:rPr lang="en-US" i="1" dirty="0">
                <a:solidFill>
                  <a:schemeClr val="tx1">
                    <a:lumMod val="60000"/>
                    <a:lumOff val="40000"/>
                  </a:schemeClr>
                </a:solidFill>
              </a:rPr>
              <a:t> </a:t>
            </a:r>
            <a:r>
              <a:rPr lang="en-US" i="1" dirty="0" err="1">
                <a:solidFill>
                  <a:schemeClr val="tx1">
                    <a:lumMod val="60000"/>
                    <a:lumOff val="40000"/>
                  </a:schemeClr>
                </a:solidFill>
              </a:rPr>
              <a:t>Neuropsychopharmacol</a:t>
            </a:r>
            <a:r>
              <a:rPr lang="en-US" i="1" dirty="0">
                <a:solidFill>
                  <a:schemeClr val="tx1">
                    <a:lumMod val="60000"/>
                    <a:lumOff val="40000"/>
                  </a:schemeClr>
                </a:solidFill>
              </a:rPr>
              <a:t>. </a:t>
            </a:r>
            <a:r>
              <a:rPr lang="en-US" dirty="0">
                <a:solidFill>
                  <a:schemeClr val="tx1">
                    <a:lumMod val="60000"/>
                    <a:lumOff val="40000"/>
                  </a:schemeClr>
                </a:solidFill>
              </a:rPr>
              <a:t>2014;24(5):645–92; 3. </a:t>
            </a:r>
            <a:r>
              <a:rPr lang="en-US" dirty="0" err="1">
                <a:solidFill>
                  <a:schemeClr val="tx1">
                    <a:lumMod val="60000"/>
                    <a:lumOff val="40000"/>
                  </a:schemeClr>
                </a:solidFill>
              </a:rPr>
              <a:t>Morrens</a:t>
            </a:r>
            <a:r>
              <a:rPr lang="en-US" dirty="0">
                <a:solidFill>
                  <a:schemeClr val="tx1">
                    <a:lumMod val="60000"/>
                    <a:lumOff val="40000"/>
                  </a:schemeClr>
                </a:solidFill>
              </a:rPr>
              <a:t>, et al. </a:t>
            </a:r>
            <a:r>
              <a:rPr lang="en-US" i="1" dirty="0">
                <a:solidFill>
                  <a:schemeClr val="tx1">
                    <a:lumMod val="60000"/>
                    <a:lumOff val="40000"/>
                  </a:schemeClr>
                </a:solidFill>
              </a:rPr>
              <a:t>Front Psychiatry.</a:t>
            </a:r>
            <a:r>
              <a:rPr lang="en-US" dirty="0">
                <a:solidFill>
                  <a:schemeClr val="tx1">
                    <a:lumMod val="60000"/>
                    <a:lumOff val="40000"/>
                  </a:schemeClr>
                </a:solidFill>
              </a:rPr>
              <a:t> 2014;5:145; 4. Millan, et al. </a:t>
            </a:r>
            <a:r>
              <a:rPr lang="en-US" i="1" dirty="0">
                <a:solidFill>
                  <a:schemeClr val="tx1">
                    <a:lumMod val="60000"/>
                    <a:lumOff val="40000"/>
                  </a:schemeClr>
                </a:solidFill>
              </a:rPr>
              <a:t>Nat Rev Drug </a:t>
            </a:r>
            <a:r>
              <a:rPr lang="en-US" i="1" dirty="0" err="1">
                <a:solidFill>
                  <a:schemeClr val="tx1">
                    <a:lumMod val="60000"/>
                    <a:lumOff val="40000"/>
                  </a:schemeClr>
                </a:solidFill>
              </a:rPr>
              <a:t>Discov</a:t>
            </a:r>
            <a:r>
              <a:rPr lang="en-US" i="1" dirty="0">
                <a:solidFill>
                  <a:schemeClr val="tx1">
                    <a:lumMod val="60000"/>
                    <a:lumOff val="40000"/>
                  </a:schemeClr>
                </a:solidFill>
              </a:rPr>
              <a:t>. </a:t>
            </a:r>
            <a:r>
              <a:rPr lang="en-US" dirty="0">
                <a:solidFill>
                  <a:schemeClr val="tx1">
                    <a:lumMod val="60000"/>
                    <a:lumOff val="40000"/>
                  </a:schemeClr>
                </a:solidFill>
              </a:rPr>
              <a:t>2012;11(2):141–68; 5. </a:t>
            </a:r>
            <a:r>
              <a:rPr lang="en-US" dirty="0" err="1">
                <a:solidFill>
                  <a:schemeClr val="tx1">
                    <a:lumMod val="60000"/>
                    <a:lumOff val="40000"/>
                  </a:schemeClr>
                </a:solidFill>
              </a:rPr>
              <a:t>Ventriglio</a:t>
            </a:r>
            <a:r>
              <a:rPr lang="en-US" dirty="0">
                <a:solidFill>
                  <a:schemeClr val="tx1">
                    <a:lumMod val="60000"/>
                    <a:lumOff val="40000"/>
                  </a:schemeClr>
                </a:solidFill>
              </a:rPr>
              <a:t>, et al. </a:t>
            </a:r>
            <a:r>
              <a:rPr lang="en-US" i="1" dirty="0">
                <a:solidFill>
                  <a:schemeClr val="tx1">
                    <a:lumMod val="60000"/>
                    <a:lumOff val="40000"/>
                  </a:schemeClr>
                </a:solidFill>
              </a:rPr>
              <a:t>Front Psychiatry. </a:t>
            </a:r>
            <a:r>
              <a:rPr lang="en-US" dirty="0">
                <a:solidFill>
                  <a:schemeClr val="tx1">
                    <a:lumMod val="60000"/>
                    <a:lumOff val="40000"/>
                  </a:schemeClr>
                </a:solidFill>
              </a:rPr>
              <a:t>2016;7:116; 6. </a:t>
            </a:r>
            <a:r>
              <a:rPr lang="en-US" dirty="0" err="1">
                <a:solidFill>
                  <a:schemeClr val="tx1">
                    <a:lumMod val="60000"/>
                    <a:lumOff val="40000"/>
                  </a:schemeClr>
                </a:solidFill>
              </a:rPr>
              <a:t>Jääskeläinen</a:t>
            </a:r>
            <a:r>
              <a:rPr lang="en-US" dirty="0">
                <a:solidFill>
                  <a:schemeClr val="tx1">
                    <a:lumMod val="60000"/>
                    <a:lumOff val="40000"/>
                  </a:schemeClr>
                </a:solidFill>
              </a:rPr>
              <a:t> E, et al. </a:t>
            </a:r>
            <a:r>
              <a:rPr lang="en-US" i="1" dirty="0" err="1">
                <a:solidFill>
                  <a:schemeClr val="tx1">
                    <a:lumMod val="60000"/>
                    <a:lumOff val="40000"/>
                  </a:schemeClr>
                </a:solidFill>
              </a:rPr>
              <a:t>Schizophr</a:t>
            </a:r>
            <a:r>
              <a:rPr lang="en-US" i="1" dirty="0">
                <a:solidFill>
                  <a:schemeClr val="tx1">
                    <a:lumMod val="60000"/>
                    <a:lumOff val="40000"/>
                  </a:schemeClr>
                </a:solidFill>
              </a:rPr>
              <a:t> Bull</a:t>
            </a:r>
            <a:r>
              <a:rPr lang="en-US" dirty="0">
                <a:solidFill>
                  <a:schemeClr val="tx1">
                    <a:lumMod val="60000"/>
                    <a:lumOff val="40000"/>
                  </a:schemeClr>
                </a:solidFill>
              </a:rPr>
              <a:t>. 2013 Nov;39(6):1296-306; 7. </a:t>
            </a:r>
            <a:r>
              <a:rPr lang="en-US" dirty="0" err="1">
                <a:solidFill>
                  <a:schemeClr val="tx1">
                    <a:lumMod val="60000"/>
                    <a:lumOff val="40000"/>
                  </a:schemeClr>
                </a:solidFill>
              </a:rPr>
              <a:t>Pillinger</a:t>
            </a:r>
            <a:r>
              <a:rPr lang="en-US" dirty="0">
                <a:solidFill>
                  <a:schemeClr val="tx1">
                    <a:lumMod val="60000"/>
                    <a:lumOff val="40000"/>
                  </a:schemeClr>
                </a:solidFill>
              </a:rPr>
              <a:t> T, et al.  </a:t>
            </a:r>
            <a:r>
              <a:rPr lang="en-US" i="1" dirty="0">
                <a:solidFill>
                  <a:schemeClr val="tx1">
                    <a:lumMod val="60000"/>
                    <a:lumOff val="40000"/>
                  </a:schemeClr>
                </a:solidFill>
              </a:rPr>
              <a:t>Br J Psychiatry</a:t>
            </a:r>
            <a:r>
              <a:rPr lang="en-US" dirty="0">
                <a:solidFill>
                  <a:schemeClr val="tx1">
                    <a:lumMod val="60000"/>
                    <a:lumOff val="40000"/>
                  </a:schemeClr>
                </a:solidFill>
              </a:rPr>
              <a:t>. 2017;211(6):339-49; 8. </a:t>
            </a:r>
            <a:r>
              <a:rPr lang="en-US" dirty="0" err="1">
                <a:solidFill>
                  <a:schemeClr val="tx1">
                    <a:lumMod val="60000"/>
                    <a:lumOff val="40000"/>
                  </a:schemeClr>
                </a:solidFill>
              </a:rPr>
              <a:t>Pillinger</a:t>
            </a:r>
            <a:r>
              <a:rPr lang="en-US" dirty="0">
                <a:solidFill>
                  <a:schemeClr val="tx1">
                    <a:lumMod val="60000"/>
                    <a:lumOff val="40000"/>
                  </a:schemeClr>
                </a:solidFill>
              </a:rPr>
              <a:t> T, et al. </a:t>
            </a:r>
            <a:r>
              <a:rPr lang="en-US" i="1" dirty="0">
                <a:solidFill>
                  <a:schemeClr val="tx1">
                    <a:lumMod val="60000"/>
                    <a:lumOff val="40000"/>
                  </a:schemeClr>
                </a:solidFill>
              </a:rPr>
              <a:t>JAMA Psychiatry</a:t>
            </a:r>
            <a:r>
              <a:rPr lang="en-US" dirty="0">
                <a:solidFill>
                  <a:schemeClr val="tx1">
                    <a:lumMod val="60000"/>
                    <a:lumOff val="40000"/>
                  </a:schemeClr>
                </a:solidFill>
              </a:rPr>
              <a:t>. 2017 Mar;74(3):261-9. 9.  </a:t>
            </a:r>
            <a:r>
              <a:rPr lang="en-US" dirty="0" err="1">
                <a:solidFill>
                  <a:schemeClr val="tx1">
                    <a:lumMod val="60000"/>
                    <a:lumOff val="40000"/>
                  </a:schemeClr>
                </a:solidFill>
              </a:rPr>
              <a:t>Fornaro</a:t>
            </a:r>
            <a:r>
              <a:rPr lang="en-US" dirty="0">
                <a:solidFill>
                  <a:schemeClr val="tx1">
                    <a:lumMod val="60000"/>
                    <a:lumOff val="40000"/>
                  </a:schemeClr>
                </a:solidFill>
              </a:rPr>
              <a:t> M, et al. </a:t>
            </a:r>
            <a:r>
              <a:rPr lang="en-US" i="1" dirty="0" err="1">
                <a:solidFill>
                  <a:schemeClr val="tx1">
                    <a:lumMod val="60000"/>
                    <a:lumOff val="40000"/>
                  </a:schemeClr>
                </a:solidFill>
              </a:rPr>
              <a:t>Neurosci</a:t>
            </a:r>
            <a:r>
              <a:rPr lang="en-US" i="1" dirty="0">
                <a:solidFill>
                  <a:schemeClr val="tx1">
                    <a:lumMod val="60000"/>
                    <a:lumOff val="40000"/>
                  </a:schemeClr>
                </a:solidFill>
              </a:rPr>
              <a:t> </a:t>
            </a:r>
            <a:r>
              <a:rPr lang="en-US" i="1" dirty="0" err="1">
                <a:solidFill>
                  <a:schemeClr val="tx1">
                    <a:lumMod val="60000"/>
                    <a:lumOff val="40000"/>
                  </a:schemeClr>
                </a:solidFill>
              </a:rPr>
              <a:t>Biobehav</a:t>
            </a:r>
            <a:r>
              <a:rPr lang="en-US" i="1" dirty="0">
                <a:solidFill>
                  <a:schemeClr val="tx1">
                    <a:lumMod val="60000"/>
                    <a:lumOff val="40000"/>
                  </a:schemeClr>
                </a:solidFill>
              </a:rPr>
              <a:t> Rev</a:t>
            </a:r>
            <a:r>
              <a:rPr lang="en-US" dirty="0">
                <a:solidFill>
                  <a:schemeClr val="tx1">
                    <a:lumMod val="60000"/>
                    <a:lumOff val="40000"/>
                  </a:schemeClr>
                </a:solidFill>
              </a:rPr>
              <a:t>. 2022;132:289-303; 10. Hunt GE, et al. </a:t>
            </a:r>
            <a:r>
              <a:rPr lang="en-US" i="1" dirty="0">
                <a:solidFill>
                  <a:schemeClr val="tx1">
                    <a:lumMod val="60000"/>
                    <a:lumOff val="40000"/>
                  </a:schemeClr>
                </a:solidFill>
              </a:rPr>
              <a:t>Drug Alcohol Depend</a:t>
            </a:r>
            <a:r>
              <a:rPr lang="en-US" dirty="0">
                <a:solidFill>
                  <a:schemeClr val="tx1">
                    <a:lumMod val="60000"/>
                    <a:lumOff val="40000"/>
                  </a:schemeClr>
                </a:solidFill>
              </a:rPr>
              <a:t>. 2018;191:234-58. </a:t>
            </a:r>
          </a:p>
        </p:txBody>
      </p:sp>
    </p:spTree>
    <p:extLst>
      <p:ext uri="{BB962C8B-B14F-4D97-AF65-F5344CB8AC3E}">
        <p14:creationId xmlns:p14="http://schemas.microsoft.com/office/powerpoint/2010/main" val="3493165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72047" y="2322253"/>
            <a:ext cx="9938005" cy="407531"/>
          </a:xfrm>
          <a:prstGeom prst="rect">
            <a:avLst/>
          </a:prstGeom>
          <a:solidFill>
            <a:schemeClr val="accent2">
              <a:lumMod val="40000"/>
              <a:lumOff val="60000"/>
              <a:alpha val="50000"/>
            </a:schemeClr>
          </a:solidFill>
          <a:ln w="12700">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 name="Rectangle 9"/>
          <p:cNvSpPr/>
          <p:nvPr/>
        </p:nvSpPr>
        <p:spPr>
          <a:xfrm>
            <a:off x="1272047" y="1654109"/>
            <a:ext cx="9938005" cy="743762"/>
          </a:xfrm>
          <a:prstGeom prst="rect">
            <a:avLst/>
          </a:prstGeom>
          <a:solidFill>
            <a:schemeClr val="accent1">
              <a:lumMod val="20000"/>
              <a:lumOff val="80000"/>
            </a:schemeClr>
          </a:solidFill>
          <a:ln w="12700">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3087"/>
              </a:solidFill>
              <a:effectLst/>
              <a:uLnTx/>
              <a:uFillTx/>
              <a:latin typeface="Arial" panose="020B0604020202020204" pitchFamily="34" charset="0"/>
              <a:ea typeface="+mn-ea"/>
              <a:cs typeface="+mn-cs"/>
            </a:endParaRPr>
          </a:p>
        </p:txBody>
      </p:sp>
      <p:sp>
        <p:nvSpPr>
          <p:cNvPr id="3" name="Title 2">
            <a:extLst>
              <a:ext uri="{FF2B5EF4-FFF2-40B4-BE49-F238E27FC236}">
                <a16:creationId xmlns:a16="http://schemas.microsoft.com/office/drawing/2014/main" id="{6C593C14-51C1-6218-895E-1D388BF59A5C}"/>
              </a:ext>
            </a:extLst>
          </p:cNvPr>
          <p:cNvSpPr>
            <a:spLocks noGrp="1"/>
          </p:cNvSpPr>
          <p:nvPr>
            <p:ph type="title"/>
          </p:nvPr>
        </p:nvSpPr>
        <p:spPr>
          <a:xfrm>
            <a:off x="609600" y="199505"/>
            <a:ext cx="10744200" cy="1185577"/>
          </a:xfrm>
        </p:spPr>
        <p:txBody>
          <a:bodyPr/>
          <a:lstStyle/>
          <a:p>
            <a:r>
              <a:rPr lang="en-US" noProof="0" dirty="0">
                <a:solidFill>
                  <a:schemeClr val="tx1"/>
                </a:solidFill>
                <a:sym typeface="Montserrat-SemiBold"/>
              </a:rPr>
              <a:t>Physicians Focus Is Mainly on Symptom Improvement</a:t>
            </a:r>
            <a:endParaRPr lang="en-US" dirty="0">
              <a:solidFill>
                <a:schemeClr val="tx1"/>
              </a:solidFill>
            </a:endParaRPr>
          </a:p>
        </p:txBody>
      </p:sp>
      <p:sp>
        <p:nvSpPr>
          <p:cNvPr id="33" name="Text Placeholder 32">
            <a:extLst>
              <a:ext uri="{FF2B5EF4-FFF2-40B4-BE49-F238E27FC236}">
                <a16:creationId xmlns:a16="http://schemas.microsoft.com/office/drawing/2014/main" id="{AF6D18C4-FD92-482A-ACF6-03CB6E19E0FD}"/>
              </a:ext>
            </a:extLst>
          </p:cNvPr>
          <p:cNvSpPr>
            <a:spLocks noGrp="1"/>
          </p:cNvSpPr>
          <p:nvPr>
            <p:ph type="body" sz="quarter" idx="4294967295"/>
          </p:nvPr>
        </p:nvSpPr>
        <p:spPr>
          <a:xfrm>
            <a:off x="609600" y="5703172"/>
            <a:ext cx="3504058" cy="468312"/>
          </a:xfrm>
          <a:prstGeom prst="rect">
            <a:avLst/>
          </a:prstGeom>
        </p:spPr>
        <p:txBody>
          <a:bodyPr>
            <a:noAutofit/>
          </a:bodyPr>
          <a:lstStyle/>
          <a:p>
            <a:pPr marL="0" indent="0" algn="l">
              <a:buNone/>
            </a:pPr>
            <a:r>
              <a:rPr lang="en-GB" sz="1200" dirty="0">
                <a:solidFill>
                  <a:schemeClr val="tx2"/>
                </a:solidFill>
                <a:latin typeface="Arial" panose="020B0604020202020204" pitchFamily="34" charset="0"/>
                <a:cs typeface="Arial" panose="020B0604020202020204" pitchFamily="34" charset="0"/>
              </a:rPr>
              <a:t>n=872 European and US physicians </a:t>
            </a:r>
            <a:br>
              <a:rPr lang="en-GB" sz="1200" dirty="0">
                <a:solidFill>
                  <a:schemeClr val="tx2"/>
                </a:solidFill>
                <a:latin typeface="Arial" panose="020B0604020202020204" pitchFamily="34" charset="0"/>
                <a:cs typeface="Arial" panose="020B0604020202020204" pitchFamily="34" charset="0"/>
              </a:rPr>
            </a:br>
            <a:endParaRPr lang="en-GB" sz="1200" strike="sngStrike" dirty="0">
              <a:solidFill>
                <a:srgbClr val="FF0000"/>
              </a:solidFill>
              <a:latin typeface="Arial" panose="020B0604020202020204" pitchFamily="34" charset="0"/>
              <a:cs typeface="Arial" panose="020B0604020202020204" pitchFamily="34" charset="0"/>
            </a:endParaRPr>
          </a:p>
        </p:txBody>
      </p:sp>
      <p:graphicFrame>
        <p:nvGraphicFramePr>
          <p:cNvPr id="32" name="Chart Placeholder 31">
            <a:extLst>
              <a:ext uri="{FF2B5EF4-FFF2-40B4-BE49-F238E27FC236}">
                <a16:creationId xmlns:a16="http://schemas.microsoft.com/office/drawing/2014/main" id="{38021FF6-9E98-402C-965D-7B98B59D79DA}"/>
              </a:ext>
            </a:extLst>
          </p:cNvPr>
          <p:cNvGraphicFramePr>
            <a:graphicFrameLocks noGrp="1"/>
          </p:cNvGraphicFramePr>
          <p:nvPr>
            <p:ph type="chart" sz="quarter" idx="4294967295"/>
            <p:extLst>
              <p:ext uri="{D42A27DB-BD31-4B8C-83A1-F6EECF244321}">
                <p14:modId xmlns:p14="http://schemas.microsoft.com/office/powerpoint/2010/main" val="2383432954"/>
              </p:ext>
            </p:extLst>
          </p:nvPr>
        </p:nvGraphicFramePr>
        <p:xfrm>
          <a:off x="650875" y="1618534"/>
          <a:ext cx="11541125" cy="4164013"/>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 Placeholder 33">
            <a:extLst>
              <a:ext uri="{FF2B5EF4-FFF2-40B4-BE49-F238E27FC236}">
                <a16:creationId xmlns:a16="http://schemas.microsoft.com/office/drawing/2014/main" id="{AEAF9309-4A68-48AA-A424-A78A9FFCFB18}"/>
              </a:ext>
            </a:extLst>
          </p:cNvPr>
          <p:cNvSpPr>
            <a:spLocks noGrp="1"/>
          </p:cNvSpPr>
          <p:nvPr>
            <p:ph type="body" sz="quarter" idx="4294967295"/>
          </p:nvPr>
        </p:nvSpPr>
        <p:spPr>
          <a:xfrm>
            <a:off x="609600" y="995363"/>
            <a:ext cx="10363200" cy="431800"/>
          </a:xfrm>
          <a:prstGeom prst="rect">
            <a:avLst/>
          </a:prstGeom>
        </p:spPr>
        <p:txBody>
          <a:bodyPr>
            <a:normAutofit/>
          </a:bodyPr>
          <a:lstStyle/>
          <a:p>
            <a:pPr marL="0" indent="0">
              <a:buNone/>
            </a:pPr>
            <a:r>
              <a:rPr lang="en-GB" sz="2200" b="1" dirty="0">
                <a:solidFill>
                  <a:schemeClr val="accent2"/>
                </a:solidFill>
                <a:latin typeface="Arial" panose="020B0604020202020204" pitchFamily="34" charset="0"/>
                <a:cs typeface="Arial" panose="020B0604020202020204" pitchFamily="34" charset="0"/>
              </a:rPr>
              <a:t>Most common reasons for physicians to select an antipsychotic</a:t>
            </a:r>
          </a:p>
        </p:txBody>
      </p:sp>
      <p:sp>
        <p:nvSpPr>
          <p:cNvPr id="13" name="TextBox 12"/>
          <p:cNvSpPr txBox="1"/>
          <p:nvPr/>
        </p:nvSpPr>
        <p:spPr>
          <a:xfrm>
            <a:off x="4671339" y="5788705"/>
            <a:ext cx="6188433"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rPr>
              <a:t>Percentage of patients (n=6,523)</a:t>
            </a:r>
          </a:p>
        </p:txBody>
      </p:sp>
      <p:sp>
        <p:nvSpPr>
          <p:cNvPr id="6" name="Footer Placeholder 5">
            <a:extLst>
              <a:ext uri="{FF2B5EF4-FFF2-40B4-BE49-F238E27FC236}">
                <a16:creationId xmlns:a16="http://schemas.microsoft.com/office/drawing/2014/main" id="{950B2516-E52A-7285-0F13-92AA0820C9CA}"/>
              </a:ext>
            </a:extLst>
          </p:cNvPr>
          <p:cNvSpPr>
            <a:spLocks noGrp="1"/>
          </p:cNvSpPr>
          <p:nvPr>
            <p:ph type="ftr" sz="quarter" idx="3"/>
          </p:nvPr>
        </p:nvSpPr>
        <p:spPr/>
        <p:txBody>
          <a:bodyPr/>
          <a:lstStyle/>
          <a:p>
            <a:r>
              <a:rPr lang="en-US" dirty="0" err="1">
                <a:solidFill>
                  <a:schemeClr val="tx1">
                    <a:lumMod val="60000"/>
                    <a:lumOff val="40000"/>
                  </a:schemeClr>
                </a:solidFill>
              </a:rPr>
              <a:t>Lecrubier</a:t>
            </a:r>
            <a:r>
              <a:rPr lang="en-US" dirty="0">
                <a:solidFill>
                  <a:schemeClr val="tx1">
                    <a:lumMod val="60000"/>
                    <a:lumOff val="40000"/>
                  </a:schemeClr>
                </a:solidFill>
              </a:rPr>
              <a:t> Y, et al. </a:t>
            </a:r>
            <a:r>
              <a:rPr lang="en-US" i="1" dirty="0" err="1">
                <a:solidFill>
                  <a:schemeClr val="tx1">
                    <a:lumMod val="60000"/>
                    <a:lumOff val="40000"/>
                  </a:schemeClr>
                </a:solidFill>
              </a:rPr>
              <a:t>Eur</a:t>
            </a:r>
            <a:r>
              <a:rPr lang="en-US" i="1" dirty="0">
                <a:solidFill>
                  <a:schemeClr val="tx1">
                    <a:lumMod val="60000"/>
                    <a:lumOff val="40000"/>
                  </a:schemeClr>
                </a:solidFill>
              </a:rPr>
              <a:t> Psychiatry</a:t>
            </a:r>
            <a:r>
              <a:rPr lang="en-US" dirty="0">
                <a:solidFill>
                  <a:schemeClr val="tx1">
                    <a:lumMod val="60000"/>
                    <a:lumOff val="40000"/>
                  </a:schemeClr>
                </a:solidFill>
              </a:rPr>
              <a:t>. 2007;22(6):371-9.</a:t>
            </a:r>
          </a:p>
        </p:txBody>
      </p:sp>
    </p:spTree>
    <p:extLst>
      <p:ext uri="{BB962C8B-B14F-4D97-AF65-F5344CB8AC3E}">
        <p14:creationId xmlns:p14="http://schemas.microsoft.com/office/powerpoint/2010/main" val="853420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a:extLst>
              <a:ext uri="{FF2B5EF4-FFF2-40B4-BE49-F238E27FC236}">
                <a16:creationId xmlns:a16="http://schemas.microsoft.com/office/drawing/2014/main" id="{9D84A887-0D87-34C1-695C-C01CCD4FDE61}"/>
              </a:ext>
            </a:extLst>
          </p:cNvPr>
          <p:cNvGraphicFramePr/>
          <p:nvPr/>
        </p:nvGraphicFramePr>
        <p:xfrm>
          <a:off x="783072" y="738125"/>
          <a:ext cx="9690966" cy="3720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 Placeholder 2">
            <a:extLst>
              <a:ext uri="{FF2B5EF4-FFF2-40B4-BE49-F238E27FC236}">
                <a16:creationId xmlns:a16="http://schemas.microsoft.com/office/drawing/2014/main" id="{08DB1993-5DEA-8A25-7000-A76F7D71037C}"/>
              </a:ext>
            </a:extLst>
          </p:cNvPr>
          <p:cNvSpPr txBox="1">
            <a:spLocks/>
          </p:cNvSpPr>
          <p:nvPr/>
        </p:nvSpPr>
        <p:spPr>
          <a:xfrm>
            <a:off x="1445348" y="4495623"/>
            <a:ext cx="9908450" cy="369332"/>
          </a:xfrm>
          <a:prstGeom prst="rect">
            <a:avLst/>
          </a:prstGeom>
          <a:solidFill>
            <a:schemeClr val="accent3">
              <a:alpha val="20000"/>
            </a:schemeClr>
          </a:solidFill>
          <a:ln>
            <a:solidFill>
              <a:srgbClr val="00B0F0"/>
            </a:solidFill>
          </a:ln>
        </p:spPr>
        <p:txBody>
          <a:bodyPr wrap="square" lIns="108000">
            <a:spAutoFit/>
          </a:bodyPr>
          <a:lstStyle>
            <a:lvl1pPr marL="360000" indent="-360000" algn="l" defTabSz="914400" rtl="0" eaLnBrk="1" latinLnBrk="0" hangingPunct="1">
              <a:spcBef>
                <a:spcPts val="600"/>
              </a:spcBef>
              <a:buClr>
                <a:schemeClr val="accent3"/>
              </a:buClr>
              <a:buSzPct val="100000"/>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003087"/>
              </a:buClr>
              <a:buSzPct val="100000"/>
              <a:buFont typeface="Arial" panose="020B0604020202020204" pitchFamily="34" charset="0"/>
              <a:buNone/>
              <a:tabLst/>
              <a:defRPr/>
            </a:pPr>
            <a:r>
              <a:rPr kumimoji="0" lang="en-GB" sz="1800" b="0" i="0" u="none" strike="noStrike" kern="1200" cap="none" spc="0" normalizeH="0" baseline="0" noProof="0" dirty="0">
                <a:ln>
                  <a:noFill/>
                </a:ln>
                <a:solidFill>
                  <a:srgbClr val="003087"/>
                </a:solidFill>
                <a:effectLst/>
                <a:uLnTx/>
                <a:uFillTx/>
                <a:latin typeface="Arial"/>
                <a:ea typeface="+mn-ea"/>
                <a:cs typeface="+mn-cs"/>
              </a:rPr>
              <a:t>Side effects – </a:t>
            </a:r>
            <a:r>
              <a:rPr kumimoji="0" lang="en-GB" sz="1800" b="1" i="0" u="none" strike="noStrike" kern="1200" cap="none" spc="0" normalizeH="0" baseline="0" noProof="0" dirty="0">
                <a:ln>
                  <a:noFill/>
                </a:ln>
                <a:solidFill>
                  <a:srgbClr val="003087"/>
                </a:solidFill>
                <a:effectLst/>
                <a:uLnTx/>
                <a:uFillTx/>
                <a:latin typeface="Arial"/>
                <a:ea typeface="+mn-ea"/>
                <a:cs typeface="+mn-cs"/>
              </a:rPr>
              <a:t>disabling; markedly affect quality of life.</a:t>
            </a:r>
          </a:p>
        </p:txBody>
      </p:sp>
      <p:sp>
        <p:nvSpPr>
          <p:cNvPr id="4" name="Text Placeholder 2">
            <a:extLst>
              <a:ext uri="{FF2B5EF4-FFF2-40B4-BE49-F238E27FC236}">
                <a16:creationId xmlns:a16="http://schemas.microsoft.com/office/drawing/2014/main" id="{DD82C781-B685-2079-3B5D-CCB9CCF9D03B}"/>
              </a:ext>
            </a:extLst>
          </p:cNvPr>
          <p:cNvSpPr txBox="1">
            <a:spLocks/>
          </p:cNvSpPr>
          <p:nvPr/>
        </p:nvSpPr>
        <p:spPr>
          <a:xfrm>
            <a:off x="1445347" y="5078616"/>
            <a:ext cx="9908451" cy="646331"/>
          </a:xfrm>
          <a:prstGeom prst="rect">
            <a:avLst/>
          </a:prstGeom>
          <a:solidFill>
            <a:schemeClr val="accent3">
              <a:alpha val="20000"/>
            </a:schemeClr>
          </a:solidFill>
          <a:ln>
            <a:solidFill>
              <a:srgbClr val="00B0F0"/>
            </a:solidFill>
          </a:ln>
        </p:spPr>
        <p:txBody>
          <a:bodyPr wrap="square" lIns="108000">
            <a:spAutoFit/>
          </a:bodyPr>
          <a:lstStyle>
            <a:lvl1pPr marL="360000" indent="-360000" algn="l" defTabSz="914400" rtl="0" eaLnBrk="1" latinLnBrk="0" hangingPunct="1">
              <a:spcBef>
                <a:spcPts val="600"/>
              </a:spcBef>
              <a:buClr>
                <a:schemeClr val="accent3"/>
              </a:buClr>
              <a:buSzPct val="100000"/>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3087"/>
              </a:buClr>
              <a:buSzPct val="100000"/>
              <a:buFont typeface="Arial" panose="020B0604020202020204" pitchFamily="34" charset="0"/>
              <a:buNone/>
              <a:tabLst/>
              <a:defRPr/>
            </a:pPr>
            <a:r>
              <a:rPr kumimoji="0" lang="en-GB" sz="1800" b="0" i="0" u="none" strike="noStrike" kern="1200" cap="none" spc="0" normalizeH="0" baseline="0" noProof="0" dirty="0">
                <a:ln>
                  <a:noFill/>
                </a:ln>
                <a:solidFill>
                  <a:srgbClr val="003087"/>
                </a:solidFill>
                <a:effectLst/>
                <a:uLnTx/>
                <a:uFillTx/>
                <a:latin typeface="Arial"/>
                <a:ea typeface="+mn-ea"/>
                <a:cs typeface="+mn-cs"/>
              </a:rPr>
              <a:t>If not addressed early, side effects can cause </a:t>
            </a:r>
            <a:r>
              <a:rPr kumimoji="0" lang="en-GB" sz="1800" b="1" i="0" u="none" strike="noStrike" kern="1200" cap="none" spc="0" normalizeH="0" baseline="0" noProof="0" dirty="0">
                <a:ln>
                  <a:noFill/>
                </a:ln>
                <a:solidFill>
                  <a:srgbClr val="003087"/>
                </a:solidFill>
                <a:effectLst/>
                <a:uLnTx/>
                <a:uFillTx/>
                <a:latin typeface="Arial"/>
                <a:ea typeface="+mn-ea"/>
                <a:cs typeface="+mn-cs"/>
              </a:rPr>
              <a:t>long-term distress </a:t>
            </a:r>
            <a:r>
              <a:rPr kumimoji="0" lang="en-GB" sz="1800" b="0" i="0" u="none" strike="noStrike" kern="1200" cap="none" spc="0" normalizeH="0" baseline="0" noProof="0" dirty="0">
                <a:ln>
                  <a:noFill/>
                </a:ln>
                <a:solidFill>
                  <a:srgbClr val="003087"/>
                </a:solidFill>
                <a:effectLst/>
                <a:uLnTx/>
                <a:uFillTx/>
                <a:latin typeface="Arial"/>
                <a:ea typeface="+mn-ea"/>
                <a:cs typeface="+mn-cs"/>
              </a:rPr>
              <a:t>and contribute </a:t>
            </a:r>
          </a:p>
          <a:p>
            <a:pPr marL="0" marR="0" lvl="0" indent="0" algn="l" defTabSz="914400" rtl="0" eaLnBrk="1" fontAlgn="auto" latinLnBrk="0" hangingPunct="1">
              <a:lnSpc>
                <a:spcPct val="100000"/>
              </a:lnSpc>
              <a:spcBef>
                <a:spcPts val="0"/>
              </a:spcBef>
              <a:spcAft>
                <a:spcPts val="0"/>
              </a:spcAft>
              <a:buClr>
                <a:srgbClr val="003087"/>
              </a:buClr>
              <a:buSzPct val="100000"/>
              <a:buFont typeface="Arial" panose="020B0604020202020204" pitchFamily="34" charset="0"/>
              <a:buNone/>
              <a:tabLst/>
              <a:defRPr/>
            </a:pPr>
            <a:r>
              <a:rPr kumimoji="0" lang="en-GB" sz="1800" b="0" i="0" u="none" strike="noStrike" kern="1200" cap="none" spc="0" normalizeH="0" baseline="0" noProof="0" dirty="0">
                <a:ln>
                  <a:noFill/>
                </a:ln>
                <a:solidFill>
                  <a:srgbClr val="003087"/>
                </a:solidFill>
                <a:effectLst/>
                <a:uLnTx/>
                <a:uFillTx/>
                <a:latin typeface="Arial"/>
                <a:ea typeface="+mn-ea"/>
                <a:cs typeface="+mn-cs"/>
              </a:rPr>
              <a:t>to </a:t>
            </a:r>
            <a:r>
              <a:rPr kumimoji="0" lang="en-GB" sz="1800" b="1" i="0" u="none" strike="noStrike" kern="1200" cap="none" spc="0" normalizeH="0" baseline="0" noProof="0" dirty="0">
                <a:ln>
                  <a:noFill/>
                </a:ln>
                <a:solidFill>
                  <a:srgbClr val="003087"/>
                </a:solidFill>
                <a:effectLst/>
                <a:uLnTx/>
                <a:uFillTx/>
                <a:latin typeface="Arial"/>
                <a:ea typeface="+mn-ea"/>
                <a:cs typeface="+mn-cs"/>
              </a:rPr>
              <a:t>chronic health complications.</a:t>
            </a:r>
          </a:p>
        </p:txBody>
      </p:sp>
      <p:sp>
        <p:nvSpPr>
          <p:cNvPr id="6" name="Title 5">
            <a:extLst>
              <a:ext uri="{FF2B5EF4-FFF2-40B4-BE49-F238E27FC236}">
                <a16:creationId xmlns:a16="http://schemas.microsoft.com/office/drawing/2014/main" id="{2B2ABD53-9346-8417-3B58-92F3D76368E7}"/>
              </a:ext>
            </a:extLst>
          </p:cNvPr>
          <p:cNvSpPr>
            <a:spLocks noGrp="1"/>
          </p:cNvSpPr>
          <p:nvPr>
            <p:ph type="title"/>
          </p:nvPr>
        </p:nvSpPr>
        <p:spPr>
          <a:xfrm>
            <a:off x="609600" y="199505"/>
            <a:ext cx="10744200" cy="1185577"/>
          </a:xfrm>
        </p:spPr>
        <p:txBody>
          <a:bodyPr/>
          <a:lstStyle/>
          <a:p>
            <a:r>
              <a:rPr lang="en-US" noProof="0" dirty="0">
                <a:solidFill>
                  <a:schemeClr val="tx1"/>
                </a:solidFill>
                <a:sym typeface="Montserrat-SemiBold"/>
              </a:rPr>
              <a:t>Patients Focus Is </a:t>
            </a:r>
            <a:r>
              <a:rPr lang="en-US" dirty="0">
                <a:solidFill>
                  <a:schemeClr val="tx1"/>
                </a:solidFill>
                <a:sym typeface="Montserrat-SemiBold"/>
              </a:rPr>
              <a:t>A</a:t>
            </a:r>
            <a:r>
              <a:rPr lang="en-US" noProof="0" dirty="0" err="1">
                <a:solidFill>
                  <a:schemeClr val="tx1"/>
                </a:solidFill>
                <a:sym typeface="Montserrat-SemiBold"/>
              </a:rPr>
              <a:t>lso</a:t>
            </a:r>
            <a:r>
              <a:rPr lang="en-US" noProof="0" dirty="0">
                <a:solidFill>
                  <a:schemeClr val="tx1"/>
                </a:solidFill>
                <a:sym typeface="Montserrat-SemiBold"/>
              </a:rPr>
              <a:t> a Lot on Tolerability</a:t>
            </a:r>
            <a:endParaRPr lang="en-US" dirty="0">
              <a:solidFill>
                <a:schemeClr val="tx1"/>
              </a:solidFill>
            </a:endParaRPr>
          </a:p>
        </p:txBody>
      </p:sp>
      <p:sp>
        <p:nvSpPr>
          <p:cNvPr id="11" name="Text Placeholder 2">
            <a:extLst>
              <a:ext uri="{FF2B5EF4-FFF2-40B4-BE49-F238E27FC236}">
                <a16:creationId xmlns:a16="http://schemas.microsoft.com/office/drawing/2014/main" id="{E4426EE1-E164-70A0-235E-E836D31DF2DA}"/>
              </a:ext>
            </a:extLst>
          </p:cNvPr>
          <p:cNvSpPr txBox="1">
            <a:spLocks/>
          </p:cNvSpPr>
          <p:nvPr/>
        </p:nvSpPr>
        <p:spPr>
          <a:xfrm>
            <a:off x="715645" y="979553"/>
            <a:ext cx="10972800" cy="432000"/>
          </a:xfrm>
          <a:prstGeom prst="rect">
            <a:avLst/>
          </a:prstGeom>
        </p:spPr>
        <p:txBody>
          <a:bodyPr lIns="0"/>
          <a:lstStyle>
            <a:lvl1pPr marL="360000" indent="-360000" algn="l" defTabSz="914400" rtl="0" eaLnBrk="1" latinLnBrk="0" hangingPunct="1">
              <a:spcBef>
                <a:spcPts val="600"/>
              </a:spcBef>
              <a:buClr>
                <a:schemeClr val="accent3"/>
              </a:buClr>
              <a:buSzPct val="100000"/>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B89A83"/>
              </a:buClr>
              <a:buSzPct val="100000"/>
              <a:buFont typeface="Arial" panose="020B0604020202020204" pitchFamily="34" charset="0"/>
              <a:buNone/>
              <a:tabLst/>
              <a:defRPr/>
            </a:pPr>
            <a:r>
              <a:rPr kumimoji="0" lang="en-GB" sz="2200" b="1" i="0" u="none" strike="noStrike" kern="1200" cap="none" spc="0" normalizeH="0" baseline="0" noProof="0" dirty="0">
                <a:ln>
                  <a:noFill/>
                </a:ln>
                <a:solidFill>
                  <a:srgbClr val="61B8C6"/>
                </a:solidFill>
                <a:effectLst/>
                <a:uLnTx/>
                <a:uFillTx/>
                <a:latin typeface="Arial"/>
                <a:ea typeface="+mn-ea"/>
                <a:cs typeface="+mn-cs"/>
              </a:rPr>
              <a:t>In a study of 1,825 participants with psychosis: </a:t>
            </a:r>
          </a:p>
        </p:txBody>
      </p:sp>
      <p:sp>
        <p:nvSpPr>
          <p:cNvPr id="8" name="Footer Placeholder 7">
            <a:extLst>
              <a:ext uri="{FF2B5EF4-FFF2-40B4-BE49-F238E27FC236}">
                <a16:creationId xmlns:a16="http://schemas.microsoft.com/office/drawing/2014/main" id="{1D064468-06B6-CAA2-2402-CC8F6CF5ABA2}"/>
              </a:ext>
            </a:extLst>
          </p:cNvPr>
          <p:cNvSpPr>
            <a:spLocks noGrp="1"/>
          </p:cNvSpPr>
          <p:nvPr>
            <p:ph type="ftr" sz="quarter" idx="3"/>
          </p:nvPr>
        </p:nvSpPr>
        <p:spPr/>
        <p:txBody>
          <a:bodyPr/>
          <a:lstStyle/>
          <a:p>
            <a:r>
              <a:rPr lang="en-US" dirty="0">
                <a:solidFill>
                  <a:schemeClr val="tx1">
                    <a:lumMod val="60000"/>
                    <a:lumOff val="40000"/>
                  </a:schemeClr>
                </a:solidFill>
              </a:rPr>
              <a:t>Morgan VA, et al. </a:t>
            </a:r>
            <a:r>
              <a:rPr lang="en-US" i="1" dirty="0">
                <a:solidFill>
                  <a:schemeClr val="tx1">
                    <a:lumMod val="60000"/>
                    <a:lumOff val="40000"/>
                  </a:schemeClr>
                </a:solidFill>
              </a:rPr>
              <a:t>Aust N Z J Psychiatry.</a:t>
            </a:r>
            <a:r>
              <a:rPr lang="en-US" dirty="0">
                <a:solidFill>
                  <a:schemeClr val="tx1">
                    <a:lumMod val="60000"/>
                    <a:lumOff val="40000"/>
                  </a:schemeClr>
                </a:solidFill>
              </a:rPr>
              <a:t> 2012;46(8):735-52.</a:t>
            </a:r>
          </a:p>
        </p:txBody>
      </p:sp>
    </p:spTree>
    <p:extLst>
      <p:ext uri="{BB962C8B-B14F-4D97-AF65-F5344CB8AC3E}">
        <p14:creationId xmlns:p14="http://schemas.microsoft.com/office/powerpoint/2010/main" val="1395992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9"/>
          <p:cNvSpPr txBox="1">
            <a:spLocks/>
          </p:cNvSpPr>
          <p:nvPr/>
        </p:nvSpPr>
        <p:spPr>
          <a:xfrm>
            <a:off x="1981200" y="1888812"/>
            <a:ext cx="8229600" cy="1185862"/>
          </a:xfrm>
          <a:prstGeom prst="rect">
            <a:avLst/>
          </a:prstGeom>
        </p:spPr>
        <p:txBody>
          <a:bodyPr vert="horz" lIns="0" tIns="45713" rIns="0" bIns="45713" rtlCol="0">
            <a:normAutofit/>
          </a:bodyPr>
          <a:lstStyle>
            <a:lvl1pPr marL="271463" indent="-271463"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63575" indent="-369888"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36625" indent="-2508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230313" indent="-2936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546225" indent="-2936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endParaRPr lang="en-GB" sz="2000" dirty="0">
              <a:solidFill>
                <a:prstClr val="black"/>
              </a:solidFill>
              <a:cs typeface="Arial" pitchFamily="34" charset="0"/>
            </a:endParaRPr>
          </a:p>
        </p:txBody>
      </p:sp>
      <p:sp>
        <p:nvSpPr>
          <p:cNvPr id="4" name="Isosceles Triangle 10"/>
          <p:cNvSpPr>
            <a:spLocks noChangeArrowheads="1"/>
          </p:cNvSpPr>
          <p:nvPr/>
        </p:nvSpPr>
        <p:spPr bwMode="auto">
          <a:xfrm rot="10800000">
            <a:off x="2899833" y="1725282"/>
            <a:ext cx="6163732" cy="4511678"/>
          </a:xfrm>
          <a:prstGeom prst="triangle">
            <a:avLst>
              <a:gd name="adj" fmla="val 50000"/>
            </a:avLst>
          </a:prstGeom>
          <a:solidFill>
            <a:schemeClr val="accent1"/>
          </a:solidFill>
          <a:ln w="25400">
            <a:solidFill>
              <a:schemeClr val="bg1"/>
            </a:solidFill>
            <a:round/>
            <a:headEnd type="none" w="sm" len="sm"/>
            <a:tailEnd type="triangle" w="sm" len="sm"/>
          </a:ln>
        </p:spPr>
        <p:txBody>
          <a:bodyPr wrap="none" lIns="82239" tIns="41119" rIns="82239" bIns="41119" anchor="ctr"/>
          <a:lstStyle>
            <a:lvl1pPr algn="l">
              <a:spcBef>
                <a:spcPct val="20000"/>
              </a:spcBef>
              <a:buChar char="•"/>
              <a:defRPr sz="3200">
                <a:solidFill>
                  <a:srgbClr val="FFFFFF"/>
                </a:solidFill>
                <a:latin typeface="Arial" pitchFamily="34" charset="0"/>
                <a:ea typeface="ヒラギノ角ゴ Pro W3"/>
                <a:cs typeface="Arial" pitchFamily="34" charset="0"/>
              </a:defRPr>
            </a:lvl1pPr>
            <a:lvl2pPr marL="742950" indent="-285750" algn="l">
              <a:spcBef>
                <a:spcPct val="20000"/>
              </a:spcBef>
              <a:buChar char="–"/>
              <a:defRPr sz="2800">
                <a:solidFill>
                  <a:srgbClr val="FFFFFF"/>
                </a:solidFill>
                <a:latin typeface="Arial" pitchFamily="34" charset="0"/>
                <a:ea typeface="ヒラギノ角ゴ Pro W3"/>
                <a:cs typeface="Arial" pitchFamily="34" charset="0"/>
              </a:defRPr>
            </a:lvl2pPr>
            <a:lvl3pPr marL="1143000" indent="-228600" algn="l">
              <a:spcBef>
                <a:spcPct val="20000"/>
              </a:spcBef>
              <a:buChar char="•"/>
              <a:defRPr sz="2400">
                <a:solidFill>
                  <a:srgbClr val="FFFFFF"/>
                </a:solidFill>
                <a:latin typeface="Arial" pitchFamily="34" charset="0"/>
                <a:ea typeface="ヒラギノ角ゴ Pro W3"/>
                <a:cs typeface="Arial" pitchFamily="34" charset="0"/>
              </a:defRPr>
            </a:lvl3pPr>
            <a:lvl4pPr marL="1600200" indent="-228600" algn="l">
              <a:spcBef>
                <a:spcPct val="20000"/>
              </a:spcBef>
              <a:buChar char="–"/>
              <a:defRPr sz="2000">
                <a:solidFill>
                  <a:srgbClr val="FFFFFF"/>
                </a:solidFill>
                <a:latin typeface="Arial" pitchFamily="34" charset="0"/>
                <a:ea typeface="ヒラギノ角ゴ Pro W3"/>
                <a:cs typeface="Arial" pitchFamily="34" charset="0"/>
              </a:defRPr>
            </a:lvl4pPr>
            <a:lvl5pPr marL="2057400" indent="-228600" algn="l">
              <a:spcBef>
                <a:spcPct val="20000"/>
              </a:spcBef>
              <a:buChar char="•"/>
              <a:defRPr sz="2000">
                <a:solidFill>
                  <a:srgbClr val="FFFFFF"/>
                </a:solidFill>
                <a:latin typeface="Arial" pitchFamily="34" charset="0"/>
                <a:ea typeface="ヒラギノ角ゴ Pro W3"/>
                <a:cs typeface="Arial" pitchFamily="34" charset="0"/>
              </a:defRPr>
            </a:lvl5pPr>
            <a:lvl6pPr marL="25146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6pPr>
            <a:lvl7pPr marL="29718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7pPr>
            <a:lvl8pPr marL="34290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8pPr>
            <a:lvl9pPr marL="38862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9pPr>
          </a:lstStyle>
          <a:p>
            <a:pPr algn="ctr" eaLnBrk="0" fontAlgn="base" hangingPunct="0">
              <a:spcBef>
                <a:spcPct val="0"/>
              </a:spcBef>
              <a:spcAft>
                <a:spcPct val="0"/>
              </a:spcAft>
              <a:buFontTx/>
              <a:buNone/>
            </a:pPr>
            <a:endParaRPr lang="sv-SE" altLang="en-US" sz="2500">
              <a:latin typeface="Century Schoolbook"/>
            </a:endParaRPr>
          </a:p>
        </p:txBody>
      </p:sp>
      <p:sp>
        <p:nvSpPr>
          <p:cNvPr id="6" name="TextBox 11"/>
          <p:cNvSpPr txBox="1">
            <a:spLocks noChangeArrowheads="1"/>
          </p:cNvSpPr>
          <p:nvPr/>
        </p:nvSpPr>
        <p:spPr bwMode="auto">
          <a:xfrm>
            <a:off x="3543001" y="1858298"/>
            <a:ext cx="487680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39" tIns="41119" rIns="82239" bIns="41119">
            <a:spAutoFit/>
          </a:bodyPr>
          <a:lstStyle>
            <a:lvl1pPr algn="l">
              <a:spcBef>
                <a:spcPct val="20000"/>
              </a:spcBef>
              <a:buChar char="•"/>
              <a:defRPr sz="3200">
                <a:solidFill>
                  <a:srgbClr val="FFFFFF"/>
                </a:solidFill>
                <a:latin typeface="Arial" pitchFamily="34" charset="0"/>
                <a:ea typeface="ヒラギノ角ゴ Pro W3"/>
                <a:cs typeface="Arial" pitchFamily="34" charset="0"/>
              </a:defRPr>
            </a:lvl1pPr>
            <a:lvl2pPr marL="742950" indent="-285750" algn="l">
              <a:spcBef>
                <a:spcPct val="20000"/>
              </a:spcBef>
              <a:buChar char="–"/>
              <a:defRPr sz="2800">
                <a:solidFill>
                  <a:srgbClr val="FFFFFF"/>
                </a:solidFill>
                <a:latin typeface="Arial" pitchFamily="34" charset="0"/>
                <a:ea typeface="ヒラギノ角ゴ Pro W3"/>
                <a:cs typeface="Arial" pitchFamily="34" charset="0"/>
              </a:defRPr>
            </a:lvl2pPr>
            <a:lvl3pPr marL="1143000" indent="-228600" algn="l">
              <a:spcBef>
                <a:spcPct val="20000"/>
              </a:spcBef>
              <a:buChar char="•"/>
              <a:defRPr sz="2400">
                <a:solidFill>
                  <a:srgbClr val="FFFFFF"/>
                </a:solidFill>
                <a:latin typeface="Arial" pitchFamily="34" charset="0"/>
                <a:ea typeface="ヒラギノ角ゴ Pro W3"/>
                <a:cs typeface="Arial" pitchFamily="34" charset="0"/>
              </a:defRPr>
            </a:lvl3pPr>
            <a:lvl4pPr marL="1600200" indent="-228600" algn="l">
              <a:spcBef>
                <a:spcPct val="20000"/>
              </a:spcBef>
              <a:buChar char="–"/>
              <a:defRPr sz="2000">
                <a:solidFill>
                  <a:srgbClr val="FFFFFF"/>
                </a:solidFill>
                <a:latin typeface="Arial" pitchFamily="34" charset="0"/>
                <a:ea typeface="ヒラギノ角ゴ Pro W3"/>
                <a:cs typeface="Arial" pitchFamily="34" charset="0"/>
              </a:defRPr>
            </a:lvl4pPr>
            <a:lvl5pPr marL="2057400" indent="-228600" algn="l">
              <a:spcBef>
                <a:spcPct val="20000"/>
              </a:spcBef>
              <a:buChar char="•"/>
              <a:defRPr sz="2000">
                <a:solidFill>
                  <a:srgbClr val="FFFFFF"/>
                </a:solidFill>
                <a:latin typeface="Arial" pitchFamily="34" charset="0"/>
                <a:ea typeface="ヒラギノ角ゴ Pro W3"/>
                <a:cs typeface="Arial" pitchFamily="34" charset="0"/>
              </a:defRPr>
            </a:lvl5pPr>
            <a:lvl6pPr marL="25146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6pPr>
            <a:lvl7pPr marL="29718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7pPr>
            <a:lvl8pPr marL="34290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8pPr>
            <a:lvl9pPr marL="38862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9pPr>
          </a:lstStyle>
          <a:p>
            <a:pPr algn="ctr" eaLnBrk="0" fontAlgn="base" hangingPunct="0">
              <a:spcBef>
                <a:spcPct val="0"/>
              </a:spcBef>
              <a:spcAft>
                <a:spcPct val="0"/>
              </a:spcAft>
              <a:buFontTx/>
              <a:buNone/>
            </a:pPr>
            <a:r>
              <a:rPr lang="en-US" altLang="en-US" sz="1800" dirty="0"/>
              <a:t>Functional Capacity</a:t>
            </a:r>
          </a:p>
        </p:txBody>
      </p:sp>
      <p:sp>
        <p:nvSpPr>
          <p:cNvPr id="9" name="TextBox 12"/>
          <p:cNvSpPr txBox="1">
            <a:spLocks noChangeArrowheads="1"/>
          </p:cNvSpPr>
          <p:nvPr/>
        </p:nvSpPr>
        <p:spPr bwMode="auto">
          <a:xfrm>
            <a:off x="3543001" y="2506129"/>
            <a:ext cx="487680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39" tIns="41119" rIns="82239" bIns="41119">
            <a:spAutoFit/>
          </a:bodyPr>
          <a:lstStyle>
            <a:lvl1pPr algn="l">
              <a:spcBef>
                <a:spcPct val="20000"/>
              </a:spcBef>
              <a:buChar char="•"/>
              <a:defRPr sz="3200">
                <a:solidFill>
                  <a:srgbClr val="FFFFFF"/>
                </a:solidFill>
                <a:latin typeface="Arial" pitchFamily="34" charset="0"/>
                <a:ea typeface="ヒラギノ角ゴ Pro W3"/>
                <a:cs typeface="Arial" pitchFamily="34" charset="0"/>
              </a:defRPr>
            </a:lvl1pPr>
            <a:lvl2pPr marL="742950" indent="-285750" algn="l">
              <a:spcBef>
                <a:spcPct val="20000"/>
              </a:spcBef>
              <a:buChar char="–"/>
              <a:defRPr sz="2800">
                <a:solidFill>
                  <a:srgbClr val="FFFFFF"/>
                </a:solidFill>
                <a:latin typeface="Arial" pitchFamily="34" charset="0"/>
                <a:ea typeface="ヒラギノ角ゴ Pro W3"/>
                <a:cs typeface="Arial" pitchFamily="34" charset="0"/>
              </a:defRPr>
            </a:lvl2pPr>
            <a:lvl3pPr marL="1143000" indent="-228600" algn="l">
              <a:spcBef>
                <a:spcPct val="20000"/>
              </a:spcBef>
              <a:buChar char="•"/>
              <a:defRPr sz="2400">
                <a:solidFill>
                  <a:srgbClr val="FFFFFF"/>
                </a:solidFill>
                <a:latin typeface="Arial" pitchFamily="34" charset="0"/>
                <a:ea typeface="ヒラギノ角ゴ Pro W3"/>
                <a:cs typeface="Arial" pitchFamily="34" charset="0"/>
              </a:defRPr>
            </a:lvl3pPr>
            <a:lvl4pPr marL="1600200" indent="-228600" algn="l">
              <a:spcBef>
                <a:spcPct val="20000"/>
              </a:spcBef>
              <a:buChar char="–"/>
              <a:defRPr sz="2000">
                <a:solidFill>
                  <a:srgbClr val="FFFFFF"/>
                </a:solidFill>
                <a:latin typeface="Arial" pitchFamily="34" charset="0"/>
                <a:ea typeface="ヒラギノ角ゴ Pro W3"/>
                <a:cs typeface="Arial" pitchFamily="34" charset="0"/>
              </a:defRPr>
            </a:lvl4pPr>
            <a:lvl5pPr marL="2057400" indent="-228600" algn="l">
              <a:spcBef>
                <a:spcPct val="20000"/>
              </a:spcBef>
              <a:buChar char="•"/>
              <a:defRPr sz="2000">
                <a:solidFill>
                  <a:srgbClr val="FFFFFF"/>
                </a:solidFill>
                <a:latin typeface="Arial" pitchFamily="34" charset="0"/>
                <a:ea typeface="ヒラギノ角ゴ Pro W3"/>
                <a:cs typeface="Arial" pitchFamily="34" charset="0"/>
              </a:defRPr>
            </a:lvl5pPr>
            <a:lvl6pPr marL="25146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6pPr>
            <a:lvl7pPr marL="29718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7pPr>
            <a:lvl8pPr marL="34290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8pPr>
            <a:lvl9pPr marL="38862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9pPr>
          </a:lstStyle>
          <a:p>
            <a:pPr algn="ctr" eaLnBrk="0" fontAlgn="base" hangingPunct="0">
              <a:spcBef>
                <a:spcPct val="0"/>
              </a:spcBef>
              <a:spcAft>
                <a:spcPct val="0"/>
              </a:spcAft>
              <a:buFontTx/>
              <a:buNone/>
            </a:pPr>
            <a:r>
              <a:rPr lang="en-US" altLang="en-US" sz="1800" dirty="0"/>
              <a:t>Quality of Life</a:t>
            </a:r>
          </a:p>
        </p:txBody>
      </p:sp>
      <p:cxnSp>
        <p:nvCxnSpPr>
          <p:cNvPr id="10" name="Straight Connector 14"/>
          <p:cNvCxnSpPr>
            <a:cxnSpLocks noChangeShapeType="1"/>
          </p:cNvCxnSpPr>
          <p:nvPr/>
        </p:nvCxnSpPr>
        <p:spPr bwMode="auto">
          <a:xfrm>
            <a:off x="3048001" y="2352562"/>
            <a:ext cx="6163733" cy="0"/>
          </a:xfrm>
          <a:prstGeom prst="line">
            <a:avLst/>
          </a:prstGeom>
          <a:noFill/>
          <a:ln w="12699">
            <a:solidFill>
              <a:schemeClr val="bg1"/>
            </a:solidFill>
            <a:round/>
            <a:headEnd type="none" w="sm" len="sm"/>
            <a:tailEnd type="none" w="sm" len="sm"/>
          </a:ln>
          <a:extLst>
            <a:ext uri="{909E8E84-426E-40DD-AFC4-6F175D3DCCD1}">
              <a14:hiddenFill xmlns:a14="http://schemas.microsoft.com/office/drawing/2010/main">
                <a:noFill/>
              </a14:hiddenFill>
            </a:ext>
          </a:extLst>
        </p:spPr>
      </p:cxnSp>
      <p:cxnSp>
        <p:nvCxnSpPr>
          <p:cNvPr id="11" name="Straight Connector 15"/>
          <p:cNvCxnSpPr>
            <a:cxnSpLocks noChangeShapeType="1"/>
          </p:cNvCxnSpPr>
          <p:nvPr/>
        </p:nvCxnSpPr>
        <p:spPr bwMode="auto">
          <a:xfrm>
            <a:off x="3522134" y="3049542"/>
            <a:ext cx="5215467" cy="0"/>
          </a:xfrm>
          <a:prstGeom prst="line">
            <a:avLst/>
          </a:prstGeom>
          <a:noFill/>
          <a:ln w="12699">
            <a:solidFill>
              <a:schemeClr val="bg1"/>
            </a:solidFill>
            <a:round/>
            <a:headEnd type="none" w="sm" len="sm"/>
            <a:tailEnd type="none" w="sm" len="sm"/>
          </a:ln>
          <a:extLst>
            <a:ext uri="{909E8E84-426E-40DD-AFC4-6F175D3DCCD1}">
              <a14:hiddenFill xmlns:a14="http://schemas.microsoft.com/office/drawing/2010/main">
                <a:noFill/>
              </a14:hiddenFill>
            </a:ext>
          </a:extLst>
        </p:spPr>
      </p:cxnSp>
      <p:cxnSp>
        <p:nvCxnSpPr>
          <p:cNvPr id="12" name="Straight Connector 21"/>
          <p:cNvCxnSpPr>
            <a:cxnSpLocks noChangeShapeType="1"/>
          </p:cNvCxnSpPr>
          <p:nvPr/>
        </p:nvCxnSpPr>
        <p:spPr bwMode="auto">
          <a:xfrm>
            <a:off x="4131734" y="3814769"/>
            <a:ext cx="4131733" cy="0"/>
          </a:xfrm>
          <a:prstGeom prst="line">
            <a:avLst/>
          </a:prstGeom>
          <a:noFill/>
          <a:ln w="12699">
            <a:solidFill>
              <a:schemeClr val="bg1"/>
            </a:solidFill>
            <a:round/>
            <a:headEnd type="none" w="sm" len="sm"/>
            <a:tailEnd type="none" w="sm" len="sm"/>
          </a:ln>
          <a:extLst>
            <a:ext uri="{909E8E84-426E-40DD-AFC4-6F175D3DCCD1}">
              <a14:hiddenFill xmlns:a14="http://schemas.microsoft.com/office/drawing/2010/main">
                <a:noFill/>
              </a14:hiddenFill>
            </a:ext>
          </a:extLst>
        </p:spPr>
      </p:cxnSp>
      <p:cxnSp>
        <p:nvCxnSpPr>
          <p:cNvPr id="13" name="Straight Connector 23"/>
          <p:cNvCxnSpPr>
            <a:cxnSpLocks noChangeShapeType="1"/>
          </p:cNvCxnSpPr>
          <p:nvPr/>
        </p:nvCxnSpPr>
        <p:spPr bwMode="auto">
          <a:xfrm>
            <a:off x="4605871" y="4582900"/>
            <a:ext cx="3115733" cy="0"/>
          </a:xfrm>
          <a:prstGeom prst="line">
            <a:avLst/>
          </a:prstGeom>
          <a:noFill/>
          <a:ln w="12699">
            <a:solidFill>
              <a:schemeClr val="bg1"/>
            </a:solidFill>
            <a:round/>
            <a:headEnd type="none" w="sm" len="sm"/>
            <a:tailEnd type="none" w="sm" len="sm"/>
          </a:ln>
          <a:extLst>
            <a:ext uri="{909E8E84-426E-40DD-AFC4-6F175D3DCCD1}">
              <a14:hiddenFill xmlns:a14="http://schemas.microsoft.com/office/drawing/2010/main">
                <a:noFill/>
              </a14:hiddenFill>
            </a:ext>
          </a:extLst>
        </p:spPr>
      </p:cxnSp>
      <p:cxnSp>
        <p:nvCxnSpPr>
          <p:cNvPr id="14" name="Straight Connector 25"/>
          <p:cNvCxnSpPr>
            <a:cxnSpLocks noChangeShapeType="1"/>
          </p:cNvCxnSpPr>
          <p:nvPr/>
        </p:nvCxnSpPr>
        <p:spPr bwMode="auto">
          <a:xfrm>
            <a:off x="5147733" y="5349579"/>
            <a:ext cx="2032000" cy="0"/>
          </a:xfrm>
          <a:prstGeom prst="line">
            <a:avLst/>
          </a:prstGeom>
          <a:noFill/>
          <a:ln w="12699">
            <a:solidFill>
              <a:schemeClr val="bg1"/>
            </a:solidFill>
            <a:round/>
            <a:headEnd type="none" w="sm" len="sm"/>
            <a:tailEnd type="none" w="sm" len="sm"/>
          </a:ln>
          <a:extLst>
            <a:ext uri="{909E8E84-426E-40DD-AFC4-6F175D3DCCD1}">
              <a14:hiddenFill xmlns:a14="http://schemas.microsoft.com/office/drawing/2010/main">
                <a:noFill/>
              </a14:hiddenFill>
            </a:ext>
          </a:extLst>
        </p:spPr>
      </p:cxnSp>
      <p:sp>
        <p:nvSpPr>
          <p:cNvPr id="15" name="TextBox 27"/>
          <p:cNvSpPr txBox="1">
            <a:spLocks noChangeArrowheads="1"/>
          </p:cNvSpPr>
          <p:nvPr/>
        </p:nvSpPr>
        <p:spPr bwMode="auto">
          <a:xfrm>
            <a:off x="3543001" y="3240533"/>
            <a:ext cx="487680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39" tIns="41119" rIns="82239" bIns="41119">
            <a:spAutoFit/>
          </a:bodyPr>
          <a:lstStyle>
            <a:lvl1pPr algn="l">
              <a:spcBef>
                <a:spcPct val="20000"/>
              </a:spcBef>
              <a:buChar char="•"/>
              <a:defRPr sz="3200">
                <a:solidFill>
                  <a:srgbClr val="FFFFFF"/>
                </a:solidFill>
                <a:latin typeface="Arial" pitchFamily="34" charset="0"/>
                <a:ea typeface="ヒラギノ角ゴ Pro W3"/>
                <a:cs typeface="Arial" pitchFamily="34" charset="0"/>
              </a:defRPr>
            </a:lvl1pPr>
            <a:lvl2pPr marL="742950" indent="-285750" algn="l">
              <a:spcBef>
                <a:spcPct val="20000"/>
              </a:spcBef>
              <a:buChar char="–"/>
              <a:defRPr sz="2800">
                <a:solidFill>
                  <a:srgbClr val="FFFFFF"/>
                </a:solidFill>
                <a:latin typeface="Arial" pitchFamily="34" charset="0"/>
                <a:ea typeface="ヒラギノ角ゴ Pro W3"/>
                <a:cs typeface="Arial" pitchFamily="34" charset="0"/>
              </a:defRPr>
            </a:lvl2pPr>
            <a:lvl3pPr marL="1143000" indent="-228600" algn="l">
              <a:spcBef>
                <a:spcPct val="20000"/>
              </a:spcBef>
              <a:buChar char="•"/>
              <a:defRPr sz="2400">
                <a:solidFill>
                  <a:srgbClr val="FFFFFF"/>
                </a:solidFill>
                <a:latin typeface="Arial" pitchFamily="34" charset="0"/>
                <a:ea typeface="ヒラギノ角ゴ Pro W3"/>
                <a:cs typeface="Arial" pitchFamily="34" charset="0"/>
              </a:defRPr>
            </a:lvl3pPr>
            <a:lvl4pPr marL="1600200" indent="-228600" algn="l">
              <a:spcBef>
                <a:spcPct val="20000"/>
              </a:spcBef>
              <a:buChar char="–"/>
              <a:defRPr sz="2000">
                <a:solidFill>
                  <a:srgbClr val="FFFFFF"/>
                </a:solidFill>
                <a:latin typeface="Arial" pitchFamily="34" charset="0"/>
                <a:ea typeface="ヒラギノ角ゴ Pro W3"/>
                <a:cs typeface="Arial" pitchFamily="34" charset="0"/>
              </a:defRPr>
            </a:lvl4pPr>
            <a:lvl5pPr marL="2057400" indent="-228600" algn="l">
              <a:spcBef>
                <a:spcPct val="20000"/>
              </a:spcBef>
              <a:buChar char="•"/>
              <a:defRPr sz="2000">
                <a:solidFill>
                  <a:srgbClr val="FFFFFF"/>
                </a:solidFill>
                <a:latin typeface="Arial" pitchFamily="34" charset="0"/>
                <a:ea typeface="ヒラギノ角ゴ Pro W3"/>
                <a:cs typeface="Arial" pitchFamily="34" charset="0"/>
              </a:defRPr>
            </a:lvl5pPr>
            <a:lvl6pPr marL="25146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6pPr>
            <a:lvl7pPr marL="29718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7pPr>
            <a:lvl8pPr marL="34290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8pPr>
            <a:lvl9pPr marL="38862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9pPr>
          </a:lstStyle>
          <a:p>
            <a:pPr algn="ctr" eaLnBrk="0" fontAlgn="base" hangingPunct="0">
              <a:spcBef>
                <a:spcPct val="0"/>
              </a:spcBef>
              <a:spcAft>
                <a:spcPct val="0"/>
              </a:spcAft>
              <a:buFontTx/>
              <a:buNone/>
            </a:pPr>
            <a:r>
              <a:rPr lang="en-US" altLang="en-US" sz="1800" dirty="0"/>
              <a:t>Subjective Well-being</a:t>
            </a:r>
          </a:p>
        </p:txBody>
      </p:sp>
      <p:sp>
        <p:nvSpPr>
          <p:cNvPr id="16" name="TextBox 28"/>
          <p:cNvSpPr txBox="1">
            <a:spLocks noChangeArrowheads="1"/>
          </p:cNvSpPr>
          <p:nvPr/>
        </p:nvSpPr>
        <p:spPr bwMode="auto">
          <a:xfrm>
            <a:off x="3543001" y="4008664"/>
            <a:ext cx="487680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39" tIns="41119" rIns="82239" bIns="41119">
            <a:spAutoFit/>
          </a:bodyPr>
          <a:lstStyle>
            <a:lvl1pPr algn="l">
              <a:spcBef>
                <a:spcPct val="20000"/>
              </a:spcBef>
              <a:buChar char="•"/>
              <a:defRPr sz="3200">
                <a:solidFill>
                  <a:srgbClr val="FFFFFF"/>
                </a:solidFill>
                <a:latin typeface="Arial" pitchFamily="34" charset="0"/>
                <a:ea typeface="ヒラギノ角ゴ Pro W3"/>
                <a:cs typeface="Arial" pitchFamily="34" charset="0"/>
              </a:defRPr>
            </a:lvl1pPr>
            <a:lvl2pPr marL="742950" indent="-285750" algn="l">
              <a:spcBef>
                <a:spcPct val="20000"/>
              </a:spcBef>
              <a:buChar char="–"/>
              <a:defRPr sz="2800">
                <a:solidFill>
                  <a:srgbClr val="FFFFFF"/>
                </a:solidFill>
                <a:latin typeface="Arial" pitchFamily="34" charset="0"/>
                <a:ea typeface="ヒラギノ角ゴ Pro W3"/>
                <a:cs typeface="Arial" pitchFamily="34" charset="0"/>
              </a:defRPr>
            </a:lvl2pPr>
            <a:lvl3pPr marL="1143000" indent="-228600" algn="l">
              <a:spcBef>
                <a:spcPct val="20000"/>
              </a:spcBef>
              <a:buChar char="•"/>
              <a:defRPr sz="2400">
                <a:solidFill>
                  <a:srgbClr val="FFFFFF"/>
                </a:solidFill>
                <a:latin typeface="Arial" pitchFamily="34" charset="0"/>
                <a:ea typeface="ヒラギノ角ゴ Pro W3"/>
                <a:cs typeface="Arial" pitchFamily="34" charset="0"/>
              </a:defRPr>
            </a:lvl3pPr>
            <a:lvl4pPr marL="1600200" indent="-228600" algn="l">
              <a:spcBef>
                <a:spcPct val="20000"/>
              </a:spcBef>
              <a:buChar char="–"/>
              <a:defRPr sz="2000">
                <a:solidFill>
                  <a:srgbClr val="FFFFFF"/>
                </a:solidFill>
                <a:latin typeface="Arial" pitchFamily="34" charset="0"/>
                <a:ea typeface="ヒラギノ角ゴ Pro W3"/>
                <a:cs typeface="Arial" pitchFamily="34" charset="0"/>
              </a:defRPr>
            </a:lvl4pPr>
            <a:lvl5pPr marL="2057400" indent="-228600" algn="l">
              <a:spcBef>
                <a:spcPct val="20000"/>
              </a:spcBef>
              <a:buChar char="•"/>
              <a:defRPr sz="2000">
                <a:solidFill>
                  <a:srgbClr val="FFFFFF"/>
                </a:solidFill>
                <a:latin typeface="Arial" pitchFamily="34" charset="0"/>
                <a:ea typeface="ヒラギノ角ゴ Pro W3"/>
                <a:cs typeface="Arial" pitchFamily="34" charset="0"/>
              </a:defRPr>
            </a:lvl5pPr>
            <a:lvl6pPr marL="25146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6pPr>
            <a:lvl7pPr marL="29718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7pPr>
            <a:lvl8pPr marL="34290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8pPr>
            <a:lvl9pPr marL="38862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9pPr>
          </a:lstStyle>
          <a:p>
            <a:pPr algn="ctr" eaLnBrk="0" fontAlgn="base" hangingPunct="0">
              <a:spcBef>
                <a:spcPct val="0"/>
              </a:spcBef>
              <a:spcAft>
                <a:spcPct val="0"/>
              </a:spcAft>
              <a:buFontTx/>
              <a:buNone/>
            </a:pPr>
            <a:r>
              <a:rPr lang="en-US" altLang="en-US" sz="1800" dirty="0"/>
              <a:t>Adherence/Alliance</a:t>
            </a:r>
          </a:p>
        </p:txBody>
      </p:sp>
      <p:sp>
        <p:nvSpPr>
          <p:cNvPr id="17" name="TextBox 29"/>
          <p:cNvSpPr txBox="1">
            <a:spLocks noChangeArrowheads="1"/>
          </p:cNvSpPr>
          <p:nvPr/>
        </p:nvSpPr>
        <p:spPr bwMode="auto">
          <a:xfrm>
            <a:off x="3543001" y="4775891"/>
            <a:ext cx="487680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39" tIns="41119" rIns="82239" bIns="41119">
            <a:spAutoFit/>
          </a:bodyPr>
          <a:lstStyle>
            <a:lvl1pPr algn="l">
              <a:spcBef>
                <a:spcPct val="20000"/>
              </a:spcBef>
              <a:buChar char="•"/>
              <a:defRPr sz="3200">
                <a:solidFill>
                  <a:srgbClr val="FFFFFF"/>
                </a:solidFill>
                <a:latin typeface="Arial" pitchFamily="34" charset="0"/>
                <a:ea typeface="ヒラギノ角ゴ Pro W3"/>
                <a:cs typeface="Arial" pitchFamily="34" charset="0"/>
              </a:defRPr>
            </a:lvl1pPr>
            <a:lvl2pPr marL="742950" indent="-285750" algn="l">
              <a:spcBef>
                <a:spcPct val="20000"/>
              </a:spcBef>
              <a:buChar char="–"/>
              <a:defRPr sz="2800">
                <a:solidFill>
                  <a:srgbClr val="FFFFFF"/>
                </a:solidFill>
                <a:latin typeface="Arial" pitchFamily="34" charset="0"/>
                <a:ea typeface="ヒラギノ角ゴ Pro W3"/>
                <a:cs typeface="Arial" pitchFamily="34" charset="0"/>
              </a:defRPr>
            </a:lvl2pPr>
            <a:lvl3pPr marL="1143000" indent="-228600" algn="l">
              <a:spcBef>
                <a:spcPct val="20000"/>
              </a:spcBef>
              <a:buChar char="•"/>
              <a:defRPr sz="2400">
                <a:solidFill>
                  <a:srgbClr val="FFFFFF"/>
                </a:solidFill>
                <a:latin typeface="Arial" pitchFamily="34" charset="0"/>
                <a:ea typeface="ヒラギノ角ゴ Pro W3"/>
                <a:cs typeface="Arial" pitchFamily="34" charset="0"/>
              </a:defRPr>
            </a:lvl3pPr>
            <a:lvl4pPr marL="1600200" indent="-228600" algn="l">
              <a:spcBef>
                <a:spcPct val="20000"/>
              </a:spcBef>
              <a:buChar char="–"/>
              <a:defRPr sz="2000">
                <a:solidFill>
                  <a:srgbClr val="FFFFFF"/>
                </a:solidFill>
                <a:latin typeface="Arial" pitchFamily="34" charset="0"/>
                <a:ea typeface="ヒラギノ角ゴ Pro W3"/>
                <a:cs typeface="Arial" pitchFamily="34" charset="0"/>
              </a:defRPr>
            </a:lvl4pPr>
            <a:lvl5pPr marL="2057400" indent="-228600" algn="l">
              <a:spcBef>
                <a:spcPct val="20000"/>
              </a:spcBef>
              <a:buChar char="•"/>
              <a:defRPr sz="2000">
                <a:solidFill>
                  <a:srgbClr val="FFFFFF"/>
                </a:solidFill>
                <a:latin typeface="Arial" pitchFamily="34" charset="0"/>
                <a:ea typeface="ヒラギノ角ゴ Pro W3"/>
                <a:cs typeface="Arial" pitchFamily="34" charset="0"/>
              </a:defRPr>
            </a:lvl5pPr>
            <a:lvl6pPr marL="25146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6pPr>
            <a:lvl7pPr marL="29718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7pPr>
            <a:lvl8pPr marL="34290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8pPr>
            <a:lvl9pPr marL="38862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9pPr>
          </a:lstStyle>
          <a:p>
            <a:pPr algn="ctr" eaLnBrk="0" fontAlgn="base" hangingPunct="0">
              <a:spcBef>
                <a:spcPct val="0"/>
              </a:spcBef>
              <a:spcAft>
                <a:spcPct val="0"/>
              </a:spcAft>
              <a:buFontTx/>
              <a:buNone/>
            </a:pPr>
            <a:r>
              <a:rPr lang="en-US" altLang="en-US" sz="1800" dirty="0"/>
              <a:t>Tolerability</a:t>
            </a:r>
          </a:p>
        </p:txBody>
      </p:sp>
      <p:sp>
        <p:nvSpPr>
          <p:cNvPr id="18" name="TextBox 30"/>
          <p:cNvSpPr txBox="1">
            <a:spLocks noChangeArrowheads="1"/>
          </p:cNvSpPr>
          <p:nvPr/>
        </p:nvSpPr>
        <p:spPr bwMode="auto">
          <a:xfrm>
            <a:off x="3543001" y="5326264"/>
            <a:ext cx="487680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39" tIns="41119" rIns="82239" bIns="41119">
            <a:spAutoFit/>
          </a:bodyPr>
          <a:lstStyle>
            <a:lvl1pPr algn="l">
              <a:spcBef>
                <a:spcPct val="20000"/>
              </a:spcBef>
              <a:buChar char="•"/>
              <a:defRPr sz="3200">
                <a:solidFill>
                  <a:srgbClr val="FFFFFF"/>
                </a:solidFill>
                <a:latin typeface="Arial" pitchFamily="34" charset="0"/>
                <a:ea typeface="ヒラギノ角ゴ Pro W3"/>
                <a:cs typeface="Arial" pitchFamily="34" charset="0"/>
              </a:defRPr>
            </a:lvl1pPr>
            <a:lvl2pPr marL="742950" indent="-285750" algn="l">
              <a:spcBef>
                <a:spcPct val="20000"/>
              </a:spcBef>
              <a:buChar char="–"/>
              <a:defRPr sz="2800">
                <a:solidFill>
                  <a:srgbClr val="FFFFFF"/>
                </a:solidFill>
                <a:latin typeface="Arial" pitchFamily="34" charset="0"/>
                <a:ea typeface="ヒラギノ角ゴ Pro W3"/>
                <a:cs typeface="Arial" pitchFamily="34" charset="0"/>
              </a:defRPr>
            </a:lvl2pPr>
            <a:lvl3pPr marL="1143000" indent="-228600" algn="l">
              <a:spcBef>
                <a:spcPct val="20000"/>
              </a:spcBef>
              <a:buChar char="•"/>
              <a:defRPr sz="2400">
                <a:solidFill>
                  <a:srgbClr val="FFFFFF"/>
                </a:solidFill>
                <a:latin typeface="Arial" pitchFamily="34" charset="0"/>
                <a:ea typeface="ヒラギノ角ゴ Pro W3"/>
                <a:cs typeface="Arial" pitchFamily="34" charset="0"/>
              </a:defRPr>
            </a:lvl3pPr>
            <a:lvl4pPr marL="1600200" indent="-228600" algn="l">
              <a:spcBef>
                <a:spcPct val="20000"/>
              </a:spcBef>
              <a:buChar char="–"/>
              <a:defRPr sz="2000">
                <a:solidFill>
                  <a:srgbClr val="FFFFFF"/>
                </a:solidFill>
                <a:latin typeface="Arial" pitchFamily="34" charset="0"/>
                <a:ea typeface="ヒラギノ角ゴ Pro W3"/>
                <a:cs typeface="Arial" pitchFamily="34" charset="0"/>
              </a:defRPr>
            </a:lvl4pPr>
            <a:lvl5pPr marL="2057400" indent="-228600" algn="l">
              <a:spcBef>
                <a:spcPct val="20000"/>
              </a:spcBef>
              <a:buChar char="•"/>
              <a:defRPr sz="2000">
                <a:solidFill>
                  <a:srgbClr val="FFFFFF"/>
                </a:solidFill>
                <a:latin typeface="Arial" pitchFamily="34" charset="0"/>
                <a:ea typeface="ヒラギノ角ゴ Pro W3"/>
                <a:cs typeface="Arial" pitchFamily="34" charset="0"/>
              </a:defRPr>
            </a:lvl5pPr>
            <a:lvl6pPr marL="25146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6pPr>
            <a:lvl7pPr marL="29718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7pPr>
            <a:lvl8pPr marL="34290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8pPr>
            <a:lvl9pPr marL="38862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9pPr>
          </a:lstStyle>
          <a:p>
            <a:pPr algn="ctr" eaLnBrk="0" fontAlgn="base" hangingPunct="0">
              <a:spcBef>
                <a:spcPct val="0"/>
              </a:spcBef>
              <a:spcAft>
                <a:spcPct val="0"/>
              </a:spcAft>
              <a:buFontTx/>
              <a:buNone/>
            </a:pPr>
            <a:r>
              <a:rPr lang="en-US" altLang="en-US" sz="1800" dirty="0"/>
              <a:t>Efficacy</a:t>
            </a:r>
          </a:p>
        </p:txBody>
      </p:sp>
      <p:sp>
        <p:nvSpPr>
          <p:cNvPr id="19" name="Title 2"/>
          <p:cNvSpPr>
            <a:spLocks/>
          </p:cNvSpPr>
          <p:nvPr/>
        </p:nvSpPr>
        <p:spPr bwMode="auto">
          <a:xfrm>
            <a:off x="1942801" y="1220052"/>
            <a:ext cx="8077200" cy="42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98" tIns="41399" rIns="82798" bIns="41399" anchor="ctr"/>
          <a:lstStyle>
            <a:lvl1pPr algn="l">
              <a:spcBef>
                <a:spcPct val="20000"/>
              </a:spcBef>
              <a:buChar char="•"/>
              <a:defRPr sz="3200">
                <a:solidFill>
                  <a:srgbClr val="FFFFFF"/>
                </a:solidFill>
                <a:latin typeface="Arial" pitchFamily="34" charset="0"/>
                <a:ea typeface="ヒラギノ角ゴ Pro W3"/>
                <a:cs typeface="Arial" pitchFamily="34" charset="0"/>
              </a:defRPr>
            </a:lvl1pPr>
            <a:lvl2pPr marL="742950" indent="-285750" algn="l">
              <a:spcBef>
                <a:spcPct val="20000"/>
              </a:spcBef>
              <a:buChar char="–"/>
              <a:defRPr sz="2800">
                <a:solidFill>
                  <a:srgbClr val="FFFFFF"/>
                </a:solidFill>
                <a:latin typeface="Arial" pitchFamily="34" charset="0"/>
                <a:ea typeface="ヒラギノ角ゴ Pro W3"/>
                <a:cs typeface="Arial" pitchFamily="34" charset="0"/>
              </a:defRPr>
            </a:lvl2pPr>
            <a:lvl3pPr marL="1143000" indent="-228600" algn="l">
              <a:spcBef>
                <a:spcPct val="20000"/>
              </a:spcBef>
              <a:buChar char="•"/>
              <a:defRPr sz="2400">
                <a:solidFill>
                  <a:srgbClr val="FFFFFF"/>
                </a:solidFill>
                <a:latin typeface="Arial" pitchFamily="34" charset="0"/>
                <a:ea typeface="ヒラギノ角ゴ Pro W3"/>
                <a:cs typeface="Arial" pitchFamily="34" charset="0"/>
              </a:defRPr>
            </a:lvl3pPr>
            <a:lvl4pPr marL="1600200" indent="-228600" algn="l">
              <a:spcBef>
                <a:spcPct val="20000"/>
              </a:spcBef>
              <a:buChar char="–"/>
              <a:defRPr sz="2000">
                <a:solidFill>
                  <a:srgbClr val="FFFFFF"/>
                </a:solidFill>
                <a:latin typeface="Arial" pitchFamily="34" charset="0"/>
                <a:ea typeface="ヒラギノ角ゴ Pro W3"/>
                <a:cs typeface="Arial" pitchFamily="34" charset="0"/>
              </a:defRPr>
            </a:lvl4pPr>
            <a:lvl5pPr marL="2057400" indent="-228600" algn="l">
              <a:spcBef>
                <a:spcPct val="20000"/>
              </a:spcBef>
              <a:buChar char="•"/>
              <a:defRPr sz="2000">
                <a:solidFill>
                  <a:srgbClr val="FFFFFF"/>
                </a:solidFill>
                <a:latin typeface="Arial" pitchFamily="34" charset="0"/>
                <a:ea typeface="ヒラギノ角ゴ Pro W3"/>
                <a:cs typeface="Arial" pitchFamily="34" charset="0"/>
              </a:defRPr>
            </a:lvl5pPr>
            <a:lvl6pPr marL="25146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6pPr>
            <a:lvl7pPr marL="29718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7pPr>
            <a:lvl8pPr marL="34290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8pPr>
            <a:lvl9pPr marL="38862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9pPr>
          </a:lstStyle>
          <a:p>
            <a:pPr algn="ctr" eaLnBrk="0" fontAlgn="base" hangingPunct="0">
              <a:spcAft>
                <a:spcPct val="0"/>
              </a:spcAft>
              <a:buFontTx/>
              <a:buNone/>
            </a:pPr>
            <a:r>
              <a:rPr lang="en-US" altLang="en-US" sz="2400" dirty="0">
                <a:solidFill>
                  <a:schemeClr val="tx1"/>
                </a:solidFill>
              </a:rPr>
              <a:t>Medication</a:t>
            </a:r>
            <a:endParaRPr lang="en-US" altLang="en-US" sz="1600" dirty="0">
              <a:solidFill>
                <a:schemeClr val="tx1"/>
              </a:solidFill>
            </a:endParaRPr>
          </a:p>
        </p:txBody>
      </p:sp>
      <p:sp>
        <p:nvSpPr>
          <p:cNvPr id="20" name="Title 2"/>
          <p:cNvSpPr>
            <a:spLocks/>
          </p:cNvSpPr>
          <p:nvPr/>
        </p:nvSpPr>
        <p:spPr bwMode="auto">
          <a:xfrm>
            <a:off x="2136425" y="3814769"/>
            <a:ext cx="2427111" cy="91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98" tIns="41399" rIns="82798" bIns="41399" anchor="ctr"/>
          <a:lstStyle>
            <a:lvl1pPr algn="l">
              <a:spcBef>
                <a:spcPct val="20000"/>
              </a:spcBef>
              <a:buChar char="•"/>
              <a:defRPr sz="3200">
                <a:solidFill>
                  <a:srgbClr val="FFFFFF"/>
                </a:solidFill>
                <a:latin typeface="Arial" pitchFamily="34" charset="0"/>
                <a:ea typeface="ヒラギノ角ゴ Pro W3"/>
                <a:cs typeface="Arial" pitchFamily="34" charset="0"/>
              </a:defRPr>
            </a:lvl1pPr>
            <a:lvl2pPr marL="742950" indent="-285750" algn="l">
              <a:spcBef>
                <a:spcPct val="20000"/>
              </a:spcBef>
              <a:buChar char="–"/>
              <a:defRPr sz="2800">
                <a:solidFill>
                  <a:srgbClr val="FFFFFF"/>
                </a:solidFill>
                <a:latin typeface="Arial" pitchFamily="34" charset="0"/>
                <a:ea typeface="ヒラギノ角ゴ Pro W3"/>
                <a:cs typeface="Arial" pitchFamily="34" charset="0"/>
              </a:defRPr>
            </a:lvl2pPr>
            <a:lvl3pPr marL="1143000" indent="-228600" algn="l">
              <a:spcBef>
                <a:spcPct val="20000"/>
              </a:spcBef>
              <a:buChar char="•"/>
              <a:defRPr sz="2400">
                <a:solidFill>
                  <a:srgbClr val="FFFFFF"/>
                </a:solidFill>
                <a:latin typeface="Arial" pitchFamily="34" charset="0"/>
                <a:ea typeface="ヒラギノ角ゴ Pro W3"/>
                <a:cs typeface="Arial" pitchFamily="34" charset="0"/>
              </a:defRPr>
            </a:lvl3pPr>
            <a:lvl4pPr marL="1600200" indent="-228600" algn="l">
              <a:spcBef>
                <a:spcPct val="20000"/>
              </a:spcBef>
              <a:buChar char="–"/>
              <a:defRPr sz="2000">
                <a:solidFill>
                  <a:srgbClr val="FFFFFF"/>
                </a:solidFill>
                <a:latin typeface="Arial" pitchFamily="34" charset="0"/>
                <a:ea typeface="ヒラギノ角ゴ Pro W3"/>
                <a:cs typeface="Arial" pitchFamily="34" charset="0"/>
              </a:defRPr>
            </a:lvl4pPr>
            <a:lvl5pPr marL="2057400" indent="-228600" algn="l">
              <a:spcBef>
                <a:spcPct val="20000"/>
              </a:spcBef>
              <a:buChar char="•"/>
              <a:defRPr sz="2000">
                <a:solidFill>
                  <a:srgbClr val="FFFFFF"/>
                </a:solidFill>
                <a:latin typeface="Arial" pitchFamily="34" charset="0"/>
                <a:ea typeface="ヒラギノ角ゴ Pro W3"/>
                <a:cs typeface="Arial" pitchFamily="34" charset="0"/>
              </a:defRPr>
            </a:lvl5pPr>
            <a:lvl6pPr marL="25146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6pPr>
            <a:lvl7pPr marL="29718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7pPr>
            <a:lvl8pPr marL="34290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8pPr>
            <a:lvl9pPr marL="38862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9pPr>
          </a:lstStyle>
          <a:p>
            <a:pPr algn="ctr" eaLnBrk="0" fontAlgn="base" hangingPunct="0">
              <a:spcAft>
                <a:spcPct val="0"/>
              </a:spcAft>
              <a:buFontTx/>
              <a:buNone/>
            </a:pPr>
            <a:r>
              <a:rPr lang="en-US" altLang="en-US" sz="2400" dirty="0">
                <a:solidFill>
                  <a:schemeClr val="tx1"/>
                </a:solidFill>
              </a:rPr>
              <a:t>Psycho-</a:t>
            </a:r>
            <a:br>
              <a:rPr lang="en-US" altLang="en-US" sz="2400" dirty="0">
                <a:solidFill>
                  <a:schemeClr val="tx1"/>
                </a:solidFill>
              </a:rPr>
            </a:br>
            <a:r>
              <a:rPr lang="en-US" altLang="en-US" sz="2400" dirty="0">
                <a:solidFill>
                  <a:schemeClr val="tx1"/>
                </a:solidFill>
              </a:rPr>
              <a:t>Education</a:t>
            </a:r>
            <a:endParaRPr lang="en-US" altLang="en-US" sz="1600" dirty="0">
              <a:solidFill>
                <a:schemeClr val="tx1"/>
              </a:solidFill>
            </a:endParaRPr>
          </a:p>
        </p:txBody>
      </p:sp>
      <p:sp>
        <p:nvSpPr>
          <p:cNvPr id="21" name="Title 2"/>
          <p:cNvSpPr>
            <a:spLocks/>
          </p:cNvSpPr>
          <p:nvPr/>
        </p:nvSpPr>
        <p:spPr bwMode="auto">
          <a:xfrm>
            <a:off x="7720893" y="3814769"/>
            <a:ext cx="1774476" cy="9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98" tIns="41399" rIns="82798" bIns="41399" anchor="ctr"/>
          <a:lstStyle>
            <a:lvl1pPr algn="l">
              <a:spcBef>
                <a:spcPct val="20000"/>
              </a:spcBef>
              <a:buChar char="•"/>
              <a:defRPr sz="3200">
                <a:solidFill>
                  <a:srgbClr val="FFFFFF"/>
                </a:solidFill>
                <a:latin typeface="Arial" pitchFamily="34" charset="0"/>
                <a:ea typeface="ヒラギノ角ゴ Pro W3"/>
                <a:cs typeface="Arial" pitchFamily="34" charset="0"/>
              </a:defRPr>
            </a:lvl1pPr>
            <a:lvl2pPr marL="742950" indent="-285750" algn="l">
              <a:spcBef>
                <a:spcPct val="20000"/>
              </a:spcBef>
              <a:buChar char="–"/>
              <a:defRPr sz="2800">
                <a:solidFill>
                  <a:srgbClr val="FFFFFF"/>
                </a:solidFill>
                <a:latin typeface="Arial" pitchFamily="34" charset="0"/>
                <a:ea typeface="ヒラギノ角ゴ Pro W3"/>
                <a:cs typeface="Arial" pitchFamily="34" charset="0"/>
              </a:defRPr>
            </a:lvl2pPr>
            <a:lvl3pPr marL="1143000" indent="-228600" algn="l">
              <a:spcBef>
                <a:spcPct val="20000"/>
              </a:spcBef>
              <a:buChar char="•"/>
              <a:defRPr sz="2400">
                <a:solidFill>
                  <a:srgbClr val="FFFFFF"/>
                </a:solidFill>
                <a:latin typeface="Arial" pitchFamily="34" charset="0"/>
                <a:ea typeface="ヒラギノ角ゴ Pro W3"/>
                <a:cs typeface="Arial" pitchFamily="34" charset="0"/>
              </a:defRPr>
            </a:lvl3pPr>
            <a:lvl4pPr marL="1600200" indent="-228600" algn="l">
              <a:spcBef>
                <a:spcPct val="20000"/>
              </a:spcBef>
              <a:buChar char="–"/>
              <a:defRPr sz="2000">
                <a:solidFill>
                  <a:srgbClr val="FFFFFF"/>
                </a:solidFill>
                <a:latin typeface="Arial" pitchFamily="34" charset="0"/>
                <a:ea typeface="ヒラギノ角ゴ Pro W3"/>
                <a:cs typeface="Arial" pitchFamily="34" charset="0"/>
              </a:defRPr>
            </a:lvl4pPr>
            <a:lvl5pPr marL="2057400" indent="-228600" algn="l">
              <a:spcBef>
                <a:spcPct val="20000"/>
              </a:spcBef>
              <a:buChar char="•"/>
              <a:defRPr sz="2000">
                <a:solidFill>
                  <a:srgbClr val="FFFFFF"/>
                </a:solidFill>
                <a:latin typeface="Arial" pitchFamily="34" charset="0"/>
                <a:ea typeface="ヒラギノ角ゴ Pro W3"/>
                <a:cs typeface="Arial" pitchFamily="34" charset="0"/>
              </a:defRPr>
            </a:lvl5pPr>
            <a:lvl6pPr marL="25146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6pPr>
            <a:lvl7pPr marL="29718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7pPr>
            <a:lvl8pPr marL="34290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8pPr>
            <a:lvl9pPr marL="3886200" indent="-228600" eaLnBrk="0" fontAlgn="base" hangingPunct="0">
              <a:spcBef>
                <a:spcPct val="20000"/>
              </a:spcBef>
              <a:spcAft>
                <a:spcPct val="0"/>
              </a:spcAft>
              <a:buChar char="•"/>
              <a:defRPr sz="2000">
                <a:solidFill>
                  <a:srgbClr val="FFFFFF"/>
                </a:solidFill>
                <a:latin typeface="Arial" pitchFamily="34" charset="0"/>
                <a:ea typeface="ヒラギノ角ゴ Pro W3"/>
                <a:cs typeface="Arial" pitchFamily="34" charset="0"/>
              </a:defRPr>
            </a:lvl9pPr>
          </a:lstStyle>
          <a:p>
            <a:pPr algn="ctr" eaLnBrk="0" fontAlgn="base" hangingPunct="0">
              <a:spcAft>
                <a:spcPct val="0"/>
              </a:spcAft>
              <a:buFontTx/>
              <a:buNone/>
            </a:pPr>
            <a:r>
              <a:rPr lang="en-US" altLang="en-US" sz="2400" dirty="0">
                <a:solidFill>
                  <a:schemeClr val="tx1"/>
                </a:solidFill>
              </a:rPr>
              <a:t>Psycho-</a:t>
            </a:r>
            <a:br>
              <a:rPr lang="en-US" altLang="en-US" sz="2400" dirty="0">
                <a:solidFill>
                  <a:schemeClr val="tx1"/>
                </a:solidFill>
              </a:rPr>
            </a:br>
            <a:r>
              <a:rPr lang="en-US" altLang="en-US" sz="2400" dirty="0">
                <a:solidFill>
                  <a:schemeClr val="tx1"/>
                </a:solidFill>
              </a:rPr>
              <a:t>Therapy</a:t>
            </a:r>
            <a:endParaRPr lang="en-US" altLang="en-US" sz="1600" dirty="0">
              <a:solidFill>
                <a:schemeClr val="tx1"/>
              </a:solidFill>
            </a:endParaRPr>
          </a:p>
        </p:txBody>
      </p:sp>
      <p:sp>
        <p:nvSpPr>
          <p:cNvPr id="23" name="Title 22">
            <a:extLst>
              <a:ext uri="{FF2B5EF4-FFF2-40B4-BE49-F238E27FC236}">
                <a16:creationId xmlns:a16="http://schemas.microsoft.com/office/drawing/2014/main" id="{70B63FFC-070D-F6DC-A379-94119644E020}"/>
              </a:ext>
            </a:extLst>
          </p:cNvPr>
          <p:cNvSpPr>
            <a:spLocks noGrp="1"/>
          </p:cNvSpPr>
          <p:nvPr>
            <p:ph type="title"/>
          </p:nvPr>
        </p:nvSpPr>
        <p:spPr>
          <a:xfrm>
            <a:off x="609600" y="199505"/>
            <a:ext cx="10744200" cy="1185577"/>
          </a:xfrm>
        </p:spPr>
        <p:txBody>
          <a:bodyPr>
            <a:normAutofit/>
          </a:bodyPr>
          <a:lstStyle/>
          <a:p>
            <a:r>
              <a:rPr lang="en-US" dirty="0"/>
              <a:t>The Effectiveness Pyramid</a:t>
            </a:r>
          </a:p>
        </p:txBody>
      </p:sp>
      <p:sp>
        <p:nvSpPr>
          <p:cNvPr id="25" name="Footer Placeholder 24">
            <a:extLst>
              <a:ext uri="{FF2B5EF4-FFF2-40B4-BE49-F238E27FC236}">
                <a16:creationId xmlns:a16="http://schemas.microsoft.com/office/drawing/2014/main" id="{D82E7572-B8F7-8FDA-94C5-0FCB236ECC96}"/>
              </a:ext>
            </a:extLst>
          </p:cNvPr>
          <p:cNvSpPr>
            <a:spLocks noGrp="1"/>
          </p:cNvSpPr>
          <p:nvPr>
            <p:ph type="ftr" sz="quarter" idx="3"/>
          </p:nvPr>
        </p:nvSpPr>
        <p:spPr>
          <a:xfrm>
            <a:off x="609600" y="6356350"/>
            <a:ext cx="10744199" cy="442131"/>
          </a:xfrm>
        </p:spPr>
        <p:txBody>
          <a:bodyPr/>
          <a:lstStyle/>
          <a:p>
            <a:r>
              <a:rPr lang="en-US" dirty="0" err="1">
                <a:solidFill>
                  <a:schemeClr val="tx1">
                    <a:lumMod val="60000"/>
                    <a:lumOff val="40000"/>
                  </a:schemeClr>
                </a:solidFill>
              </a:rPr>
              <a:t>Correll</a:t>
            </a:r>
            <a:r>
              <a:rPr lang="en-US" dirty="0">
                <a:solidFill>
                  <a:schemeClr val="tx1">
                    <a:lumMod val="60000"/>
                    <a:lumOff val="40000"/>
                  </a:schemeClr>
                </a:solidFill>
              </a:rPr>
              <a:t> CU. </a:t>
            </a:r>
            <a:r>
              <a:rPr lang="en-US" i="1" dirty="0">
                <a:solidFill>
                  <a:schemeClr val="tx1">
                    <a:lumMod val="60000"/>
                    <a:lumOff val="40000"/>
                  </a:schemeClr>
                </a:solidFill>
              </a:rPr>
              <a:t>J Clin Psychiatry</a:t>
            </a:r>
            <a:r>
              <a:rPr lang="en-US" dirty="0">
                <a:solidFill>
                  <a:schemeClr val="tx1">
                    <a:lumMod val="60000"/>
                    <a:lumOff val="40000"/>
                  </a:schemeClr>
                </a:solidFill>
              </a:rPr>
              <a:t>. 2011;72(suppl 1):9-13. </a:t>
            </a:r>
          </a:p>
        </p:txBody>
      </p:sp>
    </p:spTree>
    <p:extLst>
      <p:ext uri="{BB962C8B-B14F-4D97-AF65-F5344CB8AC3E}">
        <p14:creationId xmlns:p14="http://schemas.microsoft.com/office/powerpoint/2010/main" val="388256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23719D2-2078-4EED-837C-7231A6EBA7A4}"/>
              </a:ext>
            </a:extLst>
          </p:cNvPr>
          <p:cNvPicPr>
            <a:picLocks noChangeAspect="1"/>
          </p:cNvPicPr>
          <p:nvPr/>
        </p:nvPicPr>
        <p:blipFill rotWithShape="1">
          <a:blip r:embed="rId2"/>
          <a:srcRect t="15253" b="4529"/>
          <a:stretch/>
        </p:blipFill>
        <p:spPr>
          <a:xfrm>
            <a:off x="2037233" y="1519836"/>
            <a:ext cx="8117533" cy="4707710"/>
          </a:xfrm>
          <a:prstGeom prst="rect">
            <a:avLst/>
          </a:prstGeom>
        </p:spPr>
      </p:pic>
      <p:sp>
        <p:nvSpPr>
          <p:cNvPr id="5" name="Title 4">
            <a:extLst>
              <a:ext uri="{FF2B5EF4-FFF2-40B4-BE49-F238E27FC236}">
                <a16:creationId xmlns:a16="http://schemas.microsoft.com/office/drawing/2014/main" id="{E4CED2CB-0A55-92B3-4B66-6842EF5A8524}"/>
              </a:ext>
            </a:extLst>
          </p:cNvPr>
          <p:cNvSpPr>
            <a:spLocks noGrp="1"/>
          </p:cNvSpPr>
          <p:nvPr>
            <p:ph type="title"/>
          </p:nvPr>
        </p:nvSpPr>
        <p:spPr/>
        <p:txBody>
          <a:bodyPr/>
          <a:lstStyle/>
          <a:p>
            <a:r>
              <a:rPr lang="en-US" dirty="0">
                <a:solidFill>
                  <a:schemeClr val="tx1"/>
                </a:solidFill>
              </a:rPr>
              <a:t>What Are the Desirable Characteristics of an </a:t>
            </a:r>
            <a:br>
              <a:rPr lang="en-US" dirty="0">
                <a:solidFill>
                  <a:schemeClr val="tx1"/>
                </a:solidFill>
              </a:rPr>
            </a:br>
            <a:r>
              <a:rPr lang="en-US" dirty="0">
                <a:solidFill>
                  <a:schemeClr val="tx1"/>
                </a:solidFill>
              </a:rPr>
              <a:t>“Idea” Anti-“Psychotic”?</a:t>
            </a:r>
          </a:p>
        </p:txBody>
      </p:sp>
      <p:sp>
        <p:nvSpPr>
          <p:cNvPr id="3" name="TextBox 2">
            <a:extLst>
              <a:ext uri="{FF2B5EF4-FFF2-40B4-BE49-F238E27FC236}">
                <a16:creationId xmlns:a16="http://schemas.microsoft.com/office/drawing/2014/main" id="{9363C1DD-A624-D887-4D10-436435F2048D}"/>
              </a:ext>
            </a:extLst>
          </p:cNvPr>
          <p:cNvSpPr txBox="1"/>
          <p:nvPr/>
        </p:nvSpPr>
        <p:spPr>
          <a:xfrm>
            <a:off x="363353" y="6256423"/>
            <a:ext cx="9069404" cy="461665"/>
          </a:xfrm>
          <a:prstGeom prst="rect">
            <a:avLst/>
          </a:prstGeom>
          <a:noFill/>
        </p:spPr>
        <p:txBody>
          <a:bodyPr wrap="square">
            <a:spAutoFit/>
          </a:bodyPr>
          <a:lstStyle/>
          <a:p>
            <a:r>
              <a:rPr lang="en-US" sz="1200" dirty="0">
                <a:solidFill>
                  <a:schemeClr val="tx1">
                    <a:lumMod val="60000"/>
                    <a:lumOff val="40000"/>
                  </a:schemeClr>
                </a:solidFill>
              </a:rPr>
              <a:t>DA, dopaminergic; PD, pharmacodynamic; PK, pharmacokinetic; TD, tardive dyskinesia.</a:t>
            </a:r>
          </a:p>
          <a:p>
            <a:r>
              <a:rPr lang="en-US" sz="1200" dirty="0" err="1">
                <a:solidFill>
                  <a:schemeClr val="tx1">
                    <a:lumMod val="60000"/>
                    <a:lumOff val="40000"/>
                  </a:schemeClr>
                </a:solidFill>
              </a:rPr>
              <a:t>Correll</a:t>
            </a:r>
            <a:r>
              <a:rPr lang="en-US" sz="1200" dirty="0">
                <a:solidFill>
                  <a:schemeClr val="tx1">
                    <a:lumMod val="60000"/>
                    <a:lumOff val="40000"/>
                  </a:schemeClr>
                </a:solidFill>
              </a:rPr>
              <a:t> CU. </a:t>
            </a:r>
            <a:r>
              <a:rPr lang="en-US" sz="1200" i="1" dirty="0">
                <a:solidFill>
                  <a:schemeClr val="tx1">
                    <a:lumMod val="60000"/>
                    <a:lumOff val="40000"/>
                  </a:schemeClr>
                </a:solidFill>
              </a:rPr>
              <a:t>J Clin Psychiatry</a:t>
            </a:r>
            <a:r>
              <a:rPr lang="en-US" sz="1200" dirty="0">
                <a:solidFill>
                  <a:schemeClr val="tx1">
                    <a:lumMod val="60000"/>
                    <a:lumOff val="40000"/>
                  </a:schemeClr>
                </a:solidFill>
              </a:rPr>
              <a:t>. 2011;72(suppl 1):9-13. </a:t>
            </a:r>
          </a:p>
        </p:txBody>
      </p:sp>
    </p:spTree>
    <p:extLst>
      <p:ext uri="{BB962C8B-B14F-4D97-AF65-F5344CB8AC3E}">
        <p14:creationId xmlns:p14="http://schemas.microsoft.com/office/powerpoint/2010/main" val="3834550252"/>
      </p:ext>
    </p:extLst>
  </p:cSld>
  <p:clrMapOvr>
    <a:masterClrMapping/>
  </p:clrMapOvr>
</p:sld>
</file>

<file path=ppt/theme/theme1.xml><?xml version="1.0" encoding="utf-8"?>
<a:theme xmlns:a="http://schemas.openxmlformats.org/drawingml/2006/main" name="Psychiatry Template 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ychiatry Template 2023" id="{6904B905-054A-844A-82D4-A407633AE3FF}" vid="{973B4CC8-F63A-B242-B87D-F88E0856FB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C18F093-22EA-4DD7-9448-32813C082BDD}">
  <ds:schemaRefs>
    <ds:schemaRef ds:uri="http://schemas.microsoft.com/sharepoint/v3/contenttype/forms"/>
  </ds:schemaRefs>
</ds:datastoreItem>
</file>

<file path=customXml/itemProps2.xml><?xml version="1.0" encoding="utf-8"?>
<ds:datastoreItem xmlns:ds="http://schemas.openxmlformats.org/officeDocument/2006/customXml" ds:itemID="{5003284F-456D-41A9-8C0C-5C86642F75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BC606D-93DC-4446-BED0-D390EDA2BA8A}">
  <ds:schemaRefs>
    <ds:schemaRef ds:uri="http://schemas.microsoft.com/office/2006/documentManagement/types"/>
    <ds:schemaRef ds:uri="a9d8bbac-cce3-475c-b9fe-65ecbcec7edd"/>
    <ds:schemaRef ds:uri="http://schemas.microsoft.com/office/2006/metadata/properties"/>
    <ds:schemaRef ds:uri="http://schemas.microsoft.com/office/infopath/2007/PartnerControls"/>
    <ds:schemaRef ds:uri="http://purl.org/dc/terms/"/>
    <ds:schemaRef ds:uri="f55e9ad1-4522-4e5b-8d2e-6f450f6d945f"/>
    <ds:schemaRef ds:uri="http://purl.org/dc/dcmitype/"/>
    <ds:schemaRef ds:uri="http://purl.org/dc/elements/1.1/"/>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Psychiatry Template 2023</Template>
  <TotalTime>144</TotalTime>
  <Words>1464</Words>
  <Application>Microsoft Macintosh PowerPoint</Application>
  <PresentationFormat>Widescreen</PresentationFormat>
  <Paragraphs>185</Paragraphs>
  <Slides>19</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Aptos</vt:lpstr>
      <vt:lpstr>Arial</vt:lpstr>
      <vt:lpstr>Arial Narrow</vt:lpstr>
      <vt:lpstr>Calibri</vt:lpstr>
      <vt:lpstr>Calibri Light</vt:lpstr>
      <vt:lpstr>Century Gothic</vt:lpstr>
      <vt:lpstr>Century Schoolbook</vt:lpstr>
      <vt:lpstr>Montserrat-SemiBold</vt:lpstr>
      <vt:lpstr>Trebuchet MS</vt:lpstr>
      <vt:lpstr>ヒラギノ角ゴ Pro W3</vt:lpstr>
      <vt:lpstr>Psychiatry Template 2023</vt:lpstr>
      <vt:lpstr>Office Theme</vt:lpstr>
      <vt:lpstr>From Trial to Treatment:  Translating Emerging Clinical Data into Meaningful Schizophrenia Clinical Care</vt:lpstr>
      <vt:lpstr>PowerPoint Presentation</vt:lpstr>
      <vt:lpstr>Disclaimer</vt:lpstr>
      <vt:lpstr>Overview</vt:lpstr>
      <vt:lpstr>Clinical Domains of Schizophrenia Requiring Attention</vt:lpstr>
      <vt:lpstr>Physicians Focus Is Mainly on Symptom Improvement</vt:lpstr>
      <vt:lpstr>Patients Focus Is Also a Lot on Tolerability</vt:lpstr>
      <vt:lpstr>The Effectiveness Pyramid</vt:lpstr>
      <vt:lpstr>What Are the Desirable Characteristics of an  “Idea” Anti-“Psychotic”?</vt:lpstr>
      <vt:lpstr>Overview</vt:lpstr>
      <vt:lpstr>PowerPoint Presentation</vt:lpstr>
      <vt:lpstr>Life Engagement as a Meaningful Goal</vt:lpstr>
      <vt:lpstr>Collaborative Care: Planning</vt:lpstr>
      <vt:lpstr>Key Points for Patient-Centric Discussions of Treatment Goals and Options </vt:lpstr>
      <vt:lpstr>Shared Decision-Making </vt:lpstr>
      <vt:lpstr>Overview</vt:lpstr>
      <vt:lpstr>Where and How Would Novel Agents Fit?</vt:lpstr>
      <vt:lpstr>Conclusion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Trial to Treatment:  Translating Emerging Clinical Data into Meaningful Schizophrenia Clinical Care</dc:title>
  <dc:subject/>
  <dc:creator>MedEd On The Go</dc:creator>
  <cp:keywords/>
  <dc:description/>
  <cp:lastModifiedBy>Harley Kidner</cp:lastModifiedBy>
  <cp:revision>8</cp:revision>
  <dcterms:created xsi:type="dcterms:W3CDTF">2024-03-28T23:59:29Z</dcterms:created>
  <dcterms:modified xsi:type="dcterms:W3CDTF">2024-06-25T19:56:37Z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