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65" r:id="rId2"/>
    <p:sldId id="256" r:id="rId3"/>
    <p:sldId id="266" r:id="rId4"/>
    <p:sldId id="267" r:id="rId5"/>
    <p:sldId id="268" r:id="rId6"/>
    <p:sldId id="260" r:id="rId7"/>
    <p:sldId id="273" r:id="rId8"/>
    <p:sldId id="274" r:id="rId9"/>
    <p:sldId id="275" r:id="rId10"/>
    <p:sldId id="261" r:id="rId11"/>
    <p:sldId id="269" r:id="rId12"/>
    <p:sldId id="270" r:id="rId13"/>
    <p:sldId id="271" r:id="rId14"/>
    <p:sldId id="277" r:id="rId15"/>
    <p:sldId id="272" r:id="rId16"/>
    <p:sldId id="27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360" userDrawn="1">
          <p15:clr>
            <a:srgbClr val="A4A3A4"/>
          </p15:clr>
        </p15:guide>
        <p15:guide id="4" pos="7320" userDrawn="1">
          <p15:clr>
            <a:srgbClr val="A4A3A4"/>
          </p15:clr>
        </p15:guide>
        <p15:guide id="5" orient="horz" pos="864" userDrawn="1">
          <p15:clr>
            <a:srgbClr val="A4A3A4"/>
          </p15:clr>
        </p15:guide>
        <p15:guide id="6" orient="horz" pos="362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4231C20-65D9-1B1D-0BE3-C208C6288E8A}" name="Karen Lebo" initials="KRL" userId="Karen Lebo"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72" autoAdjust="0"/>
    <p:restoredTop sz="91293"/>
  </p:normalViewPr>
  <p:slideViewPr>
    <p:cSldViewPr snapToGrid="0">
      <p:cViewPr varScale="1">
        <p:scale>
          <a:sx n="112" d="100"/>
          <a:sy n="112" d="100"/>
        </p:scale>
        <p:origin x="800" y="184"/>
      </p:cViewPr>
      <p:guideLst>
        <p:guide orient="horz" pos="2160"/>
        <p:guide pos="3840"/>
        <p:guide pos="360"/>
        <p:guide pos="7320"/>
        <p:guide orient="horz" pos="864"/>
        <p:guide orient="horz" pos="36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14EC45-5AE9-48AE-9B31-2E1D701BD40D}" type="datetimeFigureOut">
              <a:rPr lang="en-US" smtClean="0"/>
              <a:t>3/28/23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196533-2590-4445-88A2-C0FA051E18F8}" type="slidenum">
              <a:rPr lang="en-US" smtClean="0"/>
              <a:t>‹#›</a:t>
            </a:fld>
            <a:endParaRPr lang="en-US"/>
          </a:p>
        </p:txBody>
      </p:sp>
    </p:spTree>
    <p:extLst>
      <p:ext uri="{BB962C8B-B14F-4D97-AF65-F5344CB8AC3E}">
        <p14:creationId xmlns:p14="http://schemas.microsoft.com/office/powerpoint/2010/main" val="2308044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6_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grpSp>
        <p:nvGrpSpPr>
          <p:cNvPr id="2" name="Group 1">
            <a:extLst>
              <a:ext uri="{FF2B5EF4-FFF2-40B4-BE49-F238E27FC236}">
                <a16:creationId xmlns:a16="http://schemas.microsoft.com/office/drawing/2014/main" id="{52B88683-F4CA-439F-8BE8-ED2F20FC2E60}"/>
              </a:ext>
            </a:extLst>
          </p:cNvPr>
          <p:cNvGrpSpPr/>
          <p:nvPr userDrawn="1"/>
        </p:nvGrpSpPr>
        <p:grpSpPr>
          <a:xfrm>
            <a:off x="0" y="0"/>
            <a:ext cx="12192000" cy="975360"/>
            <a:chOff x="0" y="0"/>
            <a:chExt cx="12192000" cy="975360"/>
          </a:xfrm>
        </p:grpSpPr>
        <p:pic>
          <p:nvPicPr>
            <p:cNvPr id="8" name="Picture 7">
              <a:extLst>
                <a:ext uri="{FF2B5EF4-FFF2-40B4-BE49-F238E27FC236}">
                  <a16:creationId xmlns:a16="http://schemas.microsoft.com/office/drawing/2014/main" id="{812D41A0-A12B-4C60-BD42-0644A38EF1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9" name="Picture 8">
              <a:extLst>
                <a:ext uri="{FF2B5EF4-FFF2-40B4-BE49-F238E27FC236}">
                  <a16:creationId xmlns:a16="http://schemas.microsoft.com/office/drawing/2014/main" id="{491DB813-C245-435B-B415-FC1D6311886F}"/>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86591" y="130185"/>
              <a:ext cx="2938657" cy="749188"/>
            </a:xfrm>
            <a:prstGeom prst="rect">
              <a:avLst/>
            </a:prstGeom>
          </p:spPr>
        </p:pic>
      </p:grpSp>
      <p:pic>
        <p:nvPicPr>
          <p:cNvPr id="11" name="Picture 10">
            <a:extLst>
              <a:ext uri="{FF2B5EF4-FFF2-40B4-BE49-F238E27FC236}">
                <a16:creationId xmlns:a16="http://schemas.microsoft.com/office/drawing/2014/main" id="{98D7BE7B-D2B3-48B4-96E3-689D1AC137D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039712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606829"/>
            <a:ext cx="4272539" cy="5254221"/>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626224"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0" y="6356350"/>
            <a:ext cx="11199811"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03943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457201"/>
            <a:ext cx="6172200"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0" y="6356350"/>
            <a:ext cx="10745787"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86101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7B771-9FD6-66BB-77AE-0A0A75AA2C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C9003A-C2BC-FDFB-5584-8A8EC6479B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D660E2-0BA4-1345-F074-2A76B1FE034C}"/>
              </a:ext>
            </a:extLst>
          </p:cNvPr>
          <p:cNvSpPr>
            <a:spLocks noGrp="1"/>
          </p:cNvSpPr>
          <p:nvPr>
            <p:ph type="dt" sz="half" idx="10"/>
          </p:nvPr>
        </p:nvSpPr>
        <p:spPr/>
        <p:txBody>
          <a:bodyPr/>
          <a:lstStyle/>
          <a:p>
            <a:fld id="{70C16BAA-9DCB-4C1E-85C4-7DF34C2C7CC6}" type="datetimeFigureOut">
              <a:rPr lang="en-US" smtClean="0"/>
              <a:t>3/28/23</a:t>
            </a:fld>
            <a:endParaRPr lang="en-US"/>
          </a:p>
        </p:txBody>
      </p:sp>
      <p:sp>
        <p:nvSpPr>
          <p:cNvPr id="5" name="Footer Placeholder 4">
            <a:extLst>
              <a:ext uri="{FF2B5EF4-FFF2-40B4-BE49-F238E27FC236}">
                <a16:creationId xmlns:a16="http://schemas.microsoft.com/office/drawing/2014/main" id="{168EA963-C3A3-452A-F184-3BFB29BBF2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23D3BD-3A6E-B7DD-4945-E713DEEDFFEA}"/>
              </a:ext>
            </a:extLst>
          </p:cNvPr>
          <p:cNvSpPr>
            <a:spLocks noGrp="1"/>
          </p:cNvSpPr>
          <p:nvPr>
            <p:ph type="sldNum" sz="quarter" idx="12"/>
          </p:nvPr>
        </p:nvSpPr>
        <p:spPr/>
        <p:txBody>
          <a:bodyPr/>
          <a:lstStyle/>
          <a:p>
            <a:fld id="{19A61FA0-3AEB-4468-BBCB-180528295516}" type="slidenum">
              <a:rPr lang="en-US" smtClean="0"/>
              <a:t>‹#›</a:t>
            </a:fld>
            <a:endParaRPr lang="en-US"/>
          </a:p>
        </p:txBody>
      </p:sp>
    </p:spTree>
    <p:extLst>
      <p:ext uri="{BB962C8B-B14F-4D97-AF65-F5344CB8AC3E}">
        <p14:creationId xmlns:p14="http://schemas.microsoft.com/office/powerpoint/2010/main" val="2431643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ub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lgn="r">
              <a:defRPr sz="44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2926080" y="6356350"/>
            <a:ext cx="819911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grpSp>
        <p:nvGrpSpPr>
          <p:cNvPr id="8" name="Group 7">
            <a:extLst>
              <a:ext uri="{FF2B5EF4-FFF2-40B4-BE49-F238E27FC236}">
                <a16:creationId xmlns:a16="http://schemas.microsoft.com/office/drawing/2014/main" id="{089A264A-AC5B-4283-916B-BEA290A0B0D0}"/>
              </a:ext>
            </a:extLst>
          </p:cNvPr>
          <p:cNvGrpSpPr/>
          <p:nvPr userDrawn="1"/>
        </p:nvGrpSpPr>
        <p:grpSpPr>
          <a:xfrm>
            <a:off x="0" y="0"/>
            <a:ext cx="12192000" cy="975360"/>
            <a:chOff x="0" y="0"/>
            <a:chExt cx="12192000" cy="975360"/>
          </a:xfrm>
        </p:grpSpPr>
        <p:pic>
          <p:nvPicPr>
            <p:cNvPr id="9" name="Picture 8">
              <a:extLst>
                <a:ext uri="{FF2B5EF4-FFF2-40B4-BE49-F238E27FC236}">
                  <a16:creationId xmlns:a16="http://schemas.microsoft.com/office/drawing/2014/main" id="{96D2F3A7-2DDF-43EE-9D90-4DFF2A231E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10" name="Picture 9">
              <a:extLst>
                <a:ext uri="{FF2B5EF4-FFF2-40B4-BE49-F238E27FC236}">
                  <a16:creationId xmlns:a16="http://schemas.microsoft.com/office/drawing/2014/main" id="{858AA69B-06EA-4D76-8AD0-30EE6A4CE60A}"/>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86591" y="130185"/>
              <a:ext cx="2938657" cy="749188"/>
            </a:xfrm>
            <a:prstGeom prst="rect">
              <a:avLst/>
            </a:prstGeom>
          </p:spPr>
        </p:pic>
      </p:grpSp>
      <p:pic>
        <p:nvPicPr>
          <p:cNvPr id="11" name="Picture 10">
            <a:extLst>
              <a:ext uri="{FF2B5EF4-FFF2-40B4-BE49-F238E27FC236}">
                <a16:creationId xmlns:a16="http://schemas.microsoft.com/office/drawing/2014/main" id="{8C9AB0E5-B29C-4E14-A39A-DA7D5DD440E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60643" y="6093534"/>
            <a:ext cx="1267742" cy="649084"/>
          </a:xfrm>
          <a:prstGeom prst="rect">
            <a:avLst/>
          </a:prstGeom>
        </p:spPr>
      </p:pic>
    </p:spTree>
    <p:extLst>
      <p:ext uri="{BB962C8B-B14F-4D97-AF65-F5344CB8AC3E}">
        <p14:creationId xmlns:p14="http://schemas.microsoft.com/office/powerpoint/2010/main" val="2263806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Sub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lgn="r">
              <a:defRPr sz="44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610349" y="4589463"/>
            <a:ext cx="4514851"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2926080" y="6356350"/>
            <a:ext cx="819911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1" name="Text Placeholder 2">
            <a:extLst>
              <a:ext uri="{FF2B5EF4-FFF2-40B4-BE49-F238E27FC236}">
                <a16:creationId xmlns:a16="http://schemas.microsoft.com/office/drawing/2014/main" id="{1FD911D0-DADF-4587-B77C-7892147F7563}"/>
              </a:ext>
            </a:extLst>
          </p:cNvPr>
          <p:cNvSpPr>
            <a:spLocks noGrp="1"/>
          </p:cNvSpPr>
          <p:nvPr>
            <p:ph type="body" idx="10"/>
          </p:nvPr>
        </p:nvSpPr>
        <p:spPr>
          <a:xfrm>
            <a:off x="1703543" y="4589463"/>
            <a:ext cx="4514851"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9" name="Group 8">
            <a:extLst>
              <a:ext uri="{FF2B5EF4-FFF2-40B4-BE49-F238E27FC236}">
                <a16:creationId xmlns:a16="http://schemas.microsoft.com/office/drawing/2014/main" id="{3F418F41-1686-4328-9724-A570C42561FC}"/>
              </a:ext>
            </a:extLst>
          </p:cNvPr>
          <p:cNvGrpSpPr/>
          <p:nvPr userDrawn="1"/>
        </p:nvGrpSpPr>
        <p:grpSpPr>
          <a:xfrm>
            <a:off x="0" y="0"/>
            <a:ext cx="12192000" cy="975360"/>
            <a:chOff x="0" y="0"/>
            <a:chExt cx="12192000" cy="975360"/>
          </a:xfrm>
        </p:grpSpPr>
        <p:pic>
          <p:nvPicPr>
            <p:cNvPr id="10" name="Picture 9">
              <a:extLst>
                <a:ext uri="{FF2B5EF4-FFF2-40B4-BE49-F238E27FC236}">
                  <a16:creationId xmlns:a16="http://schemas.microsoft.com/office/drawing/2014/main" id="{A9EEAEED-EB44-477F-806E-60576BE3F41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13" name="Picture 12">
              <a:extLst>
                <a:ext uri="{FF2B5EF4-FFF2-40B4-BE49-F238E27FC236}">
                  <a16:creationId xmlns:a16="http://schemas.microsoft.com/office/drawing/2014/main" id="{798061BD-8256-4ADE-A9F4-7FDD0026513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86591" y="130185"/>
              <a:ext cx="2938657" cy="749188"/>
            </a:xfrm>
            <a:prstGeom prst="rect">
              <a:avLst/>
            </a:prstGeom>
          </p:spPr>
        </p:pic>
      </p:grpSp>
      <p:pic>
        <p:nvPicPr>
          <p:cNvPr id="17" name="Picture 16">
            <a:extLst>
              <a:ext uri="{FF2B5EF4-FFF2-40B4-BE49-F238E27FC236}">
                <a16:creationId xmlns:a16="http://schemas.microsoft.com/office/drawing/2014/main" id="{A269C1E7-9B03-4DB0-8768-BFB3B740D52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60643" y="6093534"/>
            <a:ext cx="1267742" cy="649084"/>
          </a:xfrm>
          <a:prstGeom prst="rect">
            <a:avLst/>
          </a:prstGeom>
        </p:spPr>
      </p:pic>
    </p:spTree>
    <p:extLst>
      <p:ext uri="{BB962C8B-B14F-4D97-AF65-F5344CB8AC3E}">
        <p14:creationId xmlns:p14="http://schemas.microsoft.com/office/powerpoint/2010/main" val="646146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bg>
      <p:bgPr>
        <a:solidFill>
          <a:srgbClr val="FFFFFF"/>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85622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8598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6"/>
              </a:buClr>
              <a:buSzPct val="100000"/>
              <a:buFont typeface="Arial" panose="020B0604020202020204" pitchFamily="34" charset="0"/>
              <a:buChar char="•"/>
              <a:defRPr/>
            </a:lvl1pPr>
            <a:lvl2pPr marL="685800" indent="-228600">
              <a:buClr>
                <a:schemeClr val="accent6"/>
              </a:buClr>
              <a:buSzPct val="100000"/>
              <a:buFont typeface="Arial" panose="020B0604020202020204" pitchFamily="34" charset="0"/>
              <a:buChar char="•"/>
              <a:defRPr/>
            </a:lvl2pPr>
            <a:lvl3pPr marL="1143000" indent="-228600">
              <a:buClr>
                <a:schemeClr val="accent6"/>
              </a:buClr>
              <a:buSzPct val="100000"/>
              <a:buFont typeface="Arial" panose="020B0604020202020204" pitchFamily="34" charset="0"/>
              <a:buChar char="•"/>
              <a:defRPr/>
            </a:lvl3pPr>
            <a:lvl4pPr marL="1600200" indent="-228600">
              <a:buClr>
                <a:schemeClr val="accent6"/>
              </a:buClr>
              <a:buSzPct val="100000"/>
              <a:buFont typeface="Arial" panose="020B0604020202020204" pitchFamily="34" charset="0"/>
              <a:buChar char="•"/>
              <a:defRPr/>
            </a:lvl4pPr>
            <a:lvl5pPr marL="2057400" indent="-228600">
              <a:buClr>
                <a:schemeClr val="accent6"/>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7228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74125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74423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0" y="6356350"/>
            <a:ext cx="10745787"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3930571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5">
            <a:extLst>
              <a:ext uri="{FF2B5EF4-FFF2-40B4-BE49-F238E27FC236}">
                <a16:creationId xmlns:a16="http://schemas.microsoft.com/office/drawing/2014/main" id="{89BEF74D-8D28-4131-8F45-3779D7055172}"/>
              </a:ext>
            </a:extLst>
          </p:cNvPr>
          <p:cNvPicPr>
            <a:picLocks noChangeAspect="1"/>
          </p:cNvPicPr>
          <p:nvPr userDrawn="1"/>
        </p:nvPicPr>
        <p:blipFill rotWithShape="1">
          <a:blip r:embed="rId14">
            <a:extLst>
              <a:ext uri="{BEBA8EAE-BF5A-486C-A8C5-ECC9F3942E4B}">
                <a14:imgProps xmlns:a14="http://schemas.microsoft.com/office/drawing/2010/main">
                  <a14:imgLayer r:embed="rId15">
                    <a14:imgEffect>
                      <a14:sharpenSoften amount="-100000"/>
                    </a14:imgEffect>
                  </a14:imgLayer>
                </a14:imgProps>
              </a:ext>
              <a:ext uri="{28A0092B-C50C-407E-A947-70E740481C1C}">
                <a14:useLocalDpi xmlns:a14="http://schemas.microsoft.com/office/drawing/2010/main" val="0"/>
              </a:ext>
            </a:extLst>
          </a:blip>
          <a:srcRect b="89063"/>
          <a:stretch/>
        </p:blipFill>
        <p:spPr>
          <a:xfrm>
            <a:off x="0" y="-3586"/>
            <a:ext cx="12192000" cy="106682"/>
          </a:xfrm>
          <a:prstGeom prst="rect">
            <a:avLst/>
          </a:prstGeom>
        </p:spPr>
      </p:pic>
      <p:sp>
        <p:nvSpPr>
          <p:cNvPr id="8" name="Footer Placeholder 4">
            <a:extLst>
              <a:ext uri="{FF2B5EF4-FFF2-40B4-BE49-F238E27FC236}">
                <a16:creationId xmlns:a16="http://schemas.microsoft.com/office/drawing/2014/main" id="{B6C3302F-87F6-4619-9382-93EEA9D2B073}"/>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60605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100000"/>
        </a:lnSpc>
        <a:spcBef>
          <a:spcPct val="0"/>
        </a:spcBef>
        <a:buNone/>
        <a:defRPr sz="3200" b="1" i="0" kern="1200">
          <a:solidFill>
            <a:schemeClr val="accent6">
              <a:lumMod val="50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6"/>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Clr>
          <a:schemeClr val="accent6"/>
        </a:buClr>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BEA2B-2C7B-5A24-065D-9E8A987029C2}"/>
              </a:ext>
            </a:extLst>
          </p:cNvPr>
          <p:cNvSpPr>
            <a:spLocks noGrp="1"/>
          </p:cNvSpPr>
          <p:nvPr>
            <p:ph type="title"/>
          </p:nvPr>
        </p:nvSpPr>
        <p:spPr/>
        <p:txBody>
          <a:bodyPr>
            <a:normAutofit/>
          </a:bodyPr>
          <a:lstStyle/>
          <a:p>
            <a:r>
              <a:rPr lang="en-US" sz="3600" dirty="0"/>
              <a:t>Pharmacy Perspective</a:t>
            </a:r>
            <a:br>
              <a:rPr lang="en-US" sz="3600" dirty="0"/>
            </a:br>
            <a:r>
              <a:rPr lang="en-US" sz="3600" dirty="0"/>
              <a:t>Real-World Management of Factor Xa Inhibitor-Associated Bleeding Across 45 US Hospitals</a:t>
            </a:r>
          </a:p>
        </p:txBody>
      </p:sp>
      <p:sp>
        <p:nvSpPr>
          <p:cNvPr id="5" name="Subtitle 4">
            <a:extLst>
              <a:ext uri="{FF2B5EF4-FFF2-40B4-BE49-F238E27FC236}">
                <a16:creationId xmlns:a16="http://schemas.microsoft.com/office/drawing/2014/main" id="{995CF2FF-54DE-5FAF-D606-F4CDC65784A0}"/>
              </a:ext>
            </a:extLst>
          </p:cNvPr>
          <p:cNvSpPr>
            <a:spLocks noGrp="1"/>
          </p:cNvSpPr>
          <p:nvPr>
            <p:ph type="body" idx="1"/>
          </p:nvPr>
        </p:nvSpPr>
        <p:spPr>
          <a:xfrm>
            <a:off x="609601" y="4239271"/>
            <a:ext cx="10515600" cy="1762698"/>
          </a:xfrm>
        </p:spPr>
        <p:txBody>
          <a:bodyPr>
            <a:normAutofit fontScale="92500" lnSpcReduction="20000"/>
          </a:bodyPr>
          <a:lstStyle/>
          <a:p>
            <a:r>
              <a:rPr lang="en-US" dirty="0"/>
              <a:t>Paul P. Dobesh, PharmD, FACC, FAHA, FCCP, BCPS, BCCP</a:t>
            </a:r>
          </a:p>
          <a:p>
            <a:r>
              <a:rPr lang="en-US" dirty="0"/>
              <a:t>Professor of Pharmacy Practice and Science</a:t>
            </a:r>
          </a:p>
          <a:p>
            <a:r>
              <a:rPr lang="en-US" dirty="0"/>
              <a:t>College of Pharmacy </a:t>
            </a:r>
          </a:p>
          <a:p>
            <a:r>
              <a:rPr lang="en-US" dirty="0"/>
              <a:t>University of Nebraska Medical Center</a:t>
            </a:r>
          </a:p>
          <a:p>
            <a:r>
              <a:rPr lang="en-US" dirty="0"/>
              <a:t>Omaha, NE</a:t>
            </a:r>
          </a:p>
        </p:txBody>
      </p:sp>
    </p:spTree>
    <p:extLst>
      <p:ext uri="{BB962C8B-B14F-4D97-AF65-F5344CB8AC3E}">
        <p14:creationId xmlns:p14="http://schemas.microsoft.com/office/powerpoint/2010/main" val="750083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7484-CB16-8D13-2247-17D3EBA333CA}"/>
              </a:ext>
            </a:extLst>
          </p:cNvPr>
          <p:cNvSpPr>
            <a:spLocks noGrp="1"/>
          </p:cNvSpPr>
          <p:nvPr>
            <p:ph type="title"/>
          </p:nvPr>
        </p:nvSpPr>
        <p:spPr/>
        <p:txBody>
          <a:bodyPr/>
          <a:lstStyle/>
          <a:p>
            <a:r>
              <a:rPr lang="en-US" dirty="0"/>
              <a:t>Results</a:t>
            </a:r>
          </a:p>
        </p:txBody>
      </p:sp>
      <p:sp>
        <p:nvSpPr>
          <p:cNvPr id="3" name="Content Placeholder 2">
            <a:extLst>
              <a:ext uri="{FF2B5EF4-FFF2-40B4-BE49-F238E27FC236}">
                <a16:creationId xmlns:a16="http://schemas.microsoft.com/office/drawing/2014/main" id="{1CAD16D0-12FB-C487-D7F4-C5887E068FE2}"/>
              </a:ext>
            </a:extLst>
          </p:cNvPr>
          <p:cNvSpPr>
            <a:spLocks noGrp="1"/>
          </p:cNvSpPr>
          <p:nvPr>
            <p:ph idx="1"/>
          </p:nvPr>
        </p:nvSpPr>
        <p:spPr/>
        <p:txBody>
          <a:bodyPr/>
          <a:lstStyle/>
          <a:p>
            <a:r>
              <a:rPr lang="en-US" dirty="0"/>
              <a:t>45 US-based hospitals</a:t>
            </a:r>
          </a:p>
          <a:p>
            <a:pPr lvl="1"/>
            <a:r>
              <a:rPr lang="en-US" dirty="0"/>
              <a:t>Mean number of beds was 465</a:t>
            </a:r>
          </a:p>
          <a:p>
            <a:pPr lvl="1"/>
            <a:r>
              <a:rPr lang="en-US" dirty="0"/>
              <a:t>56% with fewer than 500 beds and 44% with 500 or more beds</a:t>
            </a:r>
          </a:p>
          <a:p>
            <a:pPr lvl="1"/>
            <a:r>
              <a:rPr lang="en-US" dirty="0"/>
              <a:t>67% were advanced primary stroke centers</a:t>
            </a:r>
          </a:p>
          <a:p>
            <a:pPr lvl="1"/>
            <a:r>
              <a:rPr lang="en-US" dirty="0"/>
              <a:t>64% were Level 1 trauma centers, 36% were Level 2</a:t>
            </a:r>
          </a:p>
          <a:p>
            <a:pPr lvl="1"/>
            <a:endParaRPr lang="en-US" dirty="0"/>
          </a:p>
          <a:p>
            <a:r>
              <a:rPr lang="en-US" dirty="0"/>
              <a:t>14,418 hospitalizations for bleeding between 1/2016 and 9/2019</a:t>
            </a:r>
          </a:p>
          <a:p>
            <a:pPr lvl="1"/>
            <a:r>
              <a:rPr lang="en-US" dirty="0"/>
              <a:t>3030 (21%) associated with oral factor Xa inhibitors</a:t>
            </a:r>
          </a:p>
          <a:p>
            <a:pPr lvl="1"/>
            <a:r>
              <a:rPr lang="en-US" dirty="0"/>
              <a:t>Increased from 18% in 2017 to 21% in 2019</a:t>
            </a:r>
          </a:p>
          <a:p>
            <a:pPr lvl="1"/>
            <a:r>
              <a:rPr lang="en-US" dirty="0"/>
              <a:t>49% rivaroxaban, 45% apixaban, 6% edoxaban, less than 1% betrixaban</a:t>
            </a:r>
          </a:p>
          <a:p>
            <a:pPr lvl="1"/>
            <a:r>
              <a:rPr lang="en-US" dirty="0"/>
              <a:t>Mean age was 67.6 years, and 47% were women</a:t>
            </a:r>
          </a:p>
        </p:txBody>
      </p:sp>
    </p:spTree>
    <p:extLst>
      <p:ext uri="{BB962C8B-B14F-4D97-AF65-F5344CB8AC3E}">
        <p14:creationId xmlns:p14="http://schemas.microsoft.com/office/powerpoint/2010/main" val="1492689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D846F0-B028-1369-988D-CFE17E48F5B0}"/>
              </a:ext>
            </a:extLst>
          </p:cNvPr>
          <p:cNvSpPr>
            <a:spLocks noGrp="1"/>
          </p:cNvSpPr>
          <p:nvPr>
            <p:ph type="title"/>
          </p:nvPr>
        </p:nvSpPr>
        <p:spPr/>
        <p:txBody>
          <a:bodyPr/>
          <a:lstStyle/>
          <a:p>
            <a:r>
              <a:rPr lang="en-US" dirty="0"/>
              <a:t>Results: Baseline Characteristics</a:t>
            </a:r>
          </a:p>
        </p:txBody>
      </p:sp>
      <p:grpSp>
        <p:nvGrpSpPr>
          <p:cNvPr id="3" name="Group 4">
            <a:extLst>
              <a:ext uri="{FF2B5EF4-FFF2-40B4-BE49-F238E27FC236}">
                <a16:creationId xmlns:a16="http://schemas.microsoft.com/office/drawing/2014/main" id="{6E3985AF-5844-DA74-37D8-6C1E1BB55070}"/>
              </a:ext>
            </a:extLst>
          </p:cNvPr>
          <p:cNvGrpSpPr>
            <a:grpSpLocks noChangeAspect="1"/>
          </p:cNvGrpSpPr>
          <p:nvPr/>
        </p:nvGrpSpPr>
        <p:grpSpPr bwMode="auto">
          <a:xfrm>
            <a:off x="571500" y="1372553"/>
            <a:ext cx="11042650" cy="4403725"/>
            <a:chOff x="360" y="879"/>
            <a:chExt cx="6956" cy="2774"/>
          </a:xfrm>
        </p:grpSpPr>
        <p:sp>
          <p:nvSpPr>
            <p:cNvPr id="5" name="AutoShape 3">
              <a:extLst>
                <a:ext uri="{FF2B5EF4-FFF2-40B4-BE49-F238E27FC236}">
                  <a16:creationId xmlns:a16="http://schemas.microsoft.com/office/drawing/2014/main" id="{922ECD77-0157-AAF9-7A67-8535E831227F}"/>
                </a:ext>
              </a:extLst>
            </p:cNvPr>
            <p:cNvSpPr>
              <a:spLocks noChangeAspect="1" noChangeArrowheads="1" noTextEdit="1"/>
            </p:cNvSpPr>
            <p:nvPr/>
          </p:nvSpPr>
          <p:spPr bwMode="auto">
            <a:xfrm>
              <a:off x="360" y="879"/>
              <a:ext cx="6956" cy="2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a:extLst>
                <a:ext uri="{FF2B5EF4-FFF2-40B4-BE49-F238E27FC236}">
                  <a16:creationId xmlns:a16="http://schemas.microsoft.com/office/drawing/2014/main" id="{6A9E07F0-9DD3-44F3-6D65-69B8B9BAE58A}"/>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16000"/>
                      </a14:imgEffect>
                    </a14:imgLayer>
                  </a14:imgProps>
                </a:ext>
                <a:ext uri="{28A0092B-C50C-407E-A947-70E740481C1C}">
                  <a14:useLocalDpi xmlns:a14="http://schemas.microsoft.com/office/drawing/2010/main" val="0"/>
                </a:ext>
              </a:extLst>
            </a:blip>
            <a:srcRect/>
            <a:stretch>
              <a:fillRect/>
            </a:stretch>
          </p:blipFill>
          <p:spPr bwMode="auto">
            <a:xfrm>
              <a:off x="360" y="879"/>
              <a:ext cx="6962" cy="2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Footer Placeholder 7">
            <a:extLst>
              <a:ext uri="{FF2B5EF4-FFF2-40B4-BE49-F238E27FC236}">
                <a16:creationId xmlns:a16="http://schemas.microsoft.com/office/drawing/2014/main" id="{7DB5D908-8B2C-16ED-C623-BAC0DE9334B5}"/>
              </a:ext>
            </a:extLst>
          </p:cNvPr>
          <p:cNvSpPr>
            <a:spLocks noGrp="1"/>
          </p:cNvSpPr>
          <p:nvPr>
            <p:ph type="ftr" sz="quarter" idx="3"/>
          </p:nvPr>
        </p:nvSpPr>
        <p:spPr/>
        <p:txBody>
          <a:bodyPr/>
          <a:lstStyle/>
          <a:p>
            <a:r>
              <a:rPr lang="en-US" baseline="30000" dirty="0"/>
              <a:t>†</a:t>
            </a:r>
            <a:r>
              <a:rPr lang="en-US" dirty="0"/>
              <a:t>All other, 3F PCC, </a:t>
            </a:r>
            <a:r>
              <a:rPr lang="en-US" dirty="0" err="1"/>
              <a:t>rFVIIa</a:t>
            </a:r>
            <a:r>
              <a:rPr lang="en-US" dirty="0"/>
              <a:t>, </a:t>
            </a:r>
            <a:r>
              <a:rPr lang="en-US" baseline="30000" dirty="0"/>
              <a:t>a</a:t>
            </a:r>
            <a:r>
              <a:rPr lang="en-US" dirty="0"/>
              <a:t>4F-PCC, tranexamic acid, and vitamin K.</a:t>
            </a:r>
          </a:p>
          <a:p>
            <a:r>
              <a:rPr lang="en-US" dirty="0" err="1"/>
              <a:t>FFP</a:t>
            </a:r>
            <a:r>
              <a:rPr lang="en-US" dirty="0"/>
              <a:t>, fresh frozen plasma; GI, gastrointestinal; ICH, intracranial hemorrhage.</a:t>
            </a:r>
          </a:p>
        </p:txBody>
      </p:sp>
    </p:spTree>
    <p:extLst>
      <p:ext uri="{BB962C8B-B14F-4D97-AF65-F5344CB8AC3E}">
        <p14:creationId xmlns:p14="http://schemas.microsoft.com/office/powerpoint/2010/main" val="1808405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BCC40-D663-FB70-07E4-14C6CA036F3B}"/>
              </a:ext>
            </a:extLst>
          </p:cNvPr>
          <p:cNvSpPr>
            <a:spLocks noGrp="1"/>
          </p:cNvSpPr>
          <p:nvPr>
            <p:ph type="title"/>
          </p:nvPr>
        </p:nvSpPr>
        <p:spPr/>
        <p:txBody>
          <a:bodyPr/>
          <a:lstStyle/>
          <a:p>
            <a:r>
              <a:rPr lang="en-US" b="1" dirty="0"/>
              <a:t>Results: Bleed Types by Management Approach</a:t>
            </a:r>
          </a:p>
        </p:txBody>
      </p:sp>
      <p:grpSp>
        <p:nvGrpSpPr>
          <p:cNvPr id="3" name="Group 4">
            <a:extLst>
              <a:ext uri="{FF2B5EF4-FFF2-40B4-BE49-F238E27FC236}">
                <a16:creationId xmlns:a16="http://schemas.microsoft.com/office/drawing/2014/main" id="{7FD67E29-0592-52C6-1F79-FF2E5EF7E6BA}"/>
              </a:ext>
            </a:extLst>
          </p:cNvPr>
          <p:cNvGrpSpPr>
            <a:grpSpLocks noChangeAspect="1"/>
          </p:cNvGrpSpPr>
          <p:nvPr/>
        </p:nvGrpSpPr>
        <p:grpSpPr bwMode="auto">
          <a:xfrm>
            <a:off x="571499" y="1714672"/>
            <a:ext cx="11049001" cy="2885655"/>
            <a:chOff x="2" y="1228"/>
            <a:chExt cx="7700" cy="2011"/>
          </a:xfrm>
        </p:grpSpPr>
        <p:sp>
          <p:nvSpPr>
            <p:cNvPr id="6" name="AutoShape 3">
              <a:extLst>
                <a:ext uri="{FF2B5EF4-FFF2-40B4-BE49-F238E27FC236}">
                  <a16:creationId xmlns:a16="http://schemas.microsoft.com/office/drawing/2014/main" id="{9606E0E2-AFDE-3C18-FBED-43EEA0DE187A}"/>
                </a:ext>
              </a:extLst>
            </p:cNvPr>
            <p:cNvSpPr>
              <a:spLocks noChangeAspect="1" noChangeArrowheads="1" noTextEdit="1"/>
            </p:cNvSpPr>
            <p:nvPr/>
          </p:nvSpPr>
          <p:spPr bwMode="auto">
            <a:xfrm>
              <a:off x="2" y="1228"/>
              <a:ext cx="7700" cy="2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053" name="Picture 5">
              <a:extLst>
                <a:ext uri="{FF2B5EF4-FFF2-40B4-BE49-F238E27FC236}">
                  <a16:creationId xmlns:a16="http://schemas.microsoft.com/office/drawing/2014/main" id="{558F5058-B032-893E-0476-D70B0C4DF0F1}"/>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16000"/>
                      </a14:imgEffect>
                    </a14:imgLayer>
                  </a14:imgProps>
                </a:ext>
                <a:ext uri="{28A0092B-C50C-407E-A947-70E740481C1C}">
                  <a14:useLocalDpi xmlns:a14="http://schemas.microsoft.com/office/drawing/2010/main" val="0"/>
                </a:ext>
              </a:extLst>
            </a:blip>
            <a:srcRect/>
            <a:stretch>
              <a:fillRect/>
            </a:stretch>
          </p:blipFill>
          <p:spPr bwMode="auto">
            <a:xfrm>
              <a:off x="2" y="1228"/>
              <a:ext cx="7707" cy="2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Footer Placeholder 6">
            <a:extLst>
              <a:ext uri="{FF2B5EF4-FFF2-40B4-BE49-F238E27FC236}">
                <a16:creationId xmlns:a16="http://schemas.microsoft.com/office/drawing/2014/main" id="{BF2D4003-CB00-D0AF-9410-C08CBB4DAEDC}"/>
              </a:ext>
            </a:extLst>
          </p:cNvPr>
          <p:cNvSpPr>
            <a:spLocks noGrp="1"/>
          </p:cNvSpPr>
          <p:nvPr>
            <p:ph type="ftr" sz="quarter" idx="3"/>
          </p:nvPr>
        </p:nvSpPr>
        <p:spPr/>
        <p:txBody>
          <a:bodyPr/>
          <a:lstStyle/>
          <a:p>
            <a:r>
              <a:rPr lang="en-US" dirty="0"/>
              <a:t>Percentages add to more than 100% because reversal or replacement agents could be used concomitantly.</a:t>
            </a:r>
          </a:p>
          <a:p>
            <a:r>
              <a:rPr lang="en-US" baseline="30000" dirty="0"/>
              <a:t>‡</a:t>
            </a:r>
            <a:r>
              <a:rPr lang="en-US" dirty="0"/>
              <a:t>Single agent, no other agents given.</a:t>
            </a:r>
          </a:p>
          <a:p>
            <a:endParaRPr lang="en-US" dirty="0"/>
          </a:p>
        </p:txBody>
      </p:sp>
    </p:spTree>
    <p:extLst>
      <p:ext uri="{BB962C8B-B14F-4D97-AF65-F5344CB8AC3E}">
        <p14:creationId xmlns:p14="http://schemas.microsoft.com/office/powerpoint/2010/main" val="2656527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A33C-3A3D-B872-06EB-76ACDC7FB77C}"/>
              </a:ext>
            </a:extLst>
          </p:cNvPr>
          <p:cNvSpPr>
            <a:spLocks noGrp="1"/>
          </p:cNvSpPr>
          <p:nvPr>
            <p:ph type="title"/>
          </p:nvPr>
        </p:nvSpPr>
        <p:spPr/>
        <p:txBody>
          <a:bodyPr/>
          <a:lstStyle/>
          <a:p>
            <a:r>
              <a:rPr lang="en-US" dirty="0"/>
              <a:t>Results: In-Hospital Mortality</a:t>
            </a:r>
          </a:p>
        </p:txBody>
      </p:sp>
      <p:grpSp>
        <p:nvGrpSpPr>
          <p:cNvPr id="3" name="Group 4">
            <a:extLst>
              <a:ext uri="{FF2B5EF4-FFF2-40B4-BE49-F238E27FC236}">
                <a16:creationId xmlns:a16="http://schemas.microsoft.com/office/drawing/2014/main" id="{B9E23408-61DD-64F7-76AD-F8C2433055C2}"/>
              </a:ext>
            </a:extLst>
          </p:cNvPr>
          <p:cNvGrpSpPr>
            <a:grpSpLocks noChangeAspect="1"/>
          </p:cNvGrpSpPr>
          <p:nvPr/>
        </p:nvGrpSpPr>
        <p:grpSpPr bwMode="auto">
          <a:xfrm>
            <a:off x="926007" y="1371600"/>
            <a:ext cx="10339985" cy="4844904"/>
            <a:chOff x="84" y="717"/>
            <a:chExt cx="7570" cy="3547"/>
          </a:xfrm>
        </p:grpSpPr>
        <p:sp>
          <p:nvSpPr>
            <p:cNvPr id="5" name="AutoShape 3">
              <a:extLst>
                <a:ext uri="{FF2B5EF4-FFF2-40B4-BE49-F238E27FC236}">
                  <a16:creationId xmlns:a16="http://schemas.microsoft.com/office/drawing/2014/main" id="{76FC3418-B6BE-3F39-FFD4-4915B2CB881B}"/>
                </a:ext>
              </a:extLst>
            </p:cNvPr>
            <p:cNvSpPr>
              <a:spLocks noChangeAspect="1" noChangeArrowheads="1" noTextEdit="1"/>
            </p:cNvSpPr>
            <p:nvPr/>
          </p:nvSpPr>
          <p:spPr bwMode="auto">
            <a:xfrm>
              <a:off x="84" y="717"/>
              <a:ext cx="7570" cy="3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3077" name="Picture 5">
              <a:extLst>
                <a:ext uri="{FF2B5EF4-FFF2-40B4-BE49-F238E27FC236}">
                  <a16:creationId xmlns:a16="http://schemas.microsoft.com/office/drawing/2014/main" id="{3E6F14BD-713A-BBD8-8D04-46B3DEF34045}"/>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15000"/>
                      </a14:imgEffect>
                    </a14:imgLayer>
                  </a14:imgProps>
                </a:ext>
                <a:ext uri="{28A0092B-C50C-407E-A947-70E740481C1C}">
                  <a14:useLocalDpi xmlns:a14="http://schemas.microsoft.com/office/drawing/2010/main" val="0"/>
                </a:ext>
              </a:extLst>
            </a:blip>
            <a:srcRect/>
            <a:stretch>
              <a:fillRect/>
            </a:stretch>
          </p:blipFill>
          <p:spPr bwMode="auto">
            <a:xfrm>
              <a:off x="84" y="717"/>
              <a:ext cx="7578" cy="3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395567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86BCB-78A3-653F-0E4D-DF3746868EC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7507B9B6-A9E5-44B7-866F-713C4048C3FB}"/>
              </a:ext>
            </a:extLst>
          </p:cNvPr>
          <p:cNvSpPr>
            <a:spLocks noGrp="1"/>
          </p:cNvSpPr>
          <p:nvPr>
            <p:ph idx="1"/>
          </p:nvPr>
        </p:nvSpPr>
        <p:spPr/>
        <p:txBody>
          <a:bodyPr/>
          <a:lstStyle/>
          <a:p>
            <a:r>
              <a:rPr lang="en-US" dirty="0"/>
              <a:t>Strengths</a:t>
            </a:r>
          </a:p>
          <a:p>
            <a:pPr lvl="1"/>
            <a:r>
              <a:rPr lang="en-US" dirty="0"/>
              <a:t>Multicenter data</a:t>
            </a:r>
          </a:p>
          <a:p>
            <a:pPr lvl="1"/>
            <a:r>
              <a:rPr lang="en-US" dirty="0"/>
              <a:t>Over 3000 patients</a:t>
            </a:r>
          </a:p>
          <a:p>
            <a:pPr lvl="1"/>
            <a:r>
              <a:rPr lang="en-US" dirty="0"/>
              <a:t>Evaluated multiple reversal and replacement strategies</a:t>
            </a:r>
          </a:p>
          <a:p>
            <a:r>
              <a:rPr lang="en-US" dirty="0"/>
              <a:t>Limitations</a:t>
            </a:r>
          </a:p>
          <a:p>
            <a:pPr lvl="1"/>
            <a:r>
              <a:rPr lang="en-US" dirty="0"/>
              <a:t>Descriptive analysis</a:t>
            </a:r>
          </a:p>
          <a:p>
            <a:pPr lvl="1"/>
            <a:r>
              <a:rPr lang="en-US" dirty="0"/>
              <a:t>Information of bleed severity not collected</a:t>
            </a:r>
          </a:p>
          <a:p>
            <a:r>
              <a:rPr lang="en-US" dirty="0"/>
              <a:t>Conclusions</a:t>
            </a:r>
          </a:p>
          <a:p>
            <a:pPr lvl="1"/>
            <a:r>
              <a:rPr lang="en-US" dirty="0"/>
              <a:t>In this large sample of hospitalizations for oral factor Xa inhibitor-induced bleeding, in-hospital mortality differed by bleed type and reversal or replacement agent used</a:t>
            </a:r>
          </a:p>
          <a:p>
            <a:pPr lvl="1"/>
            <a:r>
              <a:rPr lang="en-US" dirty="0"/>
              <a:t>Andexanet alfa was associated with the lowest in-hospital mortality across all bleed types</a:t>
            </a:r>
          </a:p>
          <a:p>
            <a:pPr lvl="1"/>
            <a:endParaRPr lang="en-US" dirty="0"/>
          </a:p>
        </p:txBody>
      </p:sp>
      <p:sp>
        <p:nvSpPr>
          <p:cNvPr id="4" name="Rectangle 3">
            <a:extLst>
              <a:ext uri="{FF2B5EF4-FFF2-40B4-BE49-F238E27FC236}">
                <a16:creationId xmlns:a16="http://schemas.microsoft.com/office/drawing/2014/main" id="{BB9441DB-6C32-D7DD-BB82-C8DD69D585B5}"/>
              </a:ext>
            </a:extLst>
          </p:cNvPr>
          <p:cNvSpPr/>
          <p:nvPr/>
        </p:nvSpPr>
        <p:spPr>
          <a:xfrm>
            <a:off x="429208" y="3023118"/>
            <a:ext cx="10924592" cy="35176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7970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86BCB-78A3-653F-0E4D-DF3746868EC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7507B9B6-A9E5-44B7-866F-713C4048C3FB}"/>
              </a:ext>
            </a:extLst>
          </p:cNvPr>
          <p:cNvSpPr>
            <a:spLocks noGrp="1"/>
          </p:cNvSpPr>
          <p:nvPr>
            <p:ph idx="1"/>
          </p:nvPr>
        </p:nvSpPr>
        <p:spPr/>
        <p:txBody>
          <a:bodyPr/>
          <a:lstStyle/>
          <a:p>
            <a:r>
              <a:rPr lang="en-US" dirty="0"/>
              <a:t>Strengths</a:t>
            </a:r>
          </a:p>
          <a:p>
            <a:pPr lvl="1"/>
            <a:r>
              <a:rPr lang="en-US" dirty="0"/>
              <a:t>Multicenter data</a:t>
            </a:r>
          </a:p>
          <a:p>
            <a:pPr lvl="1"/>
            <a:r>
              <a:rPr lang="en-US" dirty="0"/>
              <a:t>Over 3000 patients</a:t>
            </a:r>
          </a:p>
          <a:p>
            <a:pPr lvl="1"/>
            <a:r>
              <a:rPr lang="en-US" dirty="0"/>
              <a:t>Evaluated multiple reversal and replacement strategies</a:t>
            </a:r>
          </a:p>
          <a:p>
            <a:r>
              <a:rPr lang="en-US" dirty="0"/>
              <a:t>Limitations</a:t>
            </a:r>
          </a:p>
          <a:p>
            <a:pPr lvl="1"/>
            <a:r>
              <a:rPr lang="en-US" dirty="0"/>
              <a:t>Descriptive analysis</a:t>
            </a:r>
          </a:p>
          <a:p>
            <a:pPr lvl="1"/>
            <a:r>
              <a:rPr lang="en-US" dirty="0"/>
              <a:t>Information of bleed severity not collected</a:t>
            </a:r>
          </a:p>
          <a:p>
            <a:r>
              <a:rPr lang="en-US" dirty="0"/>
              <a:t>Conclusions</a:t>
            </a:r>
          </a:p>
          <a:p>
            <a:pPr lvl="1"/>
            <a:r>
              <a:rPr lang="en-US" dirty="0"/>
              <a:t>In this large sample of hospitalizations for oral factor Xa inhibitor-induced bleeding, in-hospital mortality differed by bleed type and reversal or replacement agent used</a:t>
            </a:r>
          </a:p>
          <a:p>
            <a:pPr lvl="1"/>
            <a:r>
              <a:rPr lang="en-US" dirty="0"/>
              <a:t>Andexanet alfa was associated with the lowest in-hospital mortality across all bleed types</a:t>
            </a:r>
          </a:p>
          <a:p>
            <a:pPr lvl="1"/>
            <a:endParaRPr lang="en-US" dirty="0"/>
          </a:p>
        </p:txBody>
      </p:sp>
      <p:sp>
        <p:nvSpPr>
          <p:cNvPr id="6" name="Rectangle 5">
            <a:extLst>
              <a:ext uri="{FF2B5EF4-FFF2-40B4-BE49-F238E27FC236}">
                <a16:creationId xmlns:a16="http://schemas.microsoft.com/office/drawing/2014/main" id="{12E02E4C-38A9-F965-93F9-1E8C0807E095}"/>
              </a:ext>
            </a:extLst>
          </p:cNvPr>
          <p:cNvSpPr/>
          <p:nvPr/>
        </p:nvSpPr>
        <p:spPr>
          <a:xfrm>
            <a:off x="429208" y="4376057"/>
            <a:ext cx="10924592" cy="2164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5164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86BCB-78A3-653F-0E4D-DF3746868EC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7507B9B6-A9E5-44B7-866F-713C4048C3FB}"/>
              </a:ext>
            </a:extLst>
          </p:cNvPr>
          <p:cNvSpPr>
            <a:spLocks noGrp="1"/>
          </p:cNvSpPr>
          <p:nvPr>
            <p:ph idx="1"/>
          </p:nvPr>
        </p:nvSpPr>
        <p:spPr/>
        <p:txBody>
          <a:bodyPr/>
          <a:lstStyle/>
          <a:p>
            <a:r>
              <a:rPr lang="en-US" dirty="0"/>
              <a:t>Strengths</a:t>
            </a:r>
          </a:p>
          <a:p>
            <a:pPr lvl="1"/>
            <a:r>
              <a:rPr lang="en-US" dirty="0"/>
              <a:t>Multicenter data</a:t>
            </a:r>
          </a:p>
          <a:p>
            <a:pPr lvl="1"/>
            <a:r>
              <a:rPr lang="en-US" dirty="0"/>
              <a:t>Over 3000 patients</a:t>
            </a:r>
          </a:p>
          <a:p>
            <a:pPr lvl="1"/>
            <a:r>
              <a:rPr lang="en-US" dirty="0"/>
              <a:t>Evaluated multiple reversal and replacement strategies</a:t>
            </a:r>
          </a:p>
          <a:p>
            <a:r>
              <a:rPr lang="en-US" dirty="0"/>
              <a:t>Limitations</a:t>
            </a:r>
          </a:p>
          <a:p>
            <a:pPr lvl="1"/>
            <a:r>
              <a:rPr lang="en-US" dirty="0"/>
              <a:t>Descriptive analysis</a:t>
            </a:r>
          </a:p>
          <a:p>
            <a:pPr lvl="1"/>
            <a:r>
              <a:rPr lang="en-US" dirty="0"/>
              <a:t>Information of bleed severity not collected</a:t>
            </a:r>
          </a:p>
          <a:p>
            <a:r>
              <a:rPr lang="en-US" dirty="0"/>
              <a:t>Conclusions</a:t>
            </a:r>
          </a:p>
          <a:p>
            <a:pPr lvl="1"/>
            <a:r>
              <a:rPr lang="en-US" dirty="0"/>
              <a:t>In this large sample of hospitalizations for oral factor Xa inhibitor-induced bleeding, in-hospital mortality differed by bleed type and reversal or replacement agent used</a:t>
            </a:r>
          </a:p>
          <a:p>
            <a:pPr lvl="1"/>
            <a:r>
              <a:rPr lang="en-US" dirty="0"/>
              <a:t>Andexanet alfa was associated with the lowest in-hospital mortality across all bleed types</a:t>
            </a:r>
          </a:p>
          <a:p>
            <a:pPr lvl="1"/>
            <a:endParaRPr lang="en-US" dirty="0"/>
          </a:p>
        </p:txBody>
      </p:sp>
    </p:spTree>
    <p:extLst>
      <p:ext uri="{BB962C8B-B14F-4D97-AF65-F5344CB8AC3E}">
        <p14:creationId xmlns:p14="http://schemas.microsoft.com/office/powerpoint/2010/main" val="222019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dirty="0"/>
              <a:t>The views and opinions expressed in this educational activity are those of the faculty and do not necessarily represent the views of </a:t>
            </a:r>
            <a:r>
              <a:rPr lang="en-US" sz="1600" dirty="0" err="1"/>
              <a:t>TotalCME</a:t>
            </a:r>
            <a:r>
              <a:rPr lang="en-US" sz="1600" dirty="0"/>
              <a:t>, Inc.,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C6A9B-F758-B16E-83C1-A0CB73D42758}"/>
              </a:ext>
            </a:extLst>
          </p:cNvPr>
          <p:cNvSpPr>
            <a:spLocks noGrp="1"/>
          </p:cNvSpPr>
          <p:nvPr>
            <p:ph type="title"/>
          </p:nvPr>
        </p:nvSpPr>
        <p:spPr/>
        <p:txBody>
          <a:bodyPr/>
          <a:lstStyle/>
          <a:p>
            <a:r>
              <a:rPr lang="en-US" dirty="0"/>
              <a:t>Disclosures</a:t>
            </a:r>
          </a:p>
        </p:txBody>
      </p:sp>
      <p:sp>
        <p:nvSpPr>
          <p:cNvPr id="3" name="Content Placeholder 2">
            <a:extLst>
              <a:ext uri="{FF2B5EF4-FFF2-40B4-BE49-F238E27FC236}">
                <a16:creationId xmlns:a16="http://schemas.microsoft.com/office/drawing/2014/main" id="{FC991971-E6F9-3484-7E14-13A339908DE6}"/>
              </a:ext>
            </a:extLst>
          </p:cNvPr>
          <p:cNvSpPr>
            <a:spLocks noGrp="1"/>
          </p:cNvSpPr>
          <p:nvPr>
            <p:ph idx="1"/>
          </p:nvPr>
        </p:nvSpPr>
        <p:spPr/>
        <p:txBody>
          <a:bodyPr>
            <a:normAutofit/>
          </a:bodyPr>
          <a:lstStyle/>
          <a:p>
            <a:r>
              <a:rPr lang="en-US" sz="2800" dirty="0"/>
              <a:t>Dr. Dobesh has served as a consultant for the following entities:</a:t>
            </a:r>
          </a:p>
          <a:p>
            <a:pPr lvl="1"/>
            <a:r>
              <a:rPr lang="en-US" sz="2400" dirty="0"/>
              <a:t>The Pfizer/BMS Alliance</a:t>
            </a:r>
          </a:p>
          <a:p>
            <a:pPr lvl="1"/>
            <a:r>
              <a:rPr lang="en-US" sz="2400" dirty="0"/>
              <a:t>AstraZeneca</a:t>
            </a:r>
          </a:p>
          <a:p>
            <a:pPr lvl="1"/>
            <a:r>
              <a:rPr lang="en-US" sz="2400" dirty="0"/>
              <a:t>Janssen Pharmaceuticals</a:t>
            </a:r>
          </a:p>
        </p:txBody>
      </p:sp>
    </p:spTree>
    <p:extLst>
      <p:ext uri="{BB962C8B-B14F-4D97-AF65-F5344CB8AC3E}">
        <p14:creationId xmlns:p14="http://schemas.microsoft.com/office/powerpoint/2010/main" val="1128610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84698-B500-B58E-4A53-E54CADC0898E}"/>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3FDB24A-7E18-C69B-2E31-1AE89FCD17FD}"/>
              </a:ext>
            </a:extLst>
          </p:cNvPr>
          <p:cNvSpPr>
            <a:spLocks noGrp="1"/>
          </p:cNvSpPr>
          <p:nvPr>
            <p:ph idx="1"/>
          </p:nvPr>
        </p:nvSpPr>
        <p:spPr/>
        <p:txBody>
          <a:bodyPr/>
          <a:lstStyle/>
          <a:p>
            <a:r>
              <a:rPr lang="en-US" dirty="0"/>
              <a:t>Direct factor Xa inhibitor use has increased steadily over the last several years</a:t>
            </a:r>
          </a:p>
          <a:p>
            <a:pPr lvl="1"/>
            <a:r>
              <a:rPr lang="en-US" dirty="0"/>
              <a:t>In 2012, 98.7% of VTE patients treated with warfarin</a:t>
            </a:r>
          </a:p>
          <a:p>
            <a:pPr lvl="1"/>
            <a:r>
              <a:rPr lang="en-US" dirty="0"/>
              <a:t>In 2017, 17.5% of VTE patients treated with warfarin</a:t>
            </a:r>
          </a:p>
          <a:p>
            <a:pPr lvl="1"/>
            <a:r>
              <a:rPr lang="en-US" dirty="0"/>
              <a:t>In 2017, rivaroxaban and apixaban accounted for over 80% of all anticoagulant prescriptions</a:t>
            </a:r>
          </a:p>
          <a:p>
            <a:pPr lvl="1"/>
            <a:r>
              <a:rPr lang="en-US" dirty="0"/>
              <a:t>Over 7 million patients currently on factor Xa inhibitors</a:t>
            </a:r>
          </a:p>
          <a:p>
            <a:r>
              <a:rPr lang="en-US" dirty="0"/>
              <a:t>While factor Xa inhibitors have less bleeding compared to warfarin, bleeding events still occur</a:t>
            </a:r>
          </a:p>
          <a:p>
            <a:r>
              <a:rPr lang="en-US" dirty="0"/>
              <a:t>Treatment of major bleeding episodes</a:t>
            </a:r>
          </a:p>
          <a:p>
            <a:pPr lvl="1"/>
            <a:r>
              <a:rPr lang="en-US" dirty="0" err="1"/>
              <a:t>4F</a:t>
            </a:r>
            <a:r>
              <a:rPr lang="en-US" dirty="0"/>
              <a:t>-PCC=nonspecific factor replacement</a:t>
            </a:r>
          </a:p>
          <a:p>
            <a:pPr lvl="1"/>
            <a:r>
              <a:rPr lang="en-US" dirty="0"/>
              <a:t>Andexanet alfa=targeted reversal</a:t>
            </a:r>
          </a:p>
          <a:p>
            <a:pPr lvl="1"/>
            <a:endParaRPr lang="en-US" dirty="0"/>
          </a:p>
        </p:txBody>
      </p:sp>
      <p:sp>
        <p:nvSpPr>
          <p:cNvPr id="7" name="Footer Placeholder 6">
            <a:extLst>
              <a:ext uri="{FF2B5EF4-FFF2-40B4-BE49-F238E27FC236}">
                <a16:creationId xmlns:a16="http://schemas.microsoft.com/office/drawing/2014/main" id="{A7200980-C774-4609-2D3A-AA00BBF4DE6C}"/>
              </a:ext>
            </a:extLst>
          </p:cNvPr>
          <p:cNvSpPr>
            <a:spLocks noGrp="1"/>
          </p:cNvSpPr>
          <p:nvPr>
            <p:ph type="ftr" sz="quarter" idx="3"/>
          </p:nvPr>
        </p:nvSpPr>
        <p:spPr/>
        <p:txBody>
          <a:bodyPr/>
          <a:lstStyle/>
          <a:p>
            <a:r>
              <a:rPr lang="en-US" dirty="0"/>
              <a:t>4F-PCC, 4-factor prothrombin complex concentrate; </a:t>
            </a:r>
            <a:r>
              <a:rPr lang="en-US" dirty="0" err="1"/>
              <a:t>VTE</a:t>
            </a:r>
            <a:r>
              <a:rPr lang="en-US" dirty="0"/>
              <a:t>, venous thromboembolism. </a:t>
            </a:r>
          </a:p>
        </p:txBody>
      </p:sp>
    </p:spTree>
    <p:extLst>
      <p:ext uri="{BB962C8B-B14F-4D97-AF65-F5344CB8AC3E}">
        <p14:creationId xmlns:p14="http://schemas.microsoft.com/office/powerpoint/2010/main" val="1501232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CAE8D4-3061-A9A8-645C-0A24DE8AC177}"/>
              </a:ext>
            </a:extLst>
          </p:cNvPr>
          <p:cNvSpPr>
            <a:spLocks noGrp="1"/>
          </p:cNvSpPr>
          <p:nvPr>
            <p:ph type="ctrTitle"/>
          </p:nvPr>
        </p:nvSpPr>
        <p:spPr>
          <a:xfrm>
            <a:off x="861152" y="1272486"/>
            <a:ext cx="10704316" cy="4332923"/>
          </a:xfrm>
        </p:spPr>
        <p:txBody>
          <a:bodyPr anchor="ctr" anchorCtr="0">
            <a:noAutofit/>
          </a:bodyPr>
          <a:lstStyle/>
          <a:p>
            <a:pPr algn="l"/>
            <a:r>
              <a:rPr lang="en-US" sz="3200" b="0" dirty="0"/>
              <a:t>Coleman CI, Dobesh PP, Danese S, Ulloa J, Lovelace B. Real-world management of oral factor Xa inhibitor-related bleeds with reversal of replacement agents including andexanet alfa and four-factor prothrombin complex concentrate: a multicenter study.</a:t>
            </a:r>
            <a:br>
              <a:rPr lang="en-US" sz="3200" b="0" dirty="0"/>
            </a:br>
            <a:r>
              <a:rPr lang="en-US" sz="3200" b="0" i="1" dirty="0"/>
              <a:t>Future </a:t>
            </a:r>
            <a:r>
              <a:rPr lang="en-US" sz="3200" b="0" i="1" dirty="0" err="1"/>
              <a:t>Cardiol</a:t>
            </a:r>
            <a:r>
              <a:rPr lang="en-US" sz="3200" b="0" i="1" dirty="0"/>
              <a:t>. </a:t>
            </a:r>
            <a:r>
              <a:rPr lang="en-US" sz="3200" b="0" dirty="0"/>
              <a:t>2021;17(1):127-135.</a:t>
            </a:r>
          </a:p>
        </p:txBody>
      </p:sp>
    </p:spTree>
    <p:extLst>
      <p:ext uri="{BB962C8B-B14F-4D97-AF65-F5344CB8AC3E}">
        <p14:creationId xmlns:p14="http://schemas.microsoft.com/office/powerpoint/2010/main" val="1491535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58323-34A7-C91F-8893-55A4395181F9}"/>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a16="http://schemas.microsoft.com/office/drawing/2014/main" id="{D342DD1E-F3F2-97D3-49FA-8D7E0A9267E8}"/>
              </a:ext>
            </a:extLst>
          </p:cNvPr>
          <p:cNvSpPr>
            <a:spLocks noGrp="1"/>
          </p:cNvSpPr>
          <p:nvPr>
            <p:ph idx="1"/>
          </p:nvPr>
        </p:nvSpPr>
        <p:spPr>
          <a:xfrm>
            <a:off x="609600" y="1327758"/>
            <a:ext cx="10744200" cy="5085567"/>
          </a:xfrm>
        </p:spPr>
        <p:txBody>
          <a:bodyPr>
            <a:normAutofit fontScale="85000" lnSpcReduction="20000"/>
          </a:bodyPr>
          <a:lstStyle/>
          <a:p>
            <a:r>
              <a:rPr lang="en-US" dirty="0"/>
              <a:t>Multicenter retrospective electronic medical records study</a:t>
            </a:r>
          </a:p>
          <a:p>
            <a:r>
              <a:rPr lang="en-US" dirty="0"/>
              <a:t>Data collected from 45 US-based hospitals </a:t>
            </a:r>
          </a:p>
          <a:p>
            <a:r>
              <a:rPr lang="en-US" dirty="0"/>
              <a:t>Inclusion criteria</a:t>
            </a:r>
          </a:p>
          <a:p>
            <a:pPr lvl="1"/>
            <a:r>
              <a:rPr lang="en-US" dirty="0"/>
              <a:t>ICD-10 billing codes</a:t>
            </a:r>
          </a:p>
          <a:p>
            <a:pPr lvl="2"/>
            <a:r>
              <a:rPr lang="en-US" dirty="0"/>
              <a:t>D68.32, hemorrhagic disorder due to extrinsic circulating anticoagulants</a:t>
            </a:r>
          </a:p>
          <a:p>
            <a:pPr lvl="2"/>
            <a:r>
              <a:rPr lang="en-US" dirty="0"/>
              <a:t>T45.515, adverse effect of anticoagulant</a:t>
            </a:r>
          </a:p>
          <a:p>
            <a:pPr lvl="2"/>
            <a:r>
              <a:rPr lang="en-US" dirty="0"/>
              <a:t>T45.525, adverse effect of antithrombotic </a:t>
            </a:r>
          </a:p>
          <a:p>
            <a:pPr lvl="2"/>
            <a:r>
              <a:rPr lang="en-US" dirty="0"/>
              <a:t>D68.32, use of andexanet alfa</a:t>
            </a:r>
          </a:p>
          <a:p>
            <a:pPr lvl="1"/>
            <a:r>
              <a:rPr lang="en-US" dirty="0"/>
              <a:t>Use of a direct factor Xa inhibitor prior to admission</a:t>
            </a:r>
          </a:p>
          <a:p>
            <a:r>
              <a:rPr lang="en-US" dirty="0"/>
              <a:t>Data Collection</a:t>
            </a:r>
          </a:p>
          <a:p>
            <a:pPr lvl="1"/>
            <a:r>
              <a:rPr lang="en-US" dirty="0"/>
              <a:t>Age and gender</a:t>
            </a:r>
          </a:p>
          <a:p>
            <a:pPr lvl="1"/>
            <a:r>
              <a:rPr lang="en-US" dirty="0"/>
              <a:t>Bleeding event</a:t>
            </a:r>
          </a:p>
          <a:p>
            <a:pPr lvl="1"/>
            <a:r>
              <a:rPr lang="en-US" dirty="0"/>
              <a:t>LOS/ICU LOS</a:t>
            </a:r>
          </a:p>
          <a:p>
            <a:pPr lvl="1"/>
            <a:r>
              <a:rPr lang="en-US" dirty="0"/>
              <a:t>Reversal management</a:t>
            </a:r>
          </a:p>
          <a:p>
            <a:pPr lvl="1"/>
            <a:r>
              <a:rPr lang="en-US" dirty="0"/>
              <a:t>In-hospital mortality</a:t>
            </a:r>
          </a:p>
          <a:p>
            <a:r>
              <a:rPr lang="en-US" dirty="0"/>
              <a:t>Descriptive analysis – prevalence of each reversal agent used and associated in-hospital mortality – no inferential comparisons</a:t>
            </a:r>
          </a:p>
          <a:p>
            <a:pPr lvl="1"/>
            <a:endParaRPr lang="en-US" dirty="0"/>
          </a:p>
        </p:txBody>
      </p:sp>
      <p:sp>
        <p:nvSpPr>
          <p:cNvPr id="7" name="Footer Placeholder 6">
            <a:extLst>
              <a:ext uri="{FF2B5EF4-FFF2-40B4-BE49-F238E27FC236}">
                <a16:creationId xmlns:a16="http://schemas.microsoft.com/office/drawing/2014/main" id="{E882CA32-E536-2D5F-B372-77B2EC2D3956}"/>
              </a:ext>
            </a:extLst>
          </p:cNvPr>
          <p:cNvSpPr>
            <a:spLocks noGrp="1"/>
          </p:cNvSpPr>
          <p:nvPr>
            <p:ph type="ftr" sz="quarter" idx="3"/>
          </p:nvPr>
        </p:nvSpPr>
        <p:spPr/>
        <p:txBody>
          <a:bodyPr/>
          <a:lstStyle/>
          <a:p>
            <a:r>
              <a:rPr lang="en-US" dirty="0"/>
              <a:t>ICU, intensive care unit; LOS, length of stay.</a:t>
            </a:r>
          </a:p>
        </p:txBody>
      </p:sp>
      <p:sp>
        <p:nvSpPr>
          <p:cNvPr id="8" name="Rectangle 7">
            <a:extLst>
              <a:ext uri="{FF2B5EF4-FFF2-40B4-BE49-F238E27FC236}">
                <a16:creationId xmlns:a16="http://schemas.microsoft.com/office/drawing/2014/main" id="{B4D65BB7-D608-BAC1-499E-BDE934D28119}"/>
              </a:ext>
            </a:extLst>
          </p:cNvPr>
          <p:cNvSpPr/>
          <p:nvPr/>
        </p:nvSpPr>
        <p:spPr>
          <a:xfrm>
            <a:off x="609600" y="2057400"/>
            <a:ext cx="10454640" cy="41948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3422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58323-34A7-C91F-8893-55A4395181F9}"/>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a16="http://schemas.microsoft.com/office/drawing/2014/main" id="{D342DD1E-F3F2-97D3-49FA-8D7E0A9267E8}"/>
              </a:ext>
            </a:extLst>
          </p:cNvPr>
          <p:cNvSpPr>
            <a:spLocks noGrp="1"/>
          </p:cNvSpPr>
          <p:nvPr>
            <p:ph idx="1"/>
          </p:nvPr>
        </p:nvSpPr>
        <p:spPr>
          <a:xfrm>
            <a:off x="609600" y="1327758"/>
            <a:ext cx="10744200" cy="5085567"/>
          </a:xfrm>
        </p:spPr>
        <p:txBody>
          <a:bodyPr>
            <a:normAutofit fontScale="85000" lnSpcReduction="20000"/>
          </a:bodyPr>
          <a:lstStyle/>
          <a:p>
            <a:r>
              <a:rPr lang="en-US" dirty="0"/>
              <a:t>Multicenter retrospective electronic medical records study</a:t>
            </a:r>
          </a:p>
          <a:p>
            <a:r>
              <a:rPr lang="en-US" dirty="0"/>
              <a:t>Data collected from 45 US-based hospitals </a:t>
            </a:r>
          </a:p>
          <a:p>
            <a:r>
              <a:rPr lang="en-US" dirty="0"/>
              <a:t>Inclusion criteria</a:t>
            </a:r>
          </a:p>
          <a:p>
            <a:pPr lvl="1"/>
            <a:r>
              <a:rPr lang="en-US" dirty="0"/>
              <a:t>ICD-10 billing codes</a:t>
            </a:r>
          </a:p>
          <a:p>
            <a:pPr lvl="2"/>
            <a:r>
              <a:rPr lang="en-US" dirty="0"/>
              <a:t>D68.32, hemorrhagic disorder due to extrinsic circulating anticoagulants</a:t>
            </a:r>
          </a:p>
          <a:p>
            <a:pPr lvl="2"/>
            <a:r>
              <a:rPr lang="en-US" dirty="0"/>
              <a:t>T45.515, adverse effect of anticoagulant</a:t>
            </a:r>
          </a:p>
          <a:p>
            <a:pPr lvl="2"/>
            <a:r>
              <a:rPr lang="en-US" dirty="0"/>
              <a:t>T45.525, adverse effect of antithrombotic </a:t>
            </a:r>
          </a:p>
          <a:p>
            <a:pPr lvl="2"/>
            <a:r>
              <a:rPr lang="en-US" dirty="0"/>
              <a:t>D68.32, use of andexanet alfa</a:t>
            </a:r>
          </a:p>
          <a:p>
            <a:pPr lvl="1"/>
            <a:r>
              <a:rPr lang="en-US" dirty="0"/>
              <a:t>Use of a direct factor Xa inhibitor prior to admission</a:t>
            </a:r>
          </a:p>
          <a:p>
            <a:r>
              <a:rPr lang="en-US" dirty="0"/>
              <a:t>Data Collection</a:t>
            </a:r>
          </a:p>
          <a:p>
            <a:pPr lvl="1"/>
            <a:r>
              <a:rPr lang="en-US" dirty="0"/>
              <a:t>Age and gender</a:t>
            </a:r>
          </a:p>
          <a:p>
            <a:pPr lvl="1"/>
            <a:r>
              <a:rPr lang="en-US" dirty="0"/>
              <a:t>Bleeding event</a:t>
            </a:r>
          </a:p>
          <a:p>
            <a:pPr lvl="1"/>
            <a:r>
              <a:rPr lang="en-US" dirty="0"/>
              <a:t>LOS/ICU LOS</a:t>
            </a:r>
          </a:p>
          <a:p>
            <a:pPr lvl="1"/>
            <a:r>
              <a:rPr lang="en-US" dirty="0"/>
              <a:t>Reversal management</a:t>
            </a:r>
          </a:p>
          <a:p>
            <a:pPr lvl="1"/>
            <a:r>
              <a:rPr lang="en-US" dirty="0"/>
              <a:t>In-hospital mortality</a:t>
            </a:r>
          </a:p>
          <a:p>
            <a:r>
              <a:rPr lang="en-US" dirty="0"/>
              <a:t>Descriptive analysis – prevalence of each reversal agent used and associated in-hospital mortality – no inferential comparisons</a:t>
            </a:r>
          </a:p>
          <a:p>
            <a:pPr lvl="1"/>
            <a:endParaRPr lang="en-US" dirty="0"/>
          </a:p>
        </p:txBody>
      </p:sp>
      <p:sp>
        <p:nvSpPr>
          <p:cNvPr id="7" name="Footer Placeholder 6">
            <a:extLst>
              <a:ext uri="{FF2B5EF4-FFF2-40B4-BE49-F238E27FC236}">
                <a16:creationId xmlns:a16="http://schemas.microsoft.com/office/drawing/2014/main" id="{E882CA32-E536-2D5F-B372-77B2EC2D3956}"/>
              </a:ext>
            </a:extLst>
          </p:cNvPr>
          <p:cNvSpPr>
            <a:spLocks noGrp="1"/>
          </p:cNvSpPr>
          <p:nvPr>
            <p:ph type="ftr" sz="quarter" idx="3"/>
          </p:nvPr>
        </p:nvSpPr>
        <p:spPr/>
        <p:txBody>
          <a:bodyPr/>
          <a:lstStyle/>
          <a:p>
            <a:r>
              <a:rPr lang="en-US" dirty="0"/>
              <a:t>ICU, intensive care unit; LOS, length of stay.</a:t>
            </a:r>
          </a:p>
        </p:txBody>
      </p:sp>
      <p:sp>
        <p:nvSpPr>
          <p:cNvPr id="4" name="Rectangle 3">
            <a:extLst>
              <a:ext uri="{FF2B5EF4-FFF2-40B4-BE49-F238E27FC236}">
                <a16:creationId xmlns:a16="http://schemas.microsoft.com/office/drawing/2014/main" id="{1BF3A290-39B0-B76C-027E-64B4D24FBF25}"/>
              </a:ext>
            </a:extLst>
          </p:cNvPr>
          <p:cNvSpPr/>
          <p:nvPr/>
        </p:nvSpPr>
        <p:spPr>
          <a:xfrm>
            <a:off x="609600" y="3863340"/>
            <a:ext cx="10454640" cy="2388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9070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58323-34A7-C91F-8893-55A4395181F9}"/>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a16="http://schemas.microsoft.com/office/drawing/2014/main" id="{D342DD1E-F3F2-97D3-49FA-8D7E0A9267E8}"/>
              </a:ext>
            </a:extLst>
          </p:cNvPr>
          <p:cNvSpPr>
            <a:spLocks noGrp="1"/>
          </p:cNvSpPr>
          <p:nvPr>
            <p:ph idx="1"/>
          </p:nvPr>
        </p:nvSpPr>
        <p:spPr>
          <a:xfrm>
            <a:off x="609600" y="1327758"/>
            <a:ext cx="10744200" cy="5085567"/>
          </a:xfrm>
        </p:spPr>
        <p:txBody>
          <a:bodyPr>
            <a:normAutofit fontScale="85000" lnSpcReduction="20000"/>
          </a:bodyPr>
          <a:lstStyle/>
          <a:p>
            <a:r>
              <a:rPr lang="en-US" dirty="0"/>
              <a:t>Multicenter retrospective electronic medical records study</a:t>
            </a:r>
          </a:p>
          <a:p>
            <a:r>
              <a:rPr lang="en-US" dirty="0"/>
              <a:t>Data collected from 45 US-based hospitals </a:t>
            </a:r>
          </a:p>
          <a:p>
            <a:r>
              <a:rPr lang="en-US" dirty="0"/>
              <a:t>Inclusion criteria</a:t>
            </a:r>
          </a:p>
          <a:p>
            <a:pPr lvl="1"/>
            <a:r>
              <a:rPr lang="en-US" dirty="0"/>
              <a:t>ICD-10 billing codes</a:t>
            </a:r>
          </a:p>
          <a:p>
            <a:pPr lvl="2"/>
            <a:r>
              <a:rPr lang="en-US" dirty="0"/>
              <a:t>D68.32, hemorrhagic disorder due to extrinsic circulating anticoagulants</a:t>
            </a:r>
          </a:p>
          <a:p>
            <a:pPr lvl="2"/>
            <a:r>
              <a:rPr lang="en-US" dirty="0"/>
              <a:t>T45.515, adverse effect of anticoagulant</a:t>
            </a:r>
          </a:p>
          <a:p>
            <a:pPr lvl="2"/>
            <a:r>
              <a:rPr lang="en-US" dirty="0"/>
              <a:t>T45.525, adverse effect of antithrombotic </a:t>
            </a:r>
          </a:p>
          <a:p>
            <a:pPr lvl="2"/>
            <a:r>
              <a:rPr lang="en-US" dirty="0"/>
              <a:t>D68.32, use of andexanet alfa</a:t>
            </a:r>
          </a:p>
          <a:p>
            <a:pPr lvl="1"/>
            <a:r>
              <a:rPr lang="en-US" dirty="0"/>
              <a:t>Use of a direct factor Xa inhibitor prior to admission</a:t>
            </a:r>
          </a:p>
          <a:p>
            <a:r>
              <a:rPr lang="en-US" dirty="0"/>
              <a:t>Data Collection</a:t>
            </a:r>
          </a:p>
          <a:p>
            <a:pPr lvl="1"/>
            <a:r>
              <a:rPr lang="en-US" dirty="0"/>
              <a:t>Age and gender</a:t>
            </a:r>
          </a:p>
          <a:p>
            <a:pPr lvl="1"/>
            <a:r>
              <a:rPr lang="en-US" dirty="0"/>
              <a:t>Bleeding event</a:t>
            </a:r>
          </a:p>
          <a:p>
            <a:pPr lvl="1"/>
            <a:r>
              <a:rPr lang="en-US" dirty="0"/>
              <a:t>LOS/ICU LOS</a:t>
            </a:r>
          </a:p>
          <a:p>
            <a:pPr lvl="1"/>
            <a:r>
              <a:rPr lang="en-US" dirty="0"/>
              <a:t>Reversal management</a:t>
            </a:r>
          </a:p>
          <a:p>
            <a:pPr lvl="1"/>
            <a:r>
              <a:rPr lang="en-US" dirty="0"/>
              <a:t>In-hospital mortality</a:t>
            </a:r>
          </a:p>
          <a:p>
            <a:r>
              <a:rPr lang="en-US" dirty="0"/>
              <a:t>Descriptive analysis – prevalence of each reversal agent used and associated in-hospital mortality – no inferential comparisons</a:t>
            </a:r>
          </a:p>
          <a:p>
            <a:pPr lvl="1"/>
            <a:endParaRPr lang="en-US" dirty="0"/>
          </a:p>
        </p:txBody>
      </p:sp>
      <p:sp>
        <p:nvSpPr>
          <p:cNvPr id="7" name="Footer Placeholder 6">
            <a:extLst>
              <a:ext uri="{FF2B5EF4-FFF2-40B4-BE49-F238E27FC236}">
                <a16:creationId xmlns:a16="http://schemas.microsoft.com/office/drawing/2014/main" id="{E882CA32-E536-2D5F-B372-77B2EC2D3956}"/>
              </a:ext>
            </a:extLst>
          </p:cNvPr>
          <p:cNvSpPr>
            <a:spLocks noGrp="1"/>
          </p:cNvSpPr>
          <p:nvPr>
            <p:ph type="ftr" sz="quarter" idx="3"/>
          </p:nvPr>
        </p:nvSpPr>
        <p:spPr/>
        <p:txBody>
          <a:bodyPr/>
          <a:lstStyle/>
          <a:p>
            <a:r>
              <a:rPr lang="en-US" dirty="0"/>
              <a:t>ICU, intensive care unit; LOS, length of stay.</a:t>
            </a:r>
          </a:p>
        </p:txBody>
      </p:sp>
      <p:sp>
        <p:nvSpPr>
          <p:cNvPr id="4" name="Rectangle 3">
            <a:extLst>
              <a:ext uri="{FF2B5EF4-FFF2-40B4-BE49-F238E27FC236}">
                <a16:creationId xmlns:a16="http://schemas.microsoft.com/office/drawing/2014/main" id="{9A2505AC-9A57-1B4B-CBDF-9690629976A5}"/>
              </a:ext>
            </a:extLst>
          </p:cNvPr>
          <p:cNvSpPr/>
          <p:nvPr/>
        </p:nvSpPr>
        <p:spPr>
          <a:xfrm>
            <a:off x="609600" y="5669280"/>
            <a:ext cx="10454640" cy="5829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9813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58323-34A7-C91F-8893-55A4395181F9}"/>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a16="http://schemas.microsoft.com/office/drawing/2014/main" id="{D342DD1E-F3F2-97D3-49FA-8D7E0A9267E8}"/>
              </a:ext>
            </a:extLst>
          </p:cNvPr>
          <p:cNvSpPr>
            <a:spLocks noGrp="1"/>
          </p:cNvSpPr>
          <p:nvPr>
            <p:ph idx="1"/>
          </p:nvPr>
        </p:nvSpPr>
        <p:spPr>
          <a:xfrm>
            <a:off x="609600" y="1327758"/>
            <a:ext cx="10744200" cy="5085567"/>
          </a:xfrm>
        </p:spPr>
        <p:txBody>
          <a:bodyPr>
            <a:normAutofit fontScale="85000" lnSpcReduction="20000"/>
          </a:bodyPr>
          <a:lstStyle/>
          <a:p>
            <a:r>
              <a:rPr lang="en-US" dirty="0"/>
              <a:t>Multicenter retrospective electronic medical records study</a:t>
            </a:r>
          </a:p>
          <a:p>
            <a:r>
              <a:rPr lang="en-US" dirty="0"/>
              <a:t>Data collected from 45 US-based hospitals </a:t>
            </a:r>
          </a:p>
          <a:p>
            <a:r>
              <a:rPr lang="en-US" dirty="0"/>
              <a:t>Inclusion criteria</a:t>
            </a:r>
          </a:p>
          <a:p>
            <a:pPr lvl="1"/>
            <a:r>
              <a:rPr lang="en-US" dirty="0"/>
              <a:t>ICD-10 billing codes</a:t>
            </a:r>
          </a:p>
          <a:p>
            <a:pPr lvl="2"/>
            <a:r>
              <a:rPr lang="en-US" dirty="0"/>
              <a:t>D68.32, hemorrhagic disorder due to extrinsic circulating anticoagulants</a:t>
            </a:r>
          </a:p>
          <a:p>
            <a:pPr lvl="2"/>
            <a:r>
              <a:rPr lang="en-US" dirty="0"/>
              <a:t>T45.515, adverse effect of anticoagulant</a:t>
            </a:r>
          </a:p>
          <a:p>
            <a:pPr lvl="2"/>
            <a:r>
              <a:rPr lang="en-US" dirty="0"/>
              <a:t>T45.525, adverse effect of antithrombotic </a:t>
            </a:r>
          </a:p>
          <a:p>
            <a:pPr lvl="2"/>
            <a:r>
              <a:rPr lang="en-US" dirty="0"/>
              <a:t>D68.32, use of andexanet alfa</a:t>
            </a:r>
          </a:p>
          <a:p>
            <a:pPr lvl="1"/>
            <a:r>
              <a:rPr lang="en-US" dirty="0"/>
              <a:t>Use of a direct factor Xa inhibitor prior to admission</a:t>
            </a:r>
          </a:p>
          <a:p>
            <a:r>
              <a:rPr lang="en-US" dirty="0"/>
              <a:t>Data Collection</a:t>
            </a:r>
          </a:p>
          <a:p>
            <a:pPr lvl="1"/>
            <a:r>
              <a:rPr lang="en-US" dirty="0"/>
              <a:t>Age and gender</a:t>
            </a:r>
          </a:p>
          <a:p>
            <a:pPr lvl="1"/>
            <a:r>
              <a:rPr lang="en-US" dirty="0"/>
              <a:t>Bleeding event</a:t>
            </a:r>
          </a:p>
          <a:p>
            <a:pPr lvl="1"/>
            <a:r>
              <a:rPr lang="en-US" dirty="0"/>
              <a:t>LOS/ICU LOS</a:t>
            </a:r>
          </a:p>
          <a:p>
            <a:pPr lvl="1"/>
            <a:r>
              <a:rPr lang="en-US" dirty="0"/>
              <a:t>Reversal management</a:t>
            </a:r>
          </a:p>
          <a:p>
            <a:pPr lvl="1"/>
            <a:r>
              <a:rPr lang="en-US" dirty="0"/>
              <a:t>In-hospital mortality</a:t>
            </a:r>
          </a:p>
          <a:p>
            <a:r>
              <a:rPr lang="en-US" dirty="0"/>
              <a:t>Descriptive analysis – prevalence of each reversal agent used and associated in-hospital mortality – no inferential comparisons</a:t>
            </a:r>
          </a:p>
          <a:p>
            <a:pPr lvl="1"/>
            <a:endParaRPr lang="en-US" dirty="0"/>
          </a:p>
        </p:txBody>
      </p:sp>
      <p:sp>
        <p:nvSpPr>
          <p:cNvPr id="7" name="Footer Placeholder 6">
            <a:extLst>
              <a:ext uri="{FF2B5EF4-FFF2-40B4-BE49-F238E27FC236}">
                <a16:creationId xmlns:a16="http://schemas.microsoft.com/office/drawing/2014/main" id="{E882CA32-E536-2D5F-B372-77B2EC2D3956}"/>
              </a:ext>
            </a:extLst>
          </p:cNvPr>
          <p:cNvSpPr>
            <a:spLocks noGrp="1"/>
          </p:cNvSpPr>
          <p:nvPr>
            <p:ph type="ftr" sz="quarter" idx="3"/>
          </p:nvPr>
        </p:nvSpPr>
        <p:spPr/>
        <p:txBody>
          <a:bodyPr/>
          <a:lstStyle/>
          <a:p>
            <a:r>
              <a:rPr lang="en-US" dirty="0"/>
              <a:t>ICU, intensive care unit; LOS, length of stay.</a:t>
            </a:r>
          </a:p>
        </p:txBody>
      </p:sp>
    </p:spTree>
    <p:extLst>
      <p:ext uri="{BB962C8B-B14F-4D97-AF65-F5344CB8AC3E}">
        <p14:creationId xmlns:p14="http://schemas.microsoft.com/office/powerpoint/2010/main" val="237798349"/>
      </p:ext>
    </p:extLst>
  </p:cSld>
  <p:clrMapOvr>
    <a:masterClrMapping/>
  </p:clrMapOvr>
</p:sld>
</file>

<file path=ppt/theme/theme1.xml><?xml version="1.0" encoding="utf-8"?>
<a:theme xmlns:a="http://schemas.openxmlformats.org/drawingml/2006/main" name="EMCREG-MedEd Dual">
  <a:themeElements>
    <a:clrScheme name="EMCREG-MedEd">
      <a:dk1>
        <a:srgbClr val="000000"/>
      </a:dk1>
      <a:lt1>
        <a:srgbClr val="FFFFFF"/>
      </a:lt1>
      <a:dk2>
        <a:srgbClr val="282525"/>
      </a:dk2>
      <a:lt2>
        <a:srgbClr val="F3F3F3"/>
      </a:lt2>
      <a:accent1>
        <a:srgbClr val="BE3540"/>
      </a:accent1>
      <a:accent2>
        <a:srgbClr val="8B8D9B"/>
      </a:accent2>
      <a:accent3>
        <a:srgbClr val="113854"/>
      </a:accent3>
      <a:accent4>
        <a:srgbClr val="246487"/>
      </a:accent4>
      <a:accent5>
        <a:srgbClr val="75D1D1"/>
      </a:accent5>
      <a:accent6>
        <a:srgbClr val="686762"/>
      </a:accent6>
      <a:hlink>
        <a:srgbClr val="75D1D1"/>
      </a:hlink>
      <a:folHlink>
        <a:srgbClr val="7F7F7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MCREG-Emed-19-Gray" id="{3E2747F6-3850-45A0-AD4B-0BFE41BD25E7}" vid="{FAD19B55-A48C-4568-AD87-F3AAE25408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EMCREG-Emed-19-Gray</Template>
  <TotalTime>176</TotalTime>
  <Words>1123</Words>
  <Application>Microsoft Macintosh PowerPoint</Application>
  <PresentationFormat>Widescreen</PresentationFormat>
  <Paragraphs>149</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EMCREG-MedEd Dual</vt:lpstr>
      <vt:lpstr>Pharmacy Perspective Real-World Management of Factor Xa Inhibitor-Associated Bleeding Across 45 US Hospitals</vt:lpstr>
      <vt:lpstr>Disclaimer</vt:lpstr>
      <vt:lpstr>Disclosures</vt:lpstr>
      <vt:lpstr>Background</vt:lpstr>
      <vt:lpstr>Coleman CI, Dobesh PP, Danese S, Ulloa J, Lovelace B. Real-world management of oral factor Xa inhibitor-related bleeds with reversal of replacement agents including andexanet alfa and four-factor prothrombin complex concentrate: a multicenter study. Future Cardiol. 2021;17(1):127-135.</vt:lpstr>
      <vt:lpstr>Methods</vt:lpstr>
      <vt:lpstr>Methods</vt:lpstr>
      <vt:lpstr>Methods</vt:lpstr>
      <vt:lpstr>Methods</vt:lpstr>
      <vt:lpstr>Results</vt:lpstr>
      <vt:lpstr>Results: Baseline Characteristics</vt:lpstr>
      <vt:lpstr>Results: Bleed Types by Management Approach</vt:lpstr>
      <vt:lpstr>Results: In-Hospital Mortality</vt:lpstr>
      <vt:lpstr>Summary</vt:lpstr>
      <vt:lpstr>Summary</vt:lpstr>
      <vt:lpstr>Summary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Pharmacy Perspective Real-World Management of Factor Xa Inhibitor-Associated Bleeding Across 45 US Hospitals</dc:title>
  <dc:subject/>
  <dc:creator>MedEd On The Go</dc:creator>
  <cp:keywords/>
  <dc:description/>
  <cp:lastModifiedBy>Moriah Diethorn</cp:lastModifiedBy>
  <cp:revision>11</cp:revision>
  <dcterms:created xsi:type="dcterms:W3CDTF">2019-10-04T13:20:51Z</dcterms:created>
  <dcterms:modified xsi:type="dcterms:W3CDTF">2023-03-28T23:14:30Z</dcterms:modified>
  <cp:category/>
</cp:coreProperties>
</file>