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65" r:id="rId2"/>
    <p:sldId id="256" r:id="rId3"/>
    <p:sldId id="317" r:id="rId4"/>
    <p:sldId id="323" r:id="rId5"/>
    <p:sldId id="367" r:id="rId6"/>
    <p:sldId id="371" r:id="rId7"/>
    <p:sldId id="277" r:id="rId8"/>
    <p:sldId id="374" r:id="rId9"/>
    <p:sldId id="375" r:id="rId10"/>
    <p:sldId id="376" r:id="rId11"/>
    <p:sldId id="3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B2634391-5F65-7D45-FB3F-D1EF4E8F513D}" name="Caitlin Roat" initials="CR" userId="0dad00d9dd685b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3469"/>
  </p:normalViewPr>
  <p:slideViewPr>
    <p:cSldViewPr snapToGrid="0">
      <p:cViewPr varScale="1">
        <p:scale>
          <a:sx n="108" d="100"/>
          <a:sy n="108" d="100"/>
        </p:scale>
        <p:origin x="232"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4EC45-5AE9-48AE-9B31-2E1D701BD40D}"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96533-2590-4445-88A2-C0FA051E18F8}" type="slidenum">
              <a:rPr lang="en-US" smtClean="0"/>
              <a:t>‹#›</a:t>
            </a:fld>
            <a:endParaRPr lang="en-US"/>
          </a:p>
        </p:txBody>
      </p:sp>
    </p:spTree>
    <p:extLst>
      <p:ext uri="{BB962C8B-B14F-4D97-AF65-F5344CB8AC3E}">
        <p14:creationId xmlns:p14="http://schemas.microsoft.com/office/powerpoint/2010/main" val="23080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61419-07C2-4C88-A427-904D9F3DBC61}" type="slidenum">
              <a:rPr lang="en-US" smtClean="0"/>
              <a:t>1</a:t>
            </a:fld>
            <a:endParaRPr lang="en-US" dirty="0"/>
          </a:p>
        </p:txBody>
      </p:sp>
    </p:spTree>
    <p:extLst>
      <p:ext uri="{BB962C8B-B14F-4D97-AF65-F5344CB8AC3E}">
        <p14:creationId xmlns:p14="http://schemas.microsoft.com/office/powerpoint/2010/main" val="33516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3</a:t>
            </a:fld>
            <a:endParaRPr lang="en-US" dirty="0"/>
          </a:p>
        </p:txBody>
      </p:sp>
    </p:spTree>
    <p:extLst>
      <p:ext uri="{BB962C8B-B14F-4D97-AF65-F5344CB8AC3E}">
        <p14:creationId xmlns:p14="http://schemas.microsoft.com/office/powerpoint/2010/main" val="424522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4</a:t>
            </a:fld>
            <a:endParaRPr lang="en-US" dirty="0"/>
          </a:p>
        </p:txBody>
      </p:sp>
    </p:spTree>
    <p:extLst>
      <p:ext uri="{BB962C8B-B14F-4D97-AF65-F5344CB8AC3E}">
        <p14:creationId xmlns:p14="http://schemas.microsoft.com/office/powerpoint/2010/main" val="106853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64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6</a:t>
            </a:fld>
            <a:endParaRPr lang="en-US" dirty="0"/>
          </a:p>
        </p:txBody>
      </p:sp>
    </p:spTree>
    <p:extLst>
      <p:ext uri="{BB962C8B-B14F-4D97-AF65-F5344CB8AC3E}">
        <p14:creationId xmlns:p14="http://schemas.microsoft.com/office/powerpoint/2010/main" val="267786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7</a:t>
            </a:fld>
            <a:endParaRPr lang="en-US" dirty="0"/>
          </a:p>
        </p:txBody>
      </p:sp>
    </p:spTree>
    <p:extLst>
      <p:ext uri="{BB962C8B-B14F-4D97-AF65-F5344CB8AC3E}">
        <p14:creationId xmlns:p14="http://schemas.microsoft.com/office/powerpoint/2010/main" val="12022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8</a:t>
            </a:fld>
            <a:endParaRPr lang="en-US" dirty="0"/>
          </a:p>
        </p:txBody>
      </p:sp>
    </p:spTree>
    <p:extLst>
      <p:ext uri="{BB962C8B-B14F-4D97-AF65-F5344CB8AC3E}">
        <p14:creationId xmlns:p14="http://schemas.microsoft.com/office/powerpoint/2010/main" val="220629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9</a:t>
            </a:fld>
            <a:endParaRPr lang="en-US" dirty="0"/>
          </a:p>
        </p:txBody>
      </p:sp>
    </p:spTree>
    <p:extLst>
      <p:ext uri="{BB962C8B-B14F-4D97-AF65-F5344CB8AC3E}">
        <p14:creationId xmlns:p14="http://schemas.microsoft.com/office/powerpoint/2010/main" val="263551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10</a:t>
            </a:fld>
            <a:endParaRPr lang="en-US" dirty="0"/>
          </a:p>
        </p:txBody>
      </p:sp>
    </p:spTree>
    <p:extLst>
      <p:ext uri="{BB962C8B-B14F-4D97-AF65-F5344CB8AC3E}">
        <p14:creationId xmlns:p14="http://schemas.microsoft.com/office/powerpoint/2010/main" val="2337112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397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394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610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5311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2638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6461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6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2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412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442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57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6052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Hematoma Expansion and Clinical Outcomes Comparison in ICH: Clinical Trial Results Versus Real World Care</a:t>
            </a:r>
          </a:p>
        </p:txBody>
      </p:sp>
      <p:sp>
        <p:nvSpPr>
          <p:cNvPr id="9" name="Text Placeholder 8">
            <a:extLst>
              <a:ext uri="{FF2B5EF4-FFF2-40B4-BE49-F238E27FC236}">
                <a16:creationId xmlns:a16="http://schemas.microsoft.com/office/drawing/2014/main" id="{3A515DD2-DE06-F87E-94EF-83FB080FBCA0}"/>
              </a:ext>
            </a:extLst>
          </p:cNvPr>
          <p:cNvSpPr>
            <a:spLocks noGrp="1"/>
          </p:cNvSpPr>
          <p:nvPr>
            <p:ph type="body" idx="1"/>
          </p:nvPr>
        </p:nvSpPr>
        <p:spPr>
          <a:xfrm>
            <a:off x="609601" y="4351338"/>
            <a:ext cx="10515600" cy="1525588"/>
          </a:xfrm>
        </p:spPr>
        <p:txBody>
          <a:bodyPr/>
          <a:lstStyle/>
          <a:p>
            <a:r>
              <a:rPr lang="en-US" dirty="0"/>
              <a:t>Natalie </a:t>
            </a:r>
            <a:r>
              <a:rPr lang="en-US" dirty="0" err="1"/>
              <a:t>Kreitzer</a:t>
            </a:r>
            <a:r>
              <a:rPr lang="en-US" dirty="0"/>
              <a:t>, MD, MS</a:t>
            </a:r>
            <a:br>
              <a:rPr lang="en-US" dirty="0"/>
            </a:br>
            <a:r>
              <a:rPr lang="en-US" dirty="0"/>
              <a:t>Associate Professor, Emergency Medicine and Neurocritical Care</a:t>
            </a:r>
            <a:br>
              <a:rPr lang="en-US" dirty="0"/>
            </a:br>
            <a:r>
              <a:rPr lang="en-US" dirty="0"/>
              <a:t>University of Cincinnati</a:t>
            </a:r>
            <a:br>
              <a:rPr lang="en-US" dirty="0"/>
            </a:br>
            <a:r>
              <a:rPr lang="en-US" dirty="0" err="1"/>
              <a:t>Cincinnati</a:t>
            </a:r>
            <a:r>
              <a:rPr lang="en-US" dirty="0"/>
              <a:t>, OH</a:t>
            </a:r>
          </a:p>
          <a:p>
            <a:endParaRPr lang="en-US" dirty="0"/>
          </a:p>
        </p:txBody>
      </p:sp>
    </p:spTree>
    <p:extLst>
      <p:ext uri="{BB962C8B-B14F-4D97-AF65-F5344CB8AC3E}">
        <p14:creationId xmlns:p14="http://schemas.microsoft.com/office/powerpoint/2010/main" val="350977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115B-BF03-2F06-3396-F70991476083}"/>
              </a:ext>
            </a:extLst>
          </p:cNvPr>
          <p:cNvSpPr>
            <a:spLocks noGrp="1"/>
          </p:cNvSpPr>
          <p:nvPr>
            <p:ph type="title"/>
          </p:nvPr>
        </p:nvSpPr>
        <p:spPr/>
        <p:txBody>
          <a:bodyPr>
            <a:noAutofit/>
          </a:bodyPr>
          <a:lstStyle/>
          <a:p>
            <a:r>
              <a:rPr lang="en-US" dirty="0"/>
              <a:t>Hematoma Expansion in ICH, Clinical Trial Versus Real-World Management</a:t>
            </a:r>
          </a:p>
        </p:txBody>
      </p:sp>
      <p:pic>
        <p:nvPicPr>
          <p:cNvPr id="5" name="Main graphic">
            <a:extLst>
              <a:ext uri="{FF2B5EF4-FFF2-40B4-BE49-F238E27FC236}">
                <a16:creationId xmlns:a16="http://schemas.microsoft.com/office/drawing/2014/main" id="{DCA273FC-BC37-30B6-1B1C-F770EBCA25E7}"/>
              </a:ext>
            </a:extLst>
          </p:cNvPr>
          <p:cNvPicPr>
            <a:picLocks noGrp="1"/>
          </p:cNvPicPr>
          <p:nvPr>
            <p:ph idx="4294967295"/>
          </p:nvPr>
        </p:nvPicPr>
        <p:blipFill>
          <a:blip r:embed="rId3" cstate="print">
            <a:extLst>
              <a:ext uri="{28A0092B-C50C-407E-A947-70E740481C1C}">
                <a14:useLocalDpi xmlns:a14="http://schemas.microsoft.com/office/drawing/2010/main"/>
              </a:ext>
            </a:extLst>
          </a:blip>
          <a:stretch/>
        </p:blipFill>
        <p:spPr>
          <a:xfrm>
            <a:off x="2971147" y="1682311"/>
            <a:ext cx="6249705" cy="4364159"/>
          </a:xfrm>
          <a:prstGeom prst="rect">
            <a:avLst/>
          </a:prstGeom>
          <a:ln>
            <a:noFill/>
          </a:ln>
        </p:spPr>
      </p:pic>
      <p:sp>
        <p:nvSpPr>
          <p:cNvPr id="3" name="Footer Placeholder 2">
            <a:extLst>
              <a:ext uri="{FF2B5EF4-FFF2-40B4-BE49-F238E27FC236}">
                <a16:creationId xmlns:a16="http://schemas.microsoft.com/office/drawing/2014/main" id="{DB5E3C42-4D59-ADB5-FDDC-F6DAD8CD383C}"/>
              </a:ext>
            </a:extLst>
          </p:cNvPr>
          <p:cNvSpPr>
            <a:spLocks noGrp="1"/>
          </p:cNvSpPr>
          <p:nvPr>
            <p:ph type="ftr" sz="quarter" idx="3"/>
          </p:nvPr>
        </p:nvSpPr>
        <p:spPr/>
        <p:txBody>
          <a:bodyPr/>
          <a:lstStyle/>
          <a:p>
            <a:r>
              <a:rPr lang="sv-SE" dirty="0"/>
              <a:t>RR, risk ratio.</a:t>
            </a:r>
          </a:p>
          <a:p>
            <a:endParaRPr lang="sv-SE" dirty="0"/>
          </a:p>
          <a:p>
            <a:r>
              <a:rPr lang="sv-SE" dirty="0"/>
              <a:t>Huttner HB, et al. </a:t>
            </a:r>
            <a:r>
              <a:rPr lang="sv-SE" i="1" dirty="0"/>
              <a:t>Stroke. </a:t>
            </a:r>
            <a:r>
              <a:rPr lang="sv-SE" dirty="0"/>
              <a:t>2022;53(2):532-543.</a:t>
            </a:r>
          </a:p>
        </p:txBody>
      </p:sp>
    </p:spTree>
    <p:extLst>
      <p:ext uri="{BB962C8B-B14F-4D97-AF65-F5344CB8AC3E}">
        <p14:creationId xmlns:p14="http://schemas.microsoft.com/office/powerpoint/2010/main" val="78605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DA4E-6B1E-7181-0B5A-A58D10907F12}"/>
              </a:ext>
            </a:extLst>
          </p:cNvPr>
          <p:cNvSpPr>
            <a:spLocks noGrp="1"/>
          </p:cNvSpPr>
          <p:nvPr>
            <p:ph type="title"/>
          </p:nvPr>
        </p:nvSpPr>
        <p:spPr/>
        <p:txBody>
          <a:bodyPr/>
          <a:lstStyle/>
          <a:p>
            <a:r>
              <a:rPr lang="en-US" b="1" dirty="0"/>
              <a:t>Ongoing Work</a:t>
            </a:r>
          </a:p>
        </p:txBody>
      </p:sp>
      <p:pic>
        <p:nvPicPr>
          <p:cNvPr id="1026" name="Picture 2" descr="Acute Interventional Trials">
            <a:extLst>
              <a:ext uri="{FF2B5EF4-FFF2-40B4-BE49-F238E27FC236}">
                <a16:creationId xmlns:a16="http://schemas.microsoft.com/office/drawing/2014/main" id="{366AF7D3-6259-E51D-1900-CD1DAFDCB3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3046" y="2006063"/>
            <a:ext cx="4845907" cy="25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2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3D45-3D66-4A36-8613-7496DAE71B0E}"/>
              </a:ext>
            </a:extLst>
          </p:cNvPr>
          <p:cNvSpPr>
            <a:spLocks noGrp="1"/>
          </p:cNvSpPr>
          <p:nvPr>
            <p:ph type="title"/>
          </p:nvPr>
        </p:nvSpPr>
        <p:spPr/>
        <p:txBody>
          <a:bodyPr/>
          <a:lstStyle/>
          <a:p>
            <a:r>
              <a:rPr lang="en-US" dirty="0"/>
              <a:t>Intracerebral Hemorrhage (ICH)</a:t>
            </a:r>
          </a:p>
        </p:txBody>
      </p:sp>
      <p:sp>
        <p:nvSpPr>
          <p:cNvPr id="3" name="Content Placeholder 2">
            <a:extLst>
              <a:ext uri="{FF2B5EF4-FFF2-40B4-BE49-F238E27FC236}">
                <a16:creationId xmlns:a16="http://schemas.microsoft.com/office/drawing/2014/main" id="{667194B3-8ADF-4D16-8481-D8A884EC0C8F}"/>
              </a:ext>
            </a:extLst>
          </p:cNvPr>
          <p:cNvSpPr>
            <a:spLocks noGrp="1"/>
          </p:cNvSpPr>
          <p:nvPr>
            <p:ph idx="1"/>
          </p:nvPr>
        </p:nvSpPr>
        <p:spPr/>
        <p:txBody>
          <a:bodyPr>
            <a:normAutofit/>
          </a:bodyPr>
          <a:lstStyle/>
          <a:p>
            <a:pPr>
              <a:spcBef>
                <a:spcPts val="1200"/>
              </a:spcBef>
            </a:pPr>
            <a:r>
              <a:rPr lang="en-US" sz="2800" dirty="0"/>
              <a:t>10-15% of all stroke</a:t>
            </a:r>
          </a:p>
          <a:p>
            <a:pPr>
              <a:spcBef>
                <a:spcPts val="1200"/>
              </a:spcBef>
            </a:pPr>
            <a:r>
              <a:rPr lang="en-US" sz="2800" dirty="0"/>
              <a:t>Mortality 30 to 50%</a:t>
            </a:r>
          </a:p>
          <a:p>
            <a:pPr>
              <a:spcBef>
                <a:spcPts val="1200"/>
              </a:spcBef>
            </a:pPr>
            <a:r>
              <a:rPr lang="en-US" sz="2800" dirty="0"/>
              <a:t>74% functionally dependent at 12 months</a:t>
            </a:r>
          </a:p>
          <a:p>
            <a:pPr>
              <a:spcBef>
                <a:spcPts val="1200"/>
              </a:spcBef>
            </a:pPr>
            <a:r>
              <a:rPr lang="en-US" sz="2800" dirty="0"/>
              <a:t>Incidence likely to double by 2050</a:t>
            </a:r>
          </a:p>
          <a:p>
            <a:pPr lvl="1">
              <a:spcBef>
                <a:spcPts val="1200"/>
              </a:spcBef>
            </a:pPr>
            <a:r>
              <a:rPr lang="en-US" sz="2400" dirty="0"/>
              <a:t>Due to aging and more anticoagulation</a:t>
            </a:r>
          </a:p>
        </p:txBody>
      </p:sp>
      <p:sp>
        <p:nvSpPr>
          <p:cNvPr id="7" name="Footer Placeholder 6">
            <a:extLst>
              <a:ext uri="{FF2B5EF4-FFF2-40B4-BE49-F238E27FC236}">
                <a16:creationId xmlns:a16="http://schemas.microsoft.com/office/drawing/2014/main" id="{2C03E5C9-C8A6-F2B2-7CA3-F6CB264C89B2}"/>
              </a:ext>
            </a:extLst>
          </p:cNvPr>
          <p:cNvSpPr>
            <a:spLocks noGrp="1"/>
          </p:cNvSpPr>
          <p:nvPr>
            <p:ph type="ftr" sz="quarter" idx="3"/>
          </p:nvPr>
        </p:nvSpPr>
        <p:spPr/>
        <p:txBody>
          <a:bodyPr/>
          <a:lstStyle/>
          <a:p>
            <a:r>
              <a:rPr lang="en-US" dirty="0" err="1"/>
              <a:t>Madangarli</a:t>
            </a:r>
            <a:r>
              <a:rPr lang="en-US" dirty="0"/>
              <a:t> N, et al. </a:t>
            </a:r>
            <a:r>
              <a:rPr lang="en-US" i="1" dirty="0"/>
              <a:t>Brain Sci. </a:t>
            </a:r>
            <a:r>
              <a:rPr lang="en-US" dirty="0"/>
              <a:t>2019;9(11):316-331. </a:t>
            </a:r>
          </a:p>
        </p:txBody>
      </p:sp>
    </p:spTree>
    <p:extLst>
      <p:ext uri="{BB962C8B-B14F-4D97-AF65-F5344CB8AC3E}">
        <p14:creationId xmlns:p14="http://schemas.microsoft.com/office/powerpoint/2010/main" val="424880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3555-7EF0-48FF-B07B-5C503FA21F57}"/>
              </a:ext>
            </a:extLst>
          </p:cNvPr>
          <p:cNvSpPr>
            <a:spLocks noGrp="1"/>
          </p:cNvSpPr>
          <p:nvPr>
            <p:ph type="title"/>
          </p:nvPr>
        </p:nvSpPr>
        <p:spPr/>
        <p:txBody>
          <a:bodyPr/>
          <a:lstStyle/>
          <a:p>
            <a:r>
              <a:rPr lang="en-US" dirty="0"/>
              <a:t>Who Is at Risk of Expansion?</a:t>
            </a:r>
          </a:p>
        </p:txBody>
      </p:sp>
      <p:sp>
        <p:nvSpPr>
          <p:cNvPr id="3" name="Content Placeholder 2">
            <a:extLst>
              <a:ext uri="{FF2B5EF4-FFF2-40B4-BE49-F238E27FC236}">
                <a16:creationId xmlns:a16="http://schemas.microsoft.com/office/drawing/2014/main" id="{5F106E51-420F-46A4-A1AF-4A80865E9154}"/>
              </a:ext>
            </a:extLst>
          </p:cNvPr>
          <p:cNvSpPr>
            <a:spLocks noGrp="1"/>
          </p:cNvSpPr>
          <p:nvPr>
            <p:ph idx="1"/>
          </p:nvPr>
        </p:nvSpPr>
        <p:spPr/>
        <p:txBody>
          <a:bodyPr>
            <a:normAutofit/>
          </a:bodyPr>
          <a:lstStyle/>
          <a:p>
            <a:r>
              <a:rPr lang="en-US" sz="2800" dirty="0"/>
              <a:t>Imaging</a:t>
            </a:r>
          </a:p>
          <a:p>
            <a:pPr lvl="1"/>
            <a:r>
              <a:rPr lang="en-US" sz="2400" dirty="0"/>
              <a:t>Noncontrast CT</a:t>
            </a:r>
          </a:p>
          <a:p>
            <a:pPr lvl="1"/>
            <a:r>
              <a:rPr lang="en-US" sz="2400" dirty="0"/>
              <a:t>CT angiography </a:t>
            </a:r>
          </a:p>
          <a:p>
            <a:r>
              <a:rPr lang="en-US" sz="2800" dirty="0"/>
              <a:t>Demographics</a:t>
            </a:r>
          </a:p>
          <a:p>
            <a:r>
              <a:rPr lang="en-US" sz="2800" dirty="0"/>
              <a:t>Labs</a:t>
            </a:r>
          </a:p>
          <a:p>
            <a:r>
              <a:rPr lang="en-US" sz="2800" dirty="0"/>
              <a:t>Medications</a:t>
            </a:r>
          </a:p>
          <a:p>
            <a:endParaRPr lang="en-US" sz="2800" dirty="0"/>
          </a:p>
        </p:txBody>
      </p:sp>
      <p:pic>
        <p:nvPicPr>
          <p:cNvPr id="4" name="Picture 3">
            <a:extLst>
              <a:ext uri="{FF2B5EF4-FFF2-40B4-BE49-F238E27FC236}">
                <a16:creationId xmlns:a16="http://schemas.microsoft.com/office/drawing/2014/main" id="{ACAC6F53-430F-47A2-A492-AE92C66BBB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1324" y="1477906"/>
            <a:ext cx="3520288" cy="4058492"/>
          </a:xfrm>
          <a:prstGeom prst="rect">
            <a:avLst/>
          </a:prstGeom>
        </p:spPr>
      </p:pic>
      <p:sp>
        <p:nvSpPr>
          <p:cNvPr id="5" name="TextBox 4">
            <a:extLst>
              <a:ext uri="{FF2B5EF4-FFF2-40B4-BE49-F238E27FC236}">
                <a16:creationId xmlns:a16="http://schemas.microsoft.com/office/drawing/2014/main" id="{F144A670-C648-49EC-A200-8A1EEDC827F2}"/>
              </a:ext>
            </a:extLst>
          </p:cNvPr>
          <p:cNvSpPr txBox="1"/>
          <p:nvPr/>
        </p:nvSpPr>
        <p:spPr>
          <a:xfrm>
            <a:off x="4991699" y="5768314"/>
            <a:ext cx="4219535" cy="307777"/>
          </a:xfrm>
          <a:prstGeom prst="rect">
            <a:avLst/>
          </a:prstGeom>
          <a:noFill/>
        </p:spPr>
        <p:txBody>
          <a:bodyPr wrap="square" rtlCol="0">
            <a:spAutoFit/>
          </a:bodyPr>
          <a:lstStyle/>
          <a:p>
            <a:pPr algn="ctr"/>
            <a:r>
              <a:rPr lang="en-US" sz="1400" dirty="0"/>
              <a:t>Image courtesy of Opeolu Adeoye, MD, MS</a:t>
            </a:r>
          </a:p>
        </p:txBody>
      </p:sp>
      <p:sp>
        <p:nvSpPr>
          <p:cNvPr id="9" name="Footer Placeholder 8">
            <a:extLst>
              <a:ext uri="{FF2B5EF4-FFF2-40B4-BE49-F238E27FC236}">
                <a16:creationId xmlns:a16="http://schemas.microsoft.com/office/drawing/2014/main" id="{106D4979-F5ED-E226-6F5A-A6D74DDDE333}"/>
              </a:ext>
            </a:extLst>
          </p:cNvPr>
          <p:cNvSpPr>
            <a:spLocks noGrp="1"/>
          </p:cNvSpPr>
          <p:nvPr>
            <p:ph type="ftr" sz="quarter" idx="3"/>
          </p:nvPr>
        </p:nvSpPr>
        <p:spPr/>
        <p:txBody>
          <a:bodyPr/>
          <a:lstStyle/>
          <a:p>
            <a:r>
              <a:rPr lang="en-US" dirty="0"/>
              <a:t>CT, computed tomography.</a:t>
            </a:r>
          </a:p>
        </p:txBody>
      </p:sp>
    </p:spTree>
    <p:extLst>
      <p:ext uri="{BB962C8B-B14F-4D97-AF65-F5344CB8AC3E}">
        <p14:creationId xmlns:p14="http://schemas.microsoft.com/office/powerpoint/2010/main" val="336479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1ECAAC8-4CD2-4E8E-850A-B441C56A3450}"/>
              </a:ext>
            </a:extLst>
          </p:cNvPr>
          <p:cNvSpPr txBox="1"/>
          <p:nvPr/>
        </p:nvSpPr>
        <p:spPr>
          <a:xfrm>
            <a:off x="2098288" y="5753383"/>
            <a:ext cx="7995424" cy="307777"/>
          </a:xfrm>
          <a:prstGeom prst="rect">
            <a:avLst/>
          </a:prstGeom>
          <a:noFill/>
        </p:spPr>
        <p:txBody>
          <a:bodyPr wrap="square" rtlCol="0">
            <a:spAutoFit/>
          </a:bodyPr>
          <a:lstStyle/>
          <a:p>
            <a:pPr algn="ctr">
              <a:defRPr/>
            </a:pPr>
            <a:r>
              <a:rPr lang="en-US" sz="1400" dirty="0">
                <a:solidFill>
                  <a:srgbClr val="000000"/>
                </a:solidFill>
                <a:latin typeface="+mj-lt"/>
              </a:rPr>
              <a:t>Images courtesy of Opeolu Adeoye, MD, MS, Washington University</a:t>
            </a:r>
          </a:p>
        </p:txBody>
      </p:sp>
      <p:pic>
        <p:nvPicPr>
          <p:cNvPr id="11" name="Picture 10">
            <a:extLst>
              <a:ext uri="{FF2B5EF4-FFF2-40B4-BE49-F238E27FC236}">
                <a16:creationId xmlns:a16="http://schemas.microsoft.com/office/drawing/2014/main" id="{DAEB7219-BDDE-46E1-98F0-138B1265BB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7752" y="1340809"/>
            <a:ext cx="3622543" cy="4176381"/>
          </a:xfrm>
          <a:prstGeom prst="rect">
            <a:avLst/>
          </a:prstGeom>
        </p:spPr>
      </p:pic>
      <p:pic>
        <p:nvPicPr>
          <p:cNvPr id="15" name="Picture 14">
            <a:extLst>
              <a:ext uri="{FF2B5EF4-FFF2-40B4-BE49-F238E27FC236}">
                <a16:creationId xmlns:a16="http://schemas.microsoft.com/office/drawing/2014/main" id="{08AC21E0-CFA3-4C9B-8246-BA30FF0EE4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4775" y="1340809"/>
            <a:ext cx="3493966" cy="4176381"/>
          </a:xfrm>
          <a:prstGeom prst="rect">
            <a:avLst/>
          </a:prstGeom>
        </p:spPr>
      </p:pic>
      <p:sp>
        <p:nvSpPr>
          <p:cNvPr id="3" name="Title 2">
            <a:extLst>
              <a:ext uri="{FF2B5EF4-FFF2-40B4-BE49-F238E27FC236}">
                <a16:creationId xmlns:a16="http://schemas.microsoft.com/office/drawing/2014/main" id="{9BC0FAFC-50D6-5C3B-D1D5-D760D8EE372C}"/>
              </a:ext>
            </a:extLst>
          </p:cNvPr>
          <p:cNvSpPr>
            <a:spLocks noGrp="1"/>
          </p:cNvSpPr>
          <p:nvPr>
            <p:ph type="title"/>
          </p:nvPr>
        </p:nvSpPr>
        <p:spPr/>
        <p:txBody>
          <a:bodyPr/>
          <a:lstStyle/>
          <a:p>
            <a:r>
              <a:rPr lang="en-US" dirty="0"/>
              <a:t>Hemorrhage Expansion</a:t>
            </a:r>
          </a:p>
        </p:txBody>
      </p:sp>
    </p:spTree>
    <p:extLst>
      <p:ext uri="{BB962C8B-B14F-4D97-AF65-F5344CB8AC3E}">
        <p14:creationId xmlns:p14="http://schemas.microsoft.com/office/powerpoint/2010/main" val="11353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42DB-36B4-D03A-2214-C097643D81E8}"/>
              </a:ext>
            </a:extLst>
          </p:cNvPr>
          <p:cNvSpPr>
            <a:spLocks noGrp="1"/>
          </p:cNvSpPr>
          <p:nvPr>
            <p:ph type="title"/>
          </p:nvPr>
        </p:nvSpPr>
        <p:spPr/>
        <p:txBody>
          <a:bodyPr>
            <a:normAutofit/>
          </a:bodyPr>
          <a:lstStyle/>
          <a:p>
            <a:r>
              <a:rPr lang="en-US" b="1" dirty="0"/>
              <a:t>Hematoma Expansion Impacts Outcomes</a:t>
            </a:r>
          </a:p>
        </p:txBody>
      </p:sp>
      <p:pic>
        <p:nvPicPr>
          <p:cNvPr id="5" name="Picture 4">
            <a:extLst>
              <a:ext uri="{FF2B5EF4-FFF2-40B4-BE49-F238E27FC236}">
                <a16:creationId xmlns:a16="http://schemas.microsoft.com/office/drawing/2014/main" id="{633682D8-4CD8-EBFA-FCC0-11B9C5C5C73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186"/>
          <a:stretch/>
        </p:blipFill>
        <p:spPr>
          <a:xfrm>
            <a:off x="1535431" y="1599944"/>
            <a:ext cx="9127066" cy="3872317"/>
          </a:xfrm>
          <a:prstGeom prst="rect">
            <a:avLst/>
          </a:prstGeom>
        </p:spPr>
      </p:pic>
      <p:sp>
        <p:nvSpPr>
          <p:cNvPr id="3" name="Footer Placeholder 2">
            <a:extLst>
              <a:ext uri="{FF2B5EF4-FFF2-40B4-BE49-F238E27FC236}">
                <a16:creationId xmlns:a16="http://schemas.microsoft.com/office/drawing/2014/main" id="{FFA056CA-17EC-A917-CE85-32FF630AA343}"/>
              </a:ext>
            </a:extLst>
          </p:cNvPr>
          <p:cNvSpPr>
            <a:spLocks noGrp="1"/>
          </p:cNvSpPr>
          <p:nvPr>
            <p:ph type="ftr" sz="quarter" idx="3"/>
          </p:nvPr>
        </p:nvSpPr>
        <p:spPr/>
        <p:txBody>
          <a:bodyPr/>
          <a:lstStyle/>
          <a:p>
            <a:r>
              <a:rPr lang="en-US" dirty="0"/>
              <a:t>GCS, Glasgow Coma Scale; HR, hazard ratio; IVH, intraventricular hemorrhage; OR, odds ratio.</a:t>
            </a:r>
          </a:p>
          <a:p>
            <a:endParaRPr lang="en-US" dirty="0"/>
          </a:p>
          <a:p>
            <a:r>
              <a:rPr lang="en-US" dirty="0"/>
              <a:t>Davis SM, et al. </a:t>
            </a:r>
            <a:r>
              <a:rPr lang="en-US" i="1" dirty="0"/>
              <a:t>Neurology. </a:t>
            </a:r>
            <a:r>
              <a:rPr lang="en-US" dirty="0"/>
              <a:t>2006;66(8):1175‐1181.</a:t>
            </a:r>
          </a:p>
        </p:txBody>
      </p:sp>
    </p:spTree>
    <p:extLst>
      <p:ext uri="{BB962C8B-B14F-4D97-AF65-F5344CB8AC3E}">
        <p14:creationId xmlns:p14="http://schemas.microsoft.com/office/powerpoint/2010/main" val="288323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5A65-DB17-49BA-81EE-7AFFD5998910}"/>
              </a:ext>
            </a:extLst>
          </p:cNvPr>
          <p:cNvSpPr>
            <a:spLocks noGrp="1"/>
          </p:cNvSpPr>
          <p:nvPr>
            <p:ph type="title"/>
          </p:nvPr>
        </p:nvSpPr>
        <p:spPr/>
        <p:txBody>
          <a:bodyPr/>
          <a:lstStyle/>
          <a:p>
            <a:r>
              <a:rPr lang="en-US" dirty="0"/>
              <a:t>ICH Timing of Anticoagulation Reversal VKA</a:t>
            </a:r>
          </a:p>
        </p:txBody>
      </p:sp>
      <p:sp>
        <p:nvSpPr>
          <p:cNvPr id="3" name="Content Placeholder 2">
            <a:extLst>
              <a:ext uri="{FF2B5EF4-FFF2-40B4-BE49-F238E27FC236}">
                <a16:creationId xmlns:a16="http://schemas.microsoft.com/office/drawing/2014/main" id="{146157D5-EB9A-46AD-BD9A-233A07C64544}"/>
              </a:ext>
            </a:extLst>
          </p:cNvPr>
          <p:cNvSpPr>
            <a:spLocks noGrp="1"/>
          </p:cNvSpPr>
          <p:nvPr>
            <p:ph idx="1"/>
          </p:nvPr>
        </p:nvSpPr>
        <p:spPr>
          <a:xfrm>
            <a:off x="609600" y="2037977"/>
            <a:ext cx="10744200" cy="3208394"/>
          </a:xfrm>
        </p:spPr>
        <p:txBody>
          <a:bodyPr>
            <a:normAutofit/>
          </a:bodyPr>
          <a:lstStyle/>
          <a:p>
            <a:r>
              <a:rPr lang="en-US" sz="2800" b="1" dirty="0"/>
              <a:t>Emergency medicine physicians </a:t>
            </a:r>
            <a:r>
              <a:rPr lang="en-US" sz="2800" dirty="0"/>
              <a:t>must be comfortable with anticoagulation reversal</a:t>
            </a:r>
          </a:p>
          <a:p>
            <a:endParaRPr lang="en-US" sz="2800" dirty="0"/>
          </a:p>
          <a:p>
            <a:r>
              <a:rPr lang="en-US" sz="2800" b="1" dirty="0"/>
              <a:t>Significantly</a:t>
            </a:r>
            <a:r>
              <a:rPr lang="en-US" sz="2800" dirty="0"/>
              <a:t> lower rate of hematoma enlargement when INR reversed to less than 1.3 and systolic BP  less than 60 mmHg within 4 hours (18.1% versus 44.2%)</a:t>
            </a:r>
          </a:p>
          <a:p>
            <a:endParaRPr lang="en-US" sz="2800" dirty="0"/>
          </a:p>
        </p:txBody>
      </p:sp>
    </p:spTree>
    <p:extLst>
      <p:ext uri="{BB962C8B-B14F-4D97-AF65-F5344CB8AC3E}">
        <p14:creationId xmlns:p14="http://schemas.microsoft.com/office/powerpoint/2010/main" val="129726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D780A9F-E476-C48D-7E2C-0AB990EE3E3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607409" y="1990730"/>
            <a:ext cx="4973922" cy="4489735"/>
          </a:xfrm>
        </p:spPr>
      </p:pic>
      <p:pic>
        <p:nvPicPr>
          <p:cNvPr id="7" name="Picture 6">
            <a:extLst>
              <a:ext uri="{FF2B5EF4-FFF2-40B4-BE49-F238E27FC236}">
                <a16:creationId xmlns:a16="http://schemas.microsoft.com/office/drawing/2014/main" id="{6C9F5749-092F-98A7-61E9-A146E933E80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798371" y="111543"/>
            <a:ext cx="4595258" cy="1844200"/>
          </a:xfrm>
          <a:prstGeom prst="rect">
            <a:avLst/>
          </a:prstGeom>
        </p:spPr>
      </p:pic>
      <p:sp>
        <p:nvSpPr>
          <p:cNvPr id="3" name="Footer Placeholder 2">
            <a:extLst>
              <a:ext uri="{FF2B5EF4-FFF2-40B4-BE49-F238E27FC236}">
                <a16:creationId xmlns:a16="http://schemas.microsoft.com/office/drawing/2014/main" id="{F40CDA98-9481-A390-0FE6-58C1AAF4FE6C}"/>
              </a:ext>
            </a:extLst>
          </p:cNvPr>
          <p:cNvSpPr>
            <a:spLocks noGrp="1"/>
          </p:cNvSpPr>
          <p:nvPr>
            <p:ph type="ftr" sz="quarter" idx="3"/>
          </p:nvPr>
        </p:nvSpPr>
        <p:spPr/>
        <p:txBody>
          <a:bodyPr/>
          <a:lstStyle/>
          <a:p>
            <a:r>
              <a:rPr lang="en-US" dirty="0"/>
              <a:t>Connolly </a:t>
            </a:r>
            <a:r>
              <a:rPr lang="en-US" dirty="0" err="1"/>
              <a:t>SJ</a:t>
            </a:r>
            <a:r>
              <a:rPr lang="en-US" dirty="0"/>
              <a:t>, et al. </a:t>
            </a:r>
            <a:r>
              <a:rPr lang="en-US" i="1" dirty="0"/>
              <a:t>N </a:t>
            </a:r>
            <a:r>
              <a:rPr lang="en-US" i="1" dirty="0" err="1"/>
              <a:t>Engl</a:t>
            </a:r>
            <a:r>
              <a:rPr lang="en-US" i="1" dirty="0"/>
              <a:t> J Med. </a:t>
            </a:r>
            <a:r>
              <a:rPr lang="en-US" dirty="0"/>
              <a:t>2019;380(14):1326-1335.</a:t>
            </a:r>
          </a:p>
        </p:txBody>
      </p:sp>
    </p:spTree>
    <p:extLst>
      <p:ext uri="{BB962C8B-B14F-4D97-AF65-F5344CB8AC3E}">
        <p14:creationId xmlns:p14="http://schemas.microsoft.com/office/powerpoint/2010/main" val="112268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847B-AE6F-DA8C-A534-43472D4DDE1E}"/>
              </a:ext>
            </a:extLst>
          </p:cNvPr>
          <p:cNvSpPr>
            <a:spLocks noGrp="1"/>
          </p:cNvSpPr>
          <p:nvPr>
            <p:ph type="title"/>
          </p:nvPr>
        </p:nvSpPr>
        <p:spPr/>
        <p:txBody>
          <a:bodyPr/>
          <a:lstStyle/>
          <a:p>
            <a:r>
              <a:rPr lang="en-US" dirty="0"/>
              <a:t>Hematoma Expansion</a:t>
            </a:r>
            <a:br>
              <a:rPr lang="en-US" dirty="0"/>
            </a:br>
            <a:r>
              <a:rPr lang="en-US" dirty="0"/>
              <a:t>Propensity Matched Real-World Data</a:t>
            </a:r>
          </a:p>
        </p:txBody>
      </p:sp>
      <p:pic>
        <p:nvPicPr>
          <p:cNvPr id="5" name="Content Placeholder 4">
            <a:extLst>
              <a:ext uri="{FF2B5EF4-FFF2-40B4-BE49-F238E27FC236}">
                <a16:creationId xmlns:a16="http://schemas.microsoft.com/office/drawing/2014/main" id="{5515A1CF-D20B-08EC-2671-C795711BA71F}"/>
              </a:ext>
            </a:extLst>
          </p:cNvPr>
          <p:cNvPicPr>
            <a:picLocks noGrp="1" noChangeAspect="1"/>
          </p:cNvPicPr>
          <p:nvPr>
            <p:ph idx="4294967295"/>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332037" y="2408237"/>
            <a:ext cx="7527925" cy="2041525"/>
          </a:xfrm>
        </p:spPr>
      </p:pic>
      <p:sp>
        <p:nvSpPr>
          <p:cNvPr id="4" name="Footer Placeholder 3">
            <a:extLst>
              <a:ext uri="{FF2B5EF4-FFF2-40B4-BE49-F238E27FC236}">
                <a16:creationId xmlns:a16="http://schemas.microsoft.com/office/drawing/2014/main" id="{AA8417BA-7F77-AF00-E31A-AD71F70AAA54}"/>
              </a:ext>
            </a:extLst>
          </p:cNvPr>
          <p:cNvSpPr>
            <a:spLocks noGrp="1"/>
          </p:cNvSpPr>
          <p:nvPr>
            <p:ph type="ftr" sz="quarter" idx="3"/>
          </p:nvPr>
        </p:nvSpPr>
        <p:spPr/>
        <p:txBody>
          <a:bodyPr/>
          <a:lstStyle/>
          <a:p>
            <a:r>
              <a:rPr lang="en-US" dirty="0"/>
              <a:t>4F-PCC, 4-factor prothrombin complex concentrate; AA, </a:t>
            </a:r>
            <a:r>
              <a:rPr lang="en-US" dirty="0" err="1"/>
              <a:t>andexanet</a:t>
            </a:r>
            <a:r>
              <a:rPr lang="en-US" dirty="0"/>
              <a:t> alfa; CI confidence interval.</a:t>
            </a:r>
          </a:p>
          <a:p>
            <a:endParaRPr lang="en-US" dirty="0"/>
          </a:p>
          <a:p>
            <a:r>
              <a:rPr lang="en-US" dirty="0"/>
              <a:t>Costa OS, et al. </a:t>
            </a:r>
            <a:r>
              <a:rPr lang="en-US" i="1" dirty="0"/>
              <a:t>Crit Care. </a:t>
            </a:r>
            <a:r>
              <a:rPr lang="en-US" dirty="0"/>
              <a:t>2022;26(1):180. </a:t>
            </a:r>
          </a:p>
        </p:txBody>
      </p:sp>
    </p:spTree>
    <p:extLst>
      <p:ext uri="{BB962C8B-B14F-4D97-AF65-F5344CB8AC3E}">
        <p14:creationId xmlns:p14="http://schemas.microsoft.com/office/powerpoint/2010/main" val="1842939223"/>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EMCREG-Emed-19-Gray</Template>
  <TotalTime>44</TotalTime>
  <Words>447</Words>
  <Application>Microsoft Macintosh PowerPoint</Application>
  <PresentationFormat>Widescreen</PresentationFormat>
  <Paragraphs>49</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EMCREG-MedEd Dual</vt:lpstr>
      <vt:lpstr>Hematoma Expansion and Clinical Outcomes Comparison in ICH: Clinical Trial Results Versus Real World Care</vt:lpstr>
      <vt:lpstr>Disclaimer</vt:lpstr>
      <vt:lpstr>Intracerebral Hemorrhage (ICH)</vt:lpstr>
      <vt:lpstr>Who Is at Risk of Expansion?</vt:lpstr>
      <vt:lpstr>Hemorrhage Expansion</vt:lpstr>
      <vt:lpstr>Hematoma Expansion Impacts Outcomes</vt:lpstr>
      <vt:lpstr>ICH Timing of Anticoagulation Reversal VKA</vt:lpstr>
      <vt:lpstr>PowerPoint Presentation</vt:lpstr>
      <vt:lpstr>Hematoma Expansion Propensity Matched Real-World Data</vt:lpstr>
      <vt:lpstr>Hematoma Expansion in ICH, Clinical Trial Versus Real-World Management</vt:lpstr>
      <vt:lpstr>Ongoing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Hematoma Expansion and Clinical Outcomes Comparison in ICH: Clinical Trial Results Versus Real World Care</dc:title>
  <dc:subject/>
  <dc:creator>MedEd On The Go</dc:creator>
  <cp:keywords/>
  <dc:description/>
  <cp:lastModifiedBy>Moriah Diethorn</cp:lastModifiedBy>
  <cp:revision>11</cp:revision>
  <dcterms:created xsi:type="dcterms:W3CDTF">2019-10-04T13:20:51Z</dcterms:created>
  <dcterms:modified xsi:type="dcterms:W3CDTF">2023-03-28T23:16:21Z</dcterms:modified>
  <cp:category/>
</cp:coreProperties>
</file>