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Lst>
  <p:notesMasterIdLst>
    <p:notesMasterId r:id="rId17"/>
  </p:notesMasterIdLst>
  <p:sldIdLst>
    <p:sldId id="282" r:id="rId3"/>
    <p:sldId id="265" r:id="rId4"/>
    <p:sldId id="256" r:id="rId5"/>
    <p:sldId id="259" r:id="rId6"/>
    <p:sldId id="268" r:id="rId7"/>
    <p:sldId id="269" r:id="rId8"/>
    <p:sldId id="270" r:id="rId9"/>
    <p:sldId id="271" r:id="rId10"/>
    <p:sldId id="280" r:id="rId11"/>
    <p:sldId id="261" r:id="rId12"/>
    <p:sldId id="267" r:id="rId13"/>
    <p:sldId id="279" r:id="rId14"/>
    <p:sldId id="263" r:id="rId15"/>
    <p:sldId id="26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1"/>
    <p:restoredTop sz="95918"/>
  </p:normalViewPr>
  <p:slideViewPr>
    <p:cSldViewPr snapToGrid="0">
      <p:cViewPr varScale="1">
        <p:scale>
          <a:sx n="118" d="100"/>
          <a:sy n="118" d="100"/>
        </p:scale>
        <p:origin x="96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4">
                  <a:shade val="76000"/>
                </a:schemeClr>
              </a:solidFill>
              <a:ln w="19050">
                <a:solidFill>
                  <a:schemeClr val="lt1"/>
                </a:solidFill>
              </a:ln>
              <a:effectLst/>
            </c:spPr>
            <c:extLst>
              <c:ext xmlns:c16="http://schemas.microsoft.com/office/drawing/2014/chart" uri="{C3380CC4-5D6E-409C-BE32-E72D297353CC}">
                <c16:uniqueId val="{00000002-19FA-426D-B864-055F260C3067}"/>
              </c:ext>
            </c:extLst>
          </c:dPt>
          <c:dPt>
            <c:idx val="1"/>
            <c:bubble3D val="0"/>
            <c:spPr>
              <a:solidFill>
                <a:schemeClr val="accent4">
                  <a:tint val="77000"/>
                </a:schemeClr>
              </a:solidFill>
              <a:ln w="19050">
                <a:solidFill>
                  <a:schemeClr val="lt1"/>
                </a:solidFill>
              </a:ln>
              <a:effectLst/>
            </c:spPr>
            <c:extLst>
              <c:ext xmlns:c16="http://schemas.microsoft.com/office/drawing/2014/chart" uri="{C3380CC4-5D6E-409C-BE32-E72D297353CC}">
                <c16:uniqueId val="{00000001-19FA-426D-B864-055F260C3067}"/>
              </c:ext>
            </c:extLst>
          </c:dPt>
          <c:cat>
            <c:strRef>
              <c:f>Sheet1!$A$2:$A$3</c:f>
              <c:strCache>
                <c:ptCount val="2"/>
                <c:pt idx="0">
                  <c:v>Apixaban</c:v>
                </c:pt>
                <c:pt idx="1">
                  <c:v>Rivaroxaban</c:v>
                </c:pt>
              </c:strCache>
            </c:strRef>
          </c:cat>
          <c:val>
            <c:numRef>
              <c:f>Sheet1!$B$2:$B$3</c:f>
              <c:numCache>
                <c:formatCode>General</c:formatCode>
                <c:ptCount val="2"/>
                <c:pt idx="0">
                  <c:v>59.9</c:v>
                </c:pt>
                <c:pt idx="1">
                  <c:v>40.1</c:v>
                </c:pt>
              </c:numCache>
            </c:numRef>
          </c:val>
          <c:extLst>
            <c:ext xmlns:c16="http://schemas.microsoft.com/office/drawing/2014/chart" uri="{C3380CC4-5D6E-409C-BE32-E72D297353CC}">
              <c16:uniqueId val="{00000000-19FA-426D-B864-055F260C306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700000"/>
              </a:solidFill>
              <a:ln w="19050">
                <a:solidFill>
                  <a:schemeClr val="lt1"/>
                </a:solidFill>
              </a:ln>
              <a:effectLst/>
            </c:spPr>
            <c:extLst>
              <c:ext xmlns:c16="http://schemas.microsoft.com/office/drawing/2014/chart" uri="{C3380CC4-5D6E-409C-BE32-E72D297353CC}">
                <c16:uniqueId val="{00000001-FD84-49F9-B135-6D69C8CB96B4}"/>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FD84-49F9-B135-6D69C8CB96B4}"/>
              </c:ext>
            </c:extLst>
          </c:dPt>
          <c:cat>
            <c:strRef>
              <c:f>Sheet1!$A$2:$A$3</c:f>
              <c:strCache>
                <c:ptCount val="2"/>
                <c:pt idx="0">
                  <c:v>Apixaban</c:v>
                </c:pt>
                <c:pt idx="1">
                  <c:v>Rivaroxaban</c:v>
                </c:pt>
              </c:strCache>
            </c:strRef>
          </c:cat>
          <c:val>
            <c:numRef>
              <c:f>Sheet1!$B$2:$B$3</c:f>
              <c:numCache>
                <c:formatCode>General</c:formatCode>
                <c:ptCount val="2"/>
                <c:pt idx="0">
                  <c:v>62.3</c:v>
                </c:pt>
                <c:pt idx="1">
                  <c:v>37.700000000000003</c:v>
                </c:pt>
              </c:numCache>
            </c:numRef>
          </c:val>
          <c:extLst>
            <c:ext xmlns:c16="http://schemas.microsoft.com/office/drawing/2014/chart" uri="{C3380CC4-5D6E-409C-BE32-E72D297353CC}">
              <c16:uniqueId val="{00000004-FD84-49F9-B135-6D69C8CB96B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0.23257634641163419"/>
          <c:y val="0.12293249888243182"/>
          <c:w val="0.68873981953972496"/>
          <c:h val="0.7541350022351363"/>
        </c:manualLayout>
      </c:layout>
      <c:barChart>
        <c:barDir val="col"/>
        <c:grouping val="stacked"/>
        <c:varyColors val="0"/>
        <c:ser>
          <c:idx val="0"/>
          <c:order val="0"/>
          <c:tx>
            <c:strRef>
              <c:f>Sheet1!$B$1</c:f>
              <c:strCache>
                <c:ptCount val="1"/>
                <c:pt idx="0">
                  <c:v>&lt;8 h</c:v>
                </c:pt>
              </c:strCache>
            </c:strRef>
          </c:tx>
          <c:spPr>
            <a:solidFill>
              <a:schemeClr val="accent3"/>
            </a:solidFill>
            <a:ln>
              <a:noFill/>
            </a:ln>
            <a:effectLst/>
          </c:spPr>
          <c:invertIfNegative val="0"/>
          <c:dPt>
            <c:idx val="1"/>
            <c:invertIfNegative val="0"/>
            <c:bubble3D val="0"/>
            <c:spPr>
              <a:solidFill>
                <a:schemeClr val="accent1">
                  <a:lumMod val="50000"/>
                </a:schemeClr>
              </a:solidFill>
              <a:ln>
                <a:noFill/>
              </a:ln>
              <a:effectLst/>
            </c:spPr>
            <c:extLst>
              <c:ext xmlns:c16="http://schemas.microsoft.com/office/drawing/2014/chart" uri="{C3380CC4-5D6E-409C-BE32-E72D297353CC}">
                <c16:uniqueId val="{00000001-9C84-4C07-96F1-9DBE78F6A32E}"/>
              </c:ext>
            </c:extLst>
          </c:dPt>
          <c:cat>
            <c:strRef>
              <c:f>Sheet1!$A$2:$A$3</c:f>
              <c:strCache>
                <c:ptCount val="2"/>
                <c:pt idx="0">
                  <c:v>Andexanet alfa</c:v>
                </c:pt>
                <c:pt idx="1">
                  <c:v>4F-PCC</c:v>
                </c:pt>
              </c:strCache>
            </c:strRef>
          </c:cat>
          <c:val>
            <c:numRef>
              <c:f>Sheet1!$B$2:$B$3</c:f>
              <c:numCache>
                <c:formatCode>General</c:formatCode>
                <c:ptCount val="2"/>
                <c:pt idx="0">
                  <c:v>44.1</c:v>
                </c:pt>
                <c:pt idx="1">
                  <c:v>41.5</c:v>
                </c:pt>
              </c:numCache>
            </c:numRef>
          </c:val>
          <c:extLst>
            <c:ext xmlns:c16="http://schemas.microsoft.com/office/drawing/2014/chart" uri="{C3380CC4-5D6E-409C-BE32-E72D297353CC}">
              <c16:uniqueId val="{00000002-9C84-4C07-96F1-9DBE78F6A32E}"/>
            </c:ext>
          </c:extLst>
        </c:ser>
        <c:ser>
          <c:idx val="1"/>
          <c:order val="1"/>
          <c:tx>
            <c:strRef>
              <c:f>Sheet1!$C$1</c:f>
              <c:strCache>
                <c:ptCount val="1"/>
                <c:pt idx="0">
                  <c:v>8-18 h</c:v>
                </c:pt>
              </c:strCache>
            </c:strRef>
          </c:tx>
          <c:spPr>
            <a:solidFill>
              <a:schemeClr val="accent4"/>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4-9C84-4C07-96F1-9DBE78F6A32E}"/>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6-9C84-4C07-96F1-9DBE78F6A32E}"/>
              </c:ext>
            </c:extLst>
          </c:dPt>
          <c:cat>
            <c:strRef>
              <c:f>Sheet1!$A$2:$A$3</c:f>
              <c:strCache>
                <c:ptCount val="2"/>
                <c:pt idx="0">
                  <c:v>Andexanet alfa</c:v>
                </c:pt>
                <c:pt idx="1">
                  <c:v>4F-PCC</c:v>
                </c:pt>
              </c:strCache>
            </c:strRef>
          </c:cat>
          <c:val>
            <c:numRef>
              <c:f>Sheet1!$C$2:$C$3</c:f>
              <c:numCache>
                <c:formatCode>General</c:formatCode>
                <c:ptCount val="2"/>
                <c:pt idx="0">
                  <c:v>41.8</c:v>
                </c:pt>
                <c:pt idx="1">
                  <c:v>41.1</c:v>
                </c:pt>
              </c:numCache>
            </c:numRef>
          </c:val>
          <c:extLst>
            <c:ext xmlns:c16="http://schemas.microsoft.com/office/drawing/2014/chart" uri="{C3380CC4-5D6E-409C-BE32-E72D297353CC}">
              <c16:uniqueId val="{00000007-9C84-4C07-96F1-9DBE78F6A32E}"/>
            </c:ext>
          </c:extLst>
        </c:ser>
        <c:ser>
          <c:idx val="2"/>
          <c:order val="2"/>
          <c:tx>
            <c:strRef>
              <c:f>Sheet1!$D$1</c:f>
              <c:strCache>
                <c:ptCount val="1"/>
                <c:pt idx="0">
                  <c:v>&gt;18 h</c:v>
                </c:pt>
              </c:strCache>
            </c:strRef>
          </c:tx>
          <c:spPr>
            <a:solidFill>
              <a:schemeClr val="accent4">
                <a:tint val="65000"/>
              </a:schemeClr>
            </a:solidFill>
            <a:ln>
              <a:noFill/>
            </a:ln>
            <a:effectLst/>
          </c:spPr>
          <c:invertIfNegative val="0"/>
          <c:dPt>
            <c:idx val="0"/>
            <c:invertIfNegative val="0"/>
            <c:bubble3D val="0"/>
            <c:spPr>
              <a:solidFill>
                <a:schemeClr val="accent4">
                  <a:tint val="65000"/>
                </a:schemeClr>
              </a:solidFill>
              <a:ln>
                <a:noFill/>
              </a:ln>
              <a:effectLst/>
            </c:spPr>
            <c:extLst>
              <c:ext xmlns:c16="http://schemas.microsoft.com/office/drawing/2014/chart" uri="{C3380CC4-5D6E-409C-BE32-E72D297353CC}">
                <c16:uniqueId val="{00000009-9C84-4C07-96F1-9DBE78F6A32E}"/>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A-9C84-4C07-96F1-9DBE78F6A32E}"/>
              </c:ext>
            </c:extLst>
          </c:dPt>
          <c:cat>
            <c:strRef>
              <c:f>Sheet1!$A$2:$A$3</c:f>
              <c:strCache>
                <c:ptCount val="2"/>
                <c:pt idx="0">
                  <c:v>Andexanet alfa</c:v>
                </c:pt>
                <c:pt idx="1">
                  <c:v>4F-PCC</c:v>
                </c:pt>
              </c:strCache>
            </c:strRef>
          </c:cat>
          <c:val>
            <c:numRef>
              <c:f>Sheet1!$D$2:$D$3</c:f>
              <c:numCache>
                <c:formatCode>General</c:formatCode>
                <c:ptCount val="2"/>
                <c:pt idx="0">
                  <c:v>14</c:v>
                </c:pt>
                <c:pt idx="1">
                  <c:v>17.399999999999999</c:v>
                </c:pt>
              </c:numCache>
            </c:numRef>
          </c:val>
          <c:extLst>
            <c:ext xmlns:c16="http://schemas.microsoft.com/office/drawing/2014/chart" uri="{C3380CC4-5D6E-409C-BE32-E72D297353CC}">
              <c16:uniqueId val="{00000008-9C84-4C07-96F1-9DBE78F6A32E}"/>
            </c:ext>
          </c:extLst>
        </c:ser>
        <c:dLbls>
          <c:showLegendKey val="0"/>
          <c:showVal val="0"/>
          <c:showCatName val="0"/>
          <c:showSerName val="0"/>
          <c:showPercent val="0"/>
          <c:showBubbleSize val="0"/>
        </c:dLbls>
        <c:gapWidth val="25"/>
        <c:overlap val="100"/>
        <c:axId val="1233651119"/>
        <c:axId val="1289718415"/>
      </c:barChart>
      <c:catAx>
        <c:axId val="1233651119"/>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9718415"/>
        <c:crosses val="autoZero"/>
        <c:auto val="1"/>
        <c:lblAlgn val="ctr"/>
        <c:lblOffset val="100"/>
        <c:noMultiLvlLbl val="0"/>
      </c:catAx>
      <c:valAx>
        <c:axId val="1289718415"/>
        <c:scaling>
          <c:orientation val="minMax"/>
          <c:max val="100"/>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US" dirty="0">
                    <a:solidFill>
                      <a:schemeClr val="tx1"/>
                    </a:solidFill>
                  </a:rPr>
                  <a:t>Patients, %</a:t>
                </a:r>
              </a:p>
            </c:rich>
          </c:tx>
          <c:layout>
            <c:manualLayout>
              <c:xMode val="edge"/>
              <c:yMode val="edge"/>
              <c:x val="9.4420985428030589E-3"/>
              <c:y val="0.25134108180599019"/>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33651119"/>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54417097243547"/>
          <c:y val="0.12293249888243182"/>
          <c:w val="0.73877187975480318"/>
          <c:h val="0.7541350022351363"/>
        </c:manualLayout>
      </c:layout>
      <c:barChart>
        <c:barDir val="col"/>
        <c:grouping val="stacked"/>
        <c:varyColors val="0"/>
        <c:ser>
          <c:idx val="0"/>
          <c:order val="0"/>
          <c:tx>
            <c:strRef>
              <c:f>Sheet1!$B$1</c:f>
              <c:strCache>
                <c:ptCount val="1"/>
                <c:pt idx="0">
                  <c:v>Wave 1</c:v>
                </c:pt>
              </c:strCache>
            </c:strRef>
          </c:tx>
          <c:spPr>
            <a:solidFill>
              <a:schemeClr val="tx2"/>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6-EAD7-472B-AF54-1E295CC39466}"/>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5-AD18-4298-9539-90EBD21476F4}"/>
              </c:ext>
            </c:extLst>
          </c:dPt>
          <c:cat>
            <c:strRef>
              <c:f>Sheet1!$A$2:$A$3</c:f>
              <c:strCache>
                <c:ptCount val="2"/>
                <c:pt idx="0">
                  <c:v>Andexanet alfa</c:v>
                </c:pt>
                <c:pt idx="1">
                  <c:v>4F-PCC</c:v>
                </c:pt>
              </c:strCache>
            </c:strRef>
          </c:cat>
          <c:val>
            <c:numRef>
              <c:f>Sheet1!$B$2:$B$3</c:f>
              <c:numCache>
                <c:formatCode>General</c:formatCode>
                <c:ptCount val="2"/>
                <c:pt idx="0">
                  <c:v>2.5</c:v>
                </c:pt>
                <c:pt idx="1">
                  <c:v>2.2999999999999998</c:v>
                </c:pt>
              </c:numCache>
            </c:numRef>
          </c:val>
          <c:extLst>
            <c:ext xmlns:c16="http://schemas.microsoft.com/office/drawing/2014/chart" uri="{C3380CC4-5D6E-409C-BE32-E72D297353CC}">
              <c16:uniqueId val="{00000000-AD18-4298-9539-90EBD21476F4}"/>
            </c:ext>
          </c:extLst>
        </c:ser>
        <c:dLbls>
          <c:showLegendKey val="0"/>
          <c:showVal val="0"/>
          <c:showCatName val="0"/>
          <c:showSerName val="0"/>
          <c:showPercent val="0"/>
          <c:showBubbleSize val="0"/>
        </c:dLbls>
        <c:gapWidth val="25"/>
        <c:overlap val="100"/>
        <c:axId val="1233651119"/>
        <c:axId val="1289718415"/>
      </c:barChart>
      <c:catAx>
        <c:axId val="1233651119"/>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9718415"/>
        <c:crosses val="autoZero"/>
        <c:auto val="1"/>
        <c:lblAlgn val="ctr"/>
        <c:lblOffset val="100"/>
        <c:noMultiLvlLbl val="0"/>
      </c:catAx>
      <c:valAx>
        <c:axId val="1289718415"/>
        <c:scaling>
          <c:orientation val="minMax"/>
          <c:max val="3"/>
          <c:min val="0"/>
        </c:scaling>
        <c:delete val="0"/>
        <c:axPos val="l"/>
        <c:title>
          <c:tx>
            <c:rich>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r>
                  <a:rPr lang="en-US" dirty="0">
                    <a:solidFill>
                      <a:schemeClr val="tx1"/>
                    </a:solidFill>
                  </a:rPr>
                  <a:t>Hours, median</a:t>
                </a:r>
              </a:p>
            </c:rich>
          </c:tx>
          <c:layout>
            <c:manualLayout>
              <c:xMode val="edge"/>
              <c:yMode val="edge"/>
              <c:x val="2.2236501830571864E-2"/>
              <c:y val="0.17117827933525098"/>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233651119"/>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barChart>
        <c:barDir val="col"/>
        <c:grouping val="stacked"/>
        <c:varyColors val="0"/>
        <c:ser>
          <c:idx val="0"/>
          <c:order val="0"/>
          <c:tx>
            <c:strRef>
              <c:f>Sheet1!$B$1</c:f>
              <c:strCache>
                <c:ptCount val="1"/>
                <c:pt idx="0">
                  <c:v>Low dose (400 mg)</c:v>
                </c:pt>
              </c:strCache>
            </c:strRef>
          </c:tx>
          <c:spPr>
            <a:solidFill>
              <a:schemeClr val="accent4">
                <a:shade val="65000"/>
              </a:schemeClr>
            </a:solidFill>
            <a:ln>
              <a:noFill/>
            </a:ln>
            <a:effectLst/>
          </c:spPr>
          <c:invertIfNegative val="0"/>
          <c:cat>
            <c:strRef>
              <c:f>Sheet1!$A$2</c:f>
              <c:strCache>
                <c:ptCount val="1"/>
                <c:pt idx="0">
                  <c:v>Initial bolus dose of andexanet alfa   </c:v>
                </c:pt>
              </c:strCache>
            </c:strRef>
          </c:cat>
          <c:val>
            <c:numRef>
              <c:f>Sheet1!$B$2</c:f>
              <c:numCache>
                <c:formatCode>General</c:formatCode>
                <c:ptCount val="1"/>
                <c:pt idx="0">
                  <c:v>68.8</c:v>
                </c:pt>
              </c:numCache>
            </c:numRef>
          </c:val>
          <c:extLst>
            <c:ext xmlns:c16="http://schemas.microsoft.com/office/drawing/2014/chart" uri="{C3380CC4-5D6E-409C-BE32-E72D297353CC}">
              <c16:uniqueId val="{00000000-D75C-48A0-A6B8-E620AF66E299}"/>
            </c:ext>
          </c:extLst>
        </c:ser>
        <c:ser>
          <c:idx val="1"/>
          <c:order val="1"/>
          <c:tx>
            <c:strRef>
              <c:f>Sheet1!$C$1</c:f>
              <c:strCache>
                <c:ptCount val="1"/>
                <c:pt idx="0">
                  <c:v>High dose (800 mg)</c:v>
                </c:pt>
              </c:strCache>
            </c:strRef>
          </c:tx>
          <c:spPr>
            <a:solidFill>
              <a:schemeClr val="accent4"/>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0-F4BB-9A41-8592-C4E67ED6A37B}"/>
              </c:ext>
            </c:extLst>
          </c:dPt>
          <c:cat>
            <c:strRef>
              <c:f>Sheet1!$A$2</c:f>
              <c:strCache>
                <c:ptCount val="1"/>
                <c:pt idx="0">
                  <c:v>Initial bolus dose of andexanet alfa   </c:v>
                </c:pt>
              </c:strCache>
            </c:strRef>
          </c:cat>
          <c:val>
            <c:numRef>
              <c:f>Sheet1!$C$2</c:f>
              <c:numCache>
                <c:formatCode>General</c:formatCode>
                <c:ptCount val="1"/>
                <c:pt idx="0">
                  <c:v>31</c:v>
                </c:pt>
              </c:numCache>
            </c:numRef>
          </c:val>
          <c:extLst>
            <c:ext xmlns:c16="http://schemas.microsoft.com/office/drawing/2014/chart" uri="{C3380CC4-5D6E-409C-BE32-E72D297353CC}">
              <c16:uniqueId val="{00000001-D75C-48A0-A6B8-E620AF66E299}"/>
            </c:ext>
          </c:extLst>
        </c:ser>
        <c:ser>
          <c:idx val="2"/>
          <c:order val="2"/>
          <c:tx>
            <c:strRef>
              <c:f>Sheet1!$D$1</c:f>
              <c:strCache>
                <c:ptCount val="1"/>
                <c:pt idx="0">
                  <c:v>Other</c:v>
                </c:pt>
              </c:strCache>
            </c:strRef>
          </c:tx>
          <c:spPr>
            <a:solidFill>
              <a:schemeClr val="accent4">
                <a:tint val="65000"/>
              </a:schemeClr>
            </a:solidFill>
            <a:ln>
              <a:noFill/>
            </a:ln>
            <a:effectLst/>
          </c:spPr>
          <c:invertIfNegative val="0"/>
          <c:cat>
            <c:strRef>
              <c:f>Sheet1!$A$2</c:f>
              <c:strCache>
                <c:ptCount val="1"/>
                <c:pt idx="0">
                  <c:v>Initial bolus dose of andexanet alfa   </c:v>
                </c:pt>
              </c:strCache>
            </c:strRef>
          </c:cat>
          <c:val>
            <c:numRef>
              <c:f>Sheet1!$D$2</c:f>
              <c:numCache>
                <c:formatCode>General</c:formatCode>
                <c:ptCount val="1"/>
                <c:pt idx="0">
                  <c:v>0.2</c:v>
                </c:pt>
              </c:numCache>
            </c:numRef>
          </c:val>
          <c:extLst>
            <c:ext xmlns:c16="http://schemas.microsoft.com/office/drawing/2014/chart" uri="{C3380CC4-5D6E-409C-BE32-E72D297353CC}">
              <c16:uniqueId val="{00000002-D75C-48A0-A6B8-E620AF66E299}"/>
            </c:ext>
          </c:extLst>
        </c:ser>
        <c:dLbls>
          <c:showLegendKey val="0"/>
          <c:showVal val="0"/>
          <c:showCatName val="0"/>
          <c:showSerName val="0"/>
          <c:showPercent val="0"/>
          <c:showBubbleSize val="0"/>
        </c:dLbls>
        <c:gapWidth val="95"/>
        <c:overlap val="100"/>
        <c:axId val="283536640"/>
        <c:axId val="285765760"/>
      </c:barChart>
      <c:catAx>
        <c:axId val="2835366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85765760"/>
        <c:crosses val="autoZero"/>
        <c:auto val="1"/>
        <c:lblAlgn val="ctr"/>
        <c:lblOffset val="100"/>
        <c:noMultiLvlLbl val="0"/>
      </c:catAx>
      <c:valAx>
        <c:axId val="285765760"/>
        <c:scaling>
          <c:orientation val="minMax"/>
          <c:max val="10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Patients,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283536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3026946631671039"/>
          <c:y val="4.472673337707786E-2"/>
          <c:w val="0.60861942257217849"/>
          <c:h val="0.85237929243219601"/>
        </c:manualLayout>
      </c:layout>
      <c:barChart>
        <c:barDir val="col"/>
        <c:grouping val="stacked"/>
        <c:varyColors val="0"/>
        <c:ser>
          <c:idx val="0"/>
          <c:order val="0"/>
          <c:tx>
            <c:strRef>
              <c:f>Sheet1!$B$1</c:f>
              <c:strCache>
                <c:ptCount val="1"/>
                <c:pt idx="0">
                  <c:v>Single</c:v>
                </c:pt>
              </c:strCache>
            </c:strRef>
          </c:tx>
          <c:spPr>
            <a:solidFill>
              <a:schemeClr val="accent1">
                <a:shade val="65000"/>
              </a:schemeClr>
            </a:solidFill>
            <a:ln>
              <a:noFill/>
            </a:ln>
            <a:effectLst/>
          </c:spPr>
          <c:invertIfNegative val="0"/>
          <c:cat>
            <c:strRef>
              <c:f>Sheet1!$A$2</c:f>
              <c:strCache>
                <c:ptCount val="1"/>
                <c:pt idx="0">
                  <c:v>Dose of 4F-PCC </c:v>
                </c:pt>
              </c:strCache>
            </c:strRef>
          </c:cat>
          <c:val>
            <c:numRef>
              <c:f>Sheet1!$B$2</c:f>
              <c:numCache>
                <c:formatCode>General</c:formatCode>
                <c:ptCount val="1"/>
                <c:pt idx="0">
                  <c:v>90.2</c:v>
                </c:pt>
              </c:numCache>
            </c:numRef>
          </c:val>
          <c:extLst>
            <c:ext xmlns:c16="http://schemas.microsoft.com/office/drawing/2014/chart" uri="{C3380CC4-5D6E-409C-BE32-E72D297353CC}">
              <c16:uniqueId val="{00000000-FDA8-49F2-B7C0-A7C51EFD972F}"/>
            </c:ext>
          </c:extLst>
        </c:ser>
        <c:ser>
          <c:idx val="1"/>
          <c:order val="1"/>
          <c:tx>
            <c:strRef>
              <c:f>Sheet1!$C$1</c:f>
              <c:strCache>
                <c:ptCount val="1"/>
                <c:pt idx="0">
                  <c:v>Multiple</c:v>
                </c:pt>
              </c:strCache>
            </c:strRef>
          </c:tx>
          <c:spPr>
            <a:solidFill>
              <a:schemeClr val="accent1"/>
            </a:solidFill>
            <a:ln>
              <a:noFill/>
            </a:ln>
            <a:effectLst/>
          </c:spPr>
          <c:invertIfNegative val="0"/>
          <c:cat>
            <c:strRef>
              <c:f>Sheet1!$A$2</c:f>
              <c:strCache>
                <c:ptCount val="1"/>
                <c:pt idx="0">
                  <c:v>Dose of 4F-PCC </c:v>
                </c:pt>
              </c:strCache>
            </c:strRef>
          </c:cat>
          <c:val>
            <c:numRef>
              <c:f>Sheet1!$C$2</c:f>
              <c:numCache>
                <c:formatCode>General</c:formatCode>
                <c:ptCount val="1"/>
                <c:pt idx="0">
                  <c:v>5.9</c:v>
                </c:pt>
              </c:numCache>
            </c:numRef>
          </c:val>
          <c:extLst>
            <c:ext xmlns:c16="http://schemas.microsoft.com/office/drawing/2014/chart" uri="{C3380CC4-5D6E-409C-BE32-E72D297353CC}">
              <c16:uniqueId val="{00000001-FDA8-49F2-B7C0-A7C51EFD972F}"/>
            </c:ext>
          </c:extLst>
        </c:ser>
        <c:ser>
          <c:idx val="2"/>
          <c:order val="2"/>
          <c:tx>
            <c:strRef>
              <c:f>Sheet1!$D$1</c:f>
              <c:strCache>
                <c:ptCount val="1"/>
                <c:pt idx="0">
                  <c:v>Unknown</c:v>
                </c:pt>
              </c:strCache>
            </c:strRef>
          </c:tx>
          <c:spPr>
            <a:solidFill>
              <a:schemeClr val="accent1">
                <a:tint val="65000"/>
              </a:schemeClr>
            </a:solidFill>
            <a:ln>
              <a:noFill/>
            </a:ln>
            <a:effectLst/>
          </c:spPr>
          <c:invertIfNegative val="0"/>
          <c:cat>
            <c:strRef>
              <c:f>Sheet1!$A$2</c:f>
              <c:strCache>
                <c:ptCount val="1"/>
                <c:pt idx="0">
                  <c:v>Dose of 4F-PCC </c:v>
                </c:pt>
              </c:strCache>
            </c:strRef>
          </c:cat>
          <c:val>
            <c:numRef>
              <c:f>Sheet1!$D$2</c:f>
              <c:numCache>
                <c:formatCode>General</c:formatCode>
                <c:ptCount val="1"/>
                <c:pt idx="0">
                  <c:v>3.9</c:v>
                </c:pt>
              </c:numCache>
            </c:numRef>
          </c:val>
          <c:extLst>
            <c:ext xmlns:c16="http://schemas.microsoft.com/office/drawing/2014/chart" uri="{C3380CC4-5D6E-409C-BE32-E72D297353CC}">
              <c16:uniqueId val="{00000002-FDA8-49F2-B7C0-A7C51EFD972F}"/>
            </c:ext>
          </c:extLst>
        </c:ser>
        <c:dLbls>
          <c:showLegendKey val="0"/>
          <c:showVal val="0"/>
          <c:showCatName val="0"/>
          <c:showSerName val="0"/>
          <c:showPercent val="0"/>
          <c:showBubbleSize val="0"/>
        </c:dLbls>
        <c:gapWidth val="95"/>
        <c:overlap val="100"/>
        <c:axId val="283536640"/>
        <c:axId val="285765760"/>
      </c:barChart>
      <c:catAx>
        <c:axId val="283536640"/>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85765760"/>
        <c:crosses val="autoZero"/>
        <c:auto val="1"/>
        <c:lblAlgn val="ctr"/>
        <c:lblOffset val="100"/>
        <c:noMultiLvlLbl val="0"/>
      </c:catAx>
      <c:valAx>
        <c:axId val="285765760"/>
        <c:scaling>
          <c:orientation val="minMax"/>
          <c:max val="100"/>
          <c:min val="0"/>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dirty="0">
                    <a:solidFill>
                      <a:schemeClr val="tx1"/>
                    </a:solidFill>
                  </a:rPr>
                  <a:t>Patients,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8353664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2-995C-4905-8043-DCE78999235E}"/>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1-995C-4905-8043-DCE78999235E}"/>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83D6-4784-B2D8-5EE54673032E}"/>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83D6-4784-B2D8-5EE54673032E}"/>
              </c:ext>
            </c:extLst>
          </c:dPt>
          <c:cat>
            <c:strRef>
              <c:f>Sheet1!$A$2:$A$5</c:f>
              <c:strCache>
                <c:ptCount val="4"/>
                <c:pt idx="0">
                  <c:v>GI</c:v>
                </c:pt>
                <c:pt idx="1">
                  <c:v>ICH</c:v>
                </c:pt>
                <c:pt idx="2">
                  <c:v>Critical compartment/ noncompressible</c:v>
                </c:pt>
                <c:pt idx="3">
                  <c:v>Other </c:v>
                </c:pt>
              </c:strCache>
            </c:strRef>
          </c:cat>
          <c:val>
            <c:numRef>
              <c:f>Sheet1!$B$2:$B$5</c:f>
              <c:numCache>
                <c:formatCode>General</c:formatCode>
                <c:ptCount val="4"/>
                <c:pt idx="0">
                  <c:v>56.8</c:v>
                </c:pt>
                <c:pt idx="1">
                  <c:v>31.4</c:v>
                </c:pt>
                <c:pt idx="2">
                  <c:v>10</c:v>
                </c:pt>
                <c:pt idx="3">
                  <c:v>1.8</c:v>
                </c:pt>
              </c:numCache>
            </c:numRef>
          </c:val>
          <c:extLst>
            <c:ext xmlns:c16="http://schemas.microsoft.com/office/drawing/2014/chart" uri="{C3380CC4-5D6E-409C-BE32-E72D297353CC}">
              <c16:uniqueId val="{00000000-995C-4905-8043-DCE78999235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A77-4EA0-9801-9E31581DFB82}"/>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5A77-4EA0-9801-9E31581DFB82}"/>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5A77-4EA0-9801-9E31581DFB82}"/>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5A77-4EA0-9801-9E31581DFB82}"/>
              </c:ext>
            </c:extLst>
          </c:dPt>
          <c:cat>
            <c:strRef>
              <c:f>Sheet1!$A$2:$A$5</c:f>
              <c:strCache>
                <c:ptCount val="4"/>
                <c:pt idx="0">
                  <c:v>GI</c:v>
                </c:pt>
                <c:pt idx="1">
                  <c:v>ICH</c:v>
                </c:pt>
                <c:pt idx="2">
                  <c:v>Critical compartment/ noncompressible</c:v>
                </c:pt>
                <c:pt idx="3">
                  <c:v>Other</c:v>
                </c:pt>
              </c:strCache>
            </c:strRef>
          </c:cat>
          <c:val>
            <c:numRef>
              <c:f>Sheet1!$B$2:$B$5</c:f>
              <c:numCache>
                <c:formatCode>General</c:formatCode>
                <c:ptCount val="4"/>
                <c:pt idx="0">
                  <c:v>59.9</c:v>
                </c:pt>
                <c:pt idx="1">
                  <c:v>29.1</c:v>
                </c:pt>
                <c:pt idx="2">
                  <c:v>9.1999999999999993</c:v>
                </c:pt>
                <c:pt idx="3">
                  <c:v>1.8</c:v>
                </c:pt>
              </c:numCache>
            </c:numRef>
          </c:val>
          <c:extLst>
            <c:ext xmlns:c16="http://schemas.microsoft.com/office/drawing/2014/chart" uri="{C3380CC4-5D6E-409C-BE32-E72D297353CC}">
              <c16:uniqueId val="{00000008-5A77-4EA0-9801-9E31581DFB8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40990134853831E-2"/>
          <c:y val="5.7570850083110331E-2"/>
          <c:w val="0.88294981446284737"/>
          <c:h val="0.7660127376896506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4-C012-4433-8928-1D0130552795}"/>
              </c:ext>
            </c:extLst>
          </c:dPt>
          <c:dPt>
            <c:idx val="1"/>
            <c:invertIfNegative val="0"/>
            <c:bubble3D val="0"/>
            <c:spPr>
              <a:solidFill>
                <a:srgbClr val="C00000"/>
              </a:solidFill>
              <a:ln>
                <a:noFill/>
              </a:ln>
              <a:effectLst/>
            </c:spPr>
            <c:extLst>
              <c:ext xmlns:c16="http://schemas.microsoft.com/office/drawing/2014/chart" uri="{C3380CC4-5D6E-409C-BE32-E72D297353CC}">
                <c16:uniqueId val="{00000003-C012-4433-8928-1D0130552795}"/>
              </c:ext>
            </c:extLst>
          </c:dPt>
          <c:cat>
            <c:strRef>
              <c:f>Sheet1!$A$2:$A$3</c:f>
              <c:strCache>
                <c:ptCount val="2"/>
                <c:pt idx="0">
                  <c:v>Andexanet alfa</c:v>
                </c:pt>
                <c:pt idx="1">
                  <c:v>4F-PCC</c:v>
                </c:pt>
              </c:strCache>
            </c:strRef>
          </c:cat>
          <c:val>
            <c:numRef>
              <c:f>Sheet1!$B$2:$B$3</c:f>
              <c:numCache>
                <c:formatCode>General</c:formatCode>
                <c:ptCount val="2"/>
                <c:pt idx="0">
                  <c:v>6</c:v>
                </c:pt>
                <c:pt idx="1">
                  <c:v>10.6</c:v>
                </c:pt>
              </c:numCache>
            </c:numRef>
          </c:val>
          <c:extLst>
            <c:ext xmlns:c16="http://schemas.microsoft.com/office/drawing/2014/chart" uri="{C3380CC4-5D6E-409C-BE32-E72D297353CC}">
              <c16:uniqueId val="{00000000-C012-4433-8928-1D0130552795}"/>
            </c:ext>
          </c:extLst>
        </c:ser>
        <c:dLbls>
          <c:showLegendKey val="0"/>
          <c:showVal val="0"/>
          <c:showCatName val="0"/>
          <c:showSerName val="0"/>
          <c:showPercent val="0"/>
          <c:showBubbleSize val="0"/>
        </c:dLbls>
        <c:gapWidth val="84"/>
        <c:overlap val="-13"/>
        <c:axId val="214536783"/>
        <c:axId val="287917503"/>
      </c:barChart>
      <c:catAx>
        <c:axId val="214536783"/>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87917503"/>
        <c:crosses val="autoZero"/>
        <c:auto val="1"/>
        <c:lblAlgn val="ctr"/>
        <c:lblOffset val="100"/>
        <c:noMultiLvlLbl val="0"/>
      </c:catAx>
      <c:valAx>
        <c:axId val="287917503"/>
        <c:scaling>
          <c:orientation val="minMax"/>
          <c:max val="16"/>
          <c:min val="0"/>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145367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7">
  <a:schemeClr val="accent4"/>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withinLinear" id="17">
  <a:schemeClr val="accent4"/>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D797D1-D581-AE45-9072-1BFA66999031}" type="datetimeFigureOut">
              <a:rPr lang="en-US" smtClean="0"/>
              <a:t>7/25/23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D84E7-F06C-0D40-88DB-6925D3D8A027}" type="slidenum">
              <a:rPr lang="en-US" smtClean="0"/>
              <a:t>‹#›</a:t>
            </a:fld>
            <a:endParaRPr lang="en-US"/>
          </a:p>
        </p:txBody>
      </p:sp>
    </p:spTree>
    <p:extLst>
      <p:ext uri="{BB962C8B-B14F-4D97-AF65-F5344CB8AC3E}">
        <p14:creationId xmlns:p14="http://schemas.microsoft.com/office/powerpoint/2010/main" val="8553514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BE4028-039E-4903-AE2C-816EB273355E}" type="slidenum">
              <a:rPr lang="en-US" smtClean="0"/>
              <a:t>5</a:t>
            </a:fld>
            <a:endParaRPr lang="en-US"/>
          </a:p>
        </p:txBody>
      </p:sp>
    </p:spTree>
    <p:extLst>
      <p:ext uri="{BB962C8B-B14F-4D97-AF65-F5344CB8AC3E}">
        <p14:creationId xmlns:p14="http://schemas.microsoft.com/office/powerpoint/2010/main" val="535416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BE4028-039E-4903-AE2C-816EB273355E}" type="slidenum">
              <a:rPr lang="en-US" smtClean="0"/>
              <a:t>6</a:t>
            </a:fld>
            <a:endParaRPr lang="en-US"/>
          </a:p>
        </p:txBody>
      </p:sp>
    </p:spTree>
    <p:extLst>
      <p:ext uri="{BB962C8B-B14F-4D97-AF65-F5344CB8AC3E}">
        <p14:creationId xmlns:p14="http://schemas.microsoft.com/office/powerpoint/2010/main" val="897207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BE4028-039E-4903-AE2C-816EB273355E}" type="slidenum">
              <a:rPr lang="en-US" smtClean="0"/>
              <a:t>7</a:t>
            </a:fld>
            <a:endParaRPr lang="en-US"/>
          </a:p>
        </p:txBody>
      </p:sp>
    </p:spTree>
    <p:extLst>
      <p:ext uri="{BB962C8B-B14F-4D97-AF65-F5344CB8AC3E}">
        <p14:creationId xmlns:p14="http://schemas.microsoft.com/office/powerpoint/2010/main" val="1057099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BE4028-039E-4903-AE2C-816EB273355E}" type="slidenum">
              <a:rPr lang="en-US" smtClean="0"/>
              <a:t>8</a:t>
            </a:fld>
            <a:endParaRPr lang="en-US"/>
          </a:p>
        </p:txBody>
      </p:sp>
    </p:spTree>
    <p:extLst>
      <p:ext uri="{BB962C8B-B14F-4D97-AF65-F5344CB8AC3E}">
        <p14:creationId xmlns:p14="http://schemas.microsoft.com/office/powerpoint/2010/main" val="2404501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BE4028-039E-4903-AE2C-816EB273355E}" type="slidenum">
              <a:rPr lang="en-US" smtClean="0"/>
              <a:t>9</a:t>
            </a:fld>
            <a:endParaRPr lang="en-US"/>
          </a:p>
        </p:txBody>
      </p:sp>
    </p:spTree>
    <p:extLst>
      <p:ext uri="{BB962C8B-B14F-4D97-AF65-F5344CB8AC3E}">
        <p14:creationId xmlns:p14="http://schemas.microsoft.com/office/powerpoint/2010/main" val="30377793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BE4028-039E-4903-AE2C-816EB273355E}" type="slidenum">
              <a:rPr lang="en-US" smtClean="0"/>
              <a:t>10</a:t>
            </a:fld>
            <a:endParaRPr lang="en-US"/>
          </a:p>
        </p:txBody>
      </p:sp>
    </p:spTree>
    <p:extLst>
      <p:ext uri="{BB962C8B-B14F-4D97-AF65-F5344CB8AC3E}">
        <p14:creationId xmlns:p14="http://schemas.microsoft.com/office/powerpoint/2010/main" val="3859024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2" name="Group 1">
            <a:extLst>
              <a:ext uri="{FF2B5EF4-FFF2-40B4-BE49-F238E27FC236}">
                <a16:creationId xmlns:a16="http://schemas.microsoft.com/office/drawing/2014/main" id="{52B88683-F4CA-439F-8BE8-ED2F20FC2E60}"/>
              </a:ext>
            </a:extLst>
          </p:cNvPr>
          <p:cNvGrpSpPr/>
          <p:nvPr/>
        </p:nvGrpSpPr>
        <p:grpSpPr>
          <a:xfrm>
            <a:off x="0" y="0"/>
            <a:ext cx="12192000" cy="975360"/>
            <a:chOff x="0" y="0"/>
            <a:chExt cx="12192000" cy="975360"/>
          </a:xfrm>
        </p:grpSpPr>
        <p:pic>
          <p:nvPicPr>
            <p:cNvPr id="8" name="Picture 7">
              <a:extLst>
                <a:ext uri="{FF2B5EF4-FFF2-40B4-BE49-F238E27FC236}">
                  <a16:creationId xmlns:a16="http://schemas.microsoft.com/office/drawing/2014/main" id="{812D41A0-A12B-4C60-BD42-0644A38EF1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9" name="Picture 8">
              <a:extLst>
                <a:ext uri="{FF2B5EF4-FFF2-40B4-BE49-F238E27FC236}">
                  <a16:creationId xmlns:a16="http://schemas.microsoft.com/office/drawing/2014/main" id="{491DB813-C245-435B-B415-FC1D6311886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98D7BE7B-D2B3-48B4-96E3-689D1AC137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
        <p:nvSpPr>
          <p:cNvPr id="3" name="Footer Placeholder 2">
            <a:extLst>
              <a:ext uri="{FF2B5EF4-FFF2-40B4-BE49-F238E27FC236}">
                <a16:creationId xmlns:a16="http://schemas.microsoft.com/office/drawing/2014/main" id="{2F0C66BB-493F-3EAF-29EA-FE37C10721D6}"/>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146041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606829"/>
            <a:ext cx="4272539" cy="5254221"/>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626224"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1199811"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14383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457201"/>
            <a:ext cx="6172200" cy="540385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44816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9E48E-04F9-66A0-8135-2E5830567F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43CF42-EF3F-6F4C-200A-459637D934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E6CA4C-464D-C807-FDFD-1D25F593F671}"/>
              </a:ext>
            </a:extLst>
          </p:cNvPr>
          <p:cNvSpPr>
            <a:spLocks noGrp="1"/>
          </p:cNvSpPr>
          <p:nvPr>
            <p:ph type="dt" sz="half" idx="10"/>
          </p:nvPr>
        </p:nvSpPr>
        <p:spPr/>
        <p:txBody>
          <a:bodyPr/>
          <a:lstStyle/>
          <a:p>
            <a:fld id="{7F0A26E9-0BBD-164D-809B-F5DDA9C6D0BF}" type="datetimeFigureOut">
              <a:rPr lang="en-US" smtClean="0"/>
              <a:t>7/25/23</a:t>
            </a:fld>
            <a:endParaRPr lang="en-US"/>
          </a:p>
        </p:txBody>
      </p:sp>
      <p:sp>
        <p:nvSpPr>
          <p:cNvPr id="5" name="Footer Placeholder 4">
            <a:extLst>
              <a:ext uri="{FF2B5EF4-FFF2-40B4-BE49-F238E27FC236}">
                <a16:creationId xmlns:a16="http://schemas.microsoft.com/office/drawing/2014/main" id="{4403EB4A-E64B-85AC-EB41-C2CD28EEB4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539624-AA89-1074-C679-3C307B7F2893}"/>
              </a:ext>
            </a:extLst>
          </p:cNvPr>
          <p:cNvSpPr>
            <a:spLocks noGrp="1"/>
          </p:cNvSpPr>
          <p:nvPr>
            <p:ph type="sldNum" sz="quarter" idx="12"/>
          </p:nvPr>
        </p:nvSpPr>
        <p:spPr/>
        <p:txBody>
          <a:bodyPr/>
          <a:lstStyle/>
          <a:p>
            <a:fld id="{4EF7FA9D-B836-BA44-ABCD-56B32D9B57D4}" type="slidenum">
              <a:rPr lang="en-US" smtClean="0"/>
              <a:t>‹#›</a:t>
            </a:fld>
            <a:endParaRPr lang="en-US"/>
          </a:p>
        </p:txBody>
      </p:sp>
    </p:spTree>
    <p:extLst>
      <p:ext uri="{BB962C8B-B14F-4D97-AF65-F5344CB8AC3E}">
        <p14:creationId xmlns:p14="http://schemas.microsoft.com/office/powerpoint/2010/main" val="3815762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599850"/>
            <a:ext cx="10363200" cy="49244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1"/>
            <a:ext cx="853440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64933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609600" y="1577340"/>
            <a:ext cx="5303520" cy="369332"/>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369332"/>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7/25/23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09097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5299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14306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59443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21108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96999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8" name="Group 7">
            <a:extLst>
              <a:ext uri="{FF2B5EF4-FFF2-40B4-BE49-F238E27FC236}">
                <a16:creationId xmlns:a16="http://schemas.microsoft.com/office/drawing/2014/main" id="{089A264A-AC5B-4283-916B-BEA290A0B0D0}"/>
              </a:ext>
            </a:extLst>
          </p:cNvPr>
          <p:cNvGrpSpPr/>
          <p:nvPr/>
        </p:nvGrpSpPr>
        <p:grpSpPr>
          <a:xfrm>
            <a:off x="0" y="0"/>
            <a:ext cx="12192000" cy="975360"/>
            <a:chOff x="0" y="0"/>
            <a:chExt cx="12192000" cy="975360"/>
          </a:xfrm>
        </p:grpSpPr>
        <p:pic>
          <p:nvPicPr>
            <p:cNvPr id="9" name="Picture 8">
              <a:extLst>
                <a:ext uri="{FF2B5EF4-FFF2-40B4-BE49-F238E27FC236}">
                  <a16:creationId xmlns:a16="http://schemas.microsoft.com/office/drawing/2014/main" id="{96D2F3A7-2DDF-43EE-9D90-4DFF2A231E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858AA69B-06EA-4D76-8AD0-30EE6A4CE60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1" name="Picture 10">
            <a:extLst>
              <a:ext uri="{FF2B5EF4-FFF2-40B4-BE49-F238E27FC236}">
                <a16:creationId xmlns:a16="http://schemas.microsoft.com/office/drawing/2014/main" id="{8C9AB0E5-B29C-4E14-A39A-DA7D5DD440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
        <p:nvSpPr>
          <p:cNvPr id="2" name="Footer Placeholder 1">
            <a:extLst>
              <a:ext uri="{FF2B5EF4-FFF2-40B4-BE49-F238E27FC236}">
                <a16:creationId xmlns:a16="http://schemas.microsoft.com/office/drawing/2014/main" id="{1A0D044D-EE44-F13E-3947-3E5757965300}"/>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944100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61945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539263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991301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3157861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948578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55105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Sub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lgn="r">
              <a:defRPr sz="44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610349"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1" name="Text Placeholder 2">
            <a:extLst>
              <a:ext uri="{FF2B5EF4-FFF2-40B4-BE49-F238E27FC236}">
                <a16:creationId xmlns:a16="http://schemas.microsoft.com/office/drawing/2014/main" id="{1FD911D0-DADF-4587-B77C-7892147F7563}"/>
              </a:ext>
            </a:extLst>
          </p:cNvPr>
          <p:cNvSpPr>
            <a:spLocks noGrp="1"/>
          </p:cNvSpPr>
          <p:nvPr>
            <p:ph type="body" idx="10"/>
          </p:nvPr>
        </p:nvSpPr>
        <p:spPr>
          <a:xfrm>
            <a:off x="1703543" y="4589463"/>
            <a:ext cx="4514851"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9" name="Group 8">
            <a:extLst>
              <a:ext uri="{FF2B5EF4-FFF2-40B4-BE49-F238E27FC236}">
                <a16:creationId xmlns:a16="http://schemas.microsoft.com/office/drawing/2014/main" id="{3F418F41-1686-4328-9724-A570C42561FC}"/>
              </a:ext>
            </a:extLst>
          </p:cNvPr>
          <p:cNvGrpSpPr/>
          <p:nvPr/>
        </p:nvGrpSpPr>
        <p:grpSpPr>
          <a:xfrm>
            <a:off x="0" y="0"/>
            <a:ext cx="12192000" cy="975360"/>
            <a:chOff x="0" y="0"/>
            <a:chExt cx="12192000" cy="975360"/>
          </a:xfrm>
        </p:grpSpPr>
        <p:pic>
          <p:nvPicPr>
            <p:cNvPr id="10" name="Picture 9">
              <a:extLst>
                <a:ext uri="{FF2B5EF4-FFF2-40B4-BE49-F238E27FC236}">
                  <a16:creationId xmlns:a16="http://schemas.microsoft.com/office/drawing/2014/main" id="{A9EEAEED-EB44-477F-806E-60576BE3F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13" name="Picture 12">
              <a:extLst>
                <a:ext uri="{FF2B5EF4-FFF2-40B4-BE49-F238E27FC236}">
                  <a16:creationId xmlns:a16="http://schemas.microsoft.com/office/drawing/2014/main" id="{798061BD-8256-4ADE-A9F4-7FDD0026513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6591" y="130185"/>
              <a:ext cx="2938657" cy="749188"/>
            </a:xfrm>
            <a:prstGeom prst="rect">
              <a:avLst/>
            </a:prstGeom>
          </p:spPr>
        </p:pic>
      </p:grpSp>
      <p:pic>
        <p:nvPicPr>
          <p:cNvPr id="17" name="Picture 16">
            <a:extLst>
              <a:ext uri="{FF2B5EF4-FFF2-40B4-BE49-F238E27FC236}">
                <a16:creationId xmlns:a16="http://schemas.microsoft.com/office/drawing/2014/main" id="{A269C1E7-9B03-4DB0-8768-BFB3B740D5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43" y="6093534"/>
            <a:ext cx="1267742" cy="649084"/>
          </a:xfrm>
          <a:prstGeom prst="rect">
            <a:avLst/>
          </a:prstGeom>
        </p:spPr>
      </p:pic>
      <p:sp>
        <p:nvSpPr>
          <p:cNvPr id="2" name="Footer Placeholder 1">
            <a:extLst>
              <a:ext uri="{FF2B5EF4-FFF2-40B4-BE49-F238E27FC236}">
                <a16:creationId xmlns:a16="http://schemas.microsoft.com/office/drawing/2014/main" id="{92BA98F5-E945-ECA6-FFC4-286DAEC193F8}"/>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45178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0694AA9C-2CB0-78C6-7886-78C5315C923E}"/>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05156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3EF63248-951C-878C-7288-DFB15A3FBE59}"/>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404733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6"/>
              </a:buClr>
              <a:buSzPct val="100000"/>
              <a:buFont typeface="Arial" panose="020B0604020202020204" pitchFamily="34" charset="0"/>
              <a:buChar char="•"/>
              <a:defRPr/>
            </a:lvl1pPr>
            <a:lvl2pPr marL="685800" indent="-228600">
              <a:buClr>
                <a:schemeClr val="accent6"/>
              </a:buClr>
              <a:buSzPct val="100000"/>
              <a:buFont typeface="Arial" panose="020B0604020202020204" pitchFamily="34" charset="0"/>
              <a:buChar char="•"/>
              <a:defRPr/>
            </a:lvl2pPr>
            <a:lvl3pPr marL="1143000" indent="-228600">
              <a:buClr>
                <a:schemeClr val="accent6"/>
              </a:buClr>
              <a:buSzPct val="100000"/>
              <a:buFont typeface="Arial" panose="020B0604020202020204" pitchFamily="34" charset="0"/>
              <a:buChar char="•"/>
              <a:defRPr/>
            </a:lvl3pPr>
            <a:lvl4pPr marL="1600200" indent="-228600">
              <a:buClr>
                <a:schemeClr val="accent6"/>
              </a:buClr>
              <a:buSzPct val="100000"/>
              <a:buFont typeface="Arial" panose="020B0604020202020204" pitchFamily="34" charset="0"/>
              <a:buChar char="•"/>
              <a:defRPr/>
            </a:lvl4pPr>
            <a:lvl5pPr marL="2057400" indent="-228600">
              <a:buClr>
                <a:schemeClr val="accent6"/>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
        <p:nvSpPr>
          <p:cNvPr id="2" name="Footer Placeholder 1">
            <a:extLst>
              <a:ext uri="{FF2B5EF4-FFF2-40B4-BE49-F238E27FC236}">
                <a16:creationId xmlns:a16="http://schemas.microsoft.com/office/drawing/2014/main" id="{1597C988-69FD-0ACD-AEBB-1A084E48AD2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00853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52931E4-027F-A04E-1DCD-EED409C01A90}"/>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28755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BD53583-C5A8-7336-7457-7F1E5F2DD362}"/>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4746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0" y="6356350"/>
            <a:ext cx="10745787"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11509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microsoft.com/office/2007/relationships/hdphoto" Target="../media/hdphoto1.wdp"/><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89BEF74D-8D28-4131-8F45-3779D7055172}"/>
              </a:ext>
            </a:extLst>
          </p:cNvPr>
          <p:cNvPicPr>
            <a:picLocks noChangeAspect="1"/>
          </p:cNvPicPr>
          <p:nvPr/>
        </p:nvPicPr>
        <p:blipFill rotWithShape="1">
          <a:blip r:embed="rId16">
            <a:extLst>
              <a:ext uri="{BEBA8EAE-BF5A-486C-A8C5-ECC9F3942E4B}">
                <a14:imgProps xmlns:a14="http://schemas.microsoft.com/office/drawing/2010/main">
                  <a14:imgLayer r:embed="rId17">
                    <a14:imgEffect>
                      <a14:sharpenSoften amount="-100000"/>
                    </a14:imgEffect>
                  </a14:imgLayer>
                </a14:imgProps>
              </a:ext>
              <a:ext uri="{28A0092B-C50C-407E-A947-70E740481C1C}">
                <a14:useLocalDpi xmlns:a14="http://schemas.microsoft.com/office/drawing/2010/main" val="0"/>
              </a:ext>
            </a:extLst>
          </a:blip>
          <a:srcRect b="89063"/>
          <a:stretch/>
        </p:blipFill>
        <p:spPr>
          <a:xfrm>
            <a:off x="0" y="-3586"/>
            <a:ext cx="12192000" cy="106682"/>
          </a:xfrm>
          <a:prstGeom prst="rect">
            <a:avLst/>
          </a:prstGeom>
        </p:spPr>
      </p:pic>
      <p:sp>
        <p:nvSpPr>
          <p:cNvPr id="8" name="Footer Placeholder 4">
            <a:extLst>
              <a:ext uri="{FF2B5EF4-FFF2-40B4-BE49-F238E27FC236}">
                <a16:creationId xmlns:a16="http://schemas.microsoft.com/office/drawing/2014/main" id="{B6C3302F-87F6-4619-9382-93EEA9D2B073}"/>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a:p>
        </p:txBody>
      </p:sp>
    </p:spTree>
    <p:extLst>
      <p:ext uri="{BB962C8B-B14F-4D97-AF65-F5344CB8AC3E}">
        <p14:creationId xmlns:p14="http://schemas.microsoft.com/office/powerpoint/2010/main" val="966602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ct val="100000"/>
        </a:lnSpc>
        <a:spcBef>
          <a:spcPct val="0"/>
        </a:spcBef>
        <a:buNone/>
        <a:defRPr sz="3200" b="1" i="0" kern="1200">
          <a:solidFill>
            <a:schemeClr val="accent6">
              <a:lumMod val="50000"/>
            </a:schemeClr>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6"/>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Clr>
          <a:schemeClr val="accent6"/>
        </a:buClr>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7/25/23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33277063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1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42.png"/><Relationship Id="rId7" Type="http://schemas.openxmlformats.org/officeDocument/2006/relationships/hyperlink" Target="http://www.mededonthego.com/"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7.svg"/><Relationship Id="rId4" Type="http://schemas.openxmlformats.org/officeDocument/2006/relationships/image" Target="../media/image43.svg"/><Relationship Id="rId9"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www.mededonthego.com/Video/program/917" TargetMode="External"/><Relationship Id="rId7" Type="http://schemas.openxmlformats.org/officeDocument/2006/relationships/image" Target="../media/image6.sv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hyperlink" Target="mailto:support@MedEdOTG.com" TargetMode="External"/><Relationship Id="rId10" Type="http://schemas.openxmlformats.org/officeDocument/2006/relationships/image" Target="../media/image9.png"/><Relationship Id="rId4" Type="http://schemas.openxmlformats.org/officeDocument/2006/relationships/hyperlink" Target="http://www.mededonthego.com/" TargetMode="External"/><Relationship Id="rId9" Type="http://schemas.openxmlformats.org/officeDocument/2006/relationships/image" Target="../media/image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 Id="rId1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11.png"/><Relationship Id="rId7"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svg"/><Relationship Id="rId5" Type="http://schemas.openxmlformats.org/officeDocument/2006/relationships/image" Target="../media/image27.png"/><Relationship Id="rId10" Type="http://schemas.openxmlformats.org/officeDocument/2006/relationships/chart" Target="../charts/chart4.xml"/><Relationship Id="rId4" Type="http://schemas.openxmlformats.org/officeDocument/2006/relationships/image" Target="../media/image26.svg"/><Relationship Id="rId9"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415EB1-197F-0C3E-38A2-AD315C542B13}"/>
              </a:ext>
            </a:extLst>
          </p:cNvPr>
          <p:cNvSpPr>
            <a:spLocks noGrp="1"/>
          </p:cNvSpPr>
          <p:nvPr>
            <p:ph type="title"/>
          </p:nvPr>
        </p:nvSpPr>
        <p:spPr>
          <a:xfrm>
            <a:off x="609601" y="1709738"/>
            <a:ext cx="10515600" cy="2852737"/>
          </a:xfrm>
        </p:spPr>
        <p:txBody>
          <a:bodyPr>
            <a:normAutofit fontScale="90000"/>
          </a:bodyPr>
          <a:lstStyle/>
          <a:p>
            <a:r>
              <a:rPr lang="en-US" dirty="0"/>
              <a:t>Comparing In-Hospital Mortality with Andexanet Alfa Versus 4-Factor Prothrombin Complex Concentrate</a:t>
            </a:r>
          </a:p>
        </p:txBody>
      </p:sp>
      <p:sp>
        <p:nvSpPr>
          <p:cNvPr id="8" name="Subtitle 7">
            <a:extLst>
              <a:ext uri="{FF2B5EF4-FFF2-40B4-BE49-F238E27FC236}">
                <a16:creationId xmlns:a16="http://schemas.microsoft.com/office/drawing/2014/main" id="{42CDFB9C-3DD9-CCC7-FC0E-DBC283073353}"/>
              </a:ext>
            </a:extLst>
          </p:cNvPr>
          <p:cNvSpPr>
            <a:spLocks noGrp="1"/>
          </p:cNvSpPr>
          <p:nvPr>
            <p:ph type="body" idx="1"/>
          </p:nvPr>
        </p:nvSpPr>
        <p:spPr>
          <a:xfrm>
            <a:off x="609601" y="4589463"/>
            <a:ext cx="10515600" cy="1500187"/>
          </a:xfrm>
        </p:spPr>
        <p:txBody>
          <a:bodyPr/>
          <a:lstStyle/>
          <a:p>
            <a:r>
              <a:rPr lang="en-US" u="sng" dirty="0"/>
              <a:t>Gregory J. Fermann</a:t>
            </a:r>
            <a:r>
              <a:rPr lang="en-US" dirty="0"/>
              <a:t>,</a:t>
            </a:r>
            <a:r>
              <a:rPr lang="en-US" baseline="30000" dirty="0"/>
              <a:t>1</a:t>
            </a:r>
            <a:r>
              <a:rPr lang="en-US" dirty="0"/>
              <a:t> Craig I. Coleman,</a:t>
            </a:r>
            <a:r>
              <a:rPr lang="en-US" baseline="30000" dirty="0"/>
              <a:t>2</a:t>
            </a:r>
            <a:r>
              <a:rPr lang="en-US" dirty="0"/>
              <a:t> Mark Danese,</a:t>
            </a:r>
            <a:r>
              <a:rPr lang="en-US" baseline="30000" dirty="0"/>
              <a:t>3</a:t>
            </a:r>
            <a:r>
              <a:rPr lang="en-US" dirty="0"/>
              <a:t> Mary J. Christoph,</a:t>
            </a:r>
            <a:r>
              <a:rPr lang="en-US" baseline="30000" dirty="0"/>
              <a:t>4</a:t>
            </a:r>
            <a:r>
              <a:rPr lang="en-US" dirty="0"/>
              <a:t> Eva Lesén,</a:t>
            </a:r>
            <a:r>
              <a:rPr lang="en-US" baseline="30000" dirty="0"/>
              <a:t>5</a:t>
            </a:r>
            <a:r>
              <a:rPr lang="en-US" dirty="0"/>
              <a:t> Raymond Chang,</a:t>
            </a:r>
            <a:r>
              <a:rPr lang="en-US" baseline="30000" dirty="0"/>
              <a:t>4</a:t>
            </a:r>
            <a:r>
              <a:rPr lang="en-US" dirty="0"/>
              <a:t> Julie Ulloa,</a:t>
            </a:r>
            <a:r>
              <a:rPr lang="en-US" baseline="30000" dirty="0"/>
              <a:t>3</a:t>
            </a:r>
            <a:r>
              <a:rPr lang="en-US" dirty="0"/>
              <a:t> Sherry Danese,</a:t>
            </a:r>
            <a:r>
              <a:rPr lang="en-US" baseline="30000" dirty="0"/>
              <a:t>3</a:t>
            </a:r>
            <a:r>
              <a:rPr lang="en-US" dirty="0"/>
              <a:t> Bruce Koch,</a:t>
            </a:r>
            <a:r>
              <a:rPr lang="en-US" baseline="30000" dirty="0"/>
              <a:t>4</a:t>
            </a:r>
            <a:r>
              <a:rPr lang="en-US" dirty="0"/>
              <a:t> Paul P. Dobesh</a:t>
            </a:r>
            <a:r>
              <a:rPr lang="en-US" baseline="30000" dirty="0"/>
              <a:t>6</a:t>
            </a:r>
          </a:p>
        </p:txBody>
      </p:sp>
      <p:sp>
        <p:nvSpPr>
          <p:cNvPr id="9" name="Footer Placeholder 8">
            <a:extLst>
              <a:ext uri="{FF2B5EF4-FFF2-40B4-BE49-F238E27FC236}">
                <a16:creationId xmlns:a16="http://schemas.microsoft.com/office/drawing/2014/main" id="{8F1AB43E-FD95-F1D3-29A0-90A3ABE54080}"/>
              </a:ext>
            </a:extLst>
          </p:cNvPr>
          <p:cNvSpPr>
            <a:spLocks noGrp="1"/>
          </p:cNvSpPr>
          <p:nvPr>
            <p:ph type="ftr" sz="quarter" idx="10"/>
          </p:nvPr>
        </p:nvSpPr>
        <p:spPr>
          <a:xfrm>
            <a:off x="609601" y="6356350"/>
            <a:ext cx="9325510" cy="442131"/>
          </a:xfrm>
        </p:spPr>
        <p:txBody>
          <a:bodyPr/>
          <a:lstStyle/>
          <a:p>
            <a:r>
              <a:rPr lang="en-US" baseline="30000"/>
              <a:t>1</a:t>
            </a:r>
            <a:r>
              <a:rPr lang="en-US"/>
              <a:t>Department of Emergency Medicine, University of Cincinnati, Cincinnati, OH; </a:t>
            </a:r>
            <a:r>
              <a:rPr lang="en-US" baseline="30000"/>
              <a:t>2</a:t>
            </a:r>
            <a:r>
              <a:rPr lang="en-US"/>
              <a:t>University of Connecticut School of Pharmacy, Storrs, CT; </a:t>
            </a:r>
            <a:r>
              <a:rPr lang="en-US" baseline="30000"/>
              <a:t>3</a:t>
            </a:r>
            <a:r>
              <a:rPr lang="en-US"/>
              <a:t>Outcomes Insights, Agoura Hills, CA; </a:t>
            </a:r>
            <a:r>
              <a:rPr lang="en-US" baseline="30000"/>
              <a:t>4</a:t>
            </a:r>
            <a:r>
              <a:rPr lang="en-US"/>
              <a:t>AstraZeneca, Wilmington, DE; </a:t>
            </a:r>
            <a:r>
              <a:rPr lang="en-US" baseline="30000"/>
              <a:t>5</a:t>
            </a:r>
            <a:r>
              <a:rPr lang="en-US"/>
              <a:t>AstraZeneca, Gothenburg, Sweden; </a:t>
            </a:r>
            <a:r>
              <a:rPr lang="en-US" baseline="30000"/>
              <a:t>6</a:t>
            </a:r>
            <a:r>
              <a:rPr lang="en-US"/>
              <a:t>College of Pharmacy, University of Nebraska Medical Center, Omaha, NE</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29F1B-2A96-F7DB-0CF4-AF8AEA76A317}"/>
              </a:ext>
            </a:extLst>
          </p:cNvPr>
          <p:cNvSpPr>
            <a:spLocks noGrp="1"/>
          </p:cNvSpPr>
          <p:nvPr>
            <p:ph type="title"/>
          </p:nvPr>
        </p:nvSpPr>
        <p:spPr>
          <a:xfrm>
            <a:off x="609600" y="200025"/>
            <a:ext cx="4256868" cy="2126993"/>
          </a:xfrm>
        </p:spPr>
        <p:txBody>
          <a:bodyPr anchor="t">
            <a:noAutofit/>
          </a:bodyPr>
          <a:lstStyle/>
          <a:p>
            <a:r>
              <a:rPr lang="en-US" sz="2000" dirty="0"/>
              <a:t>Results: Adjusted Logistic Regression Analysis of Factors Associated with Odds of In-Hospital Mortality*</a:t>
            </a:r>
          </a:p>
        </p:txBody>
      </p:sp>
      <p:sp>
        <p:nvSpPr>
          <p:cNvPr id="5" name="Content Placeholder 4">
            <a:extLst>
              <a:ext uri="{FF2B5EF4-FFF2-40B4-BE49-F238E27FC236}">
                <a16:creationId xmlns:a16="http://schemas.microsoft.com/office/drawing/2014/main" id="{B18BEB86-2BFB-7CB8-CC34-EFF094215148}"/>
              </a:ext>
            </a:extLst>
          </p:cNvPr>
          <p:cNvSpPr>
            <a:spLocks noGrp="1"/>
          </p:cNvSpPr>
          <p:nvPr>
            <p:ph idx="4294967295"/>
          </p:nvPr>
        </p:nvSpPr>
        <p:spPr>
          <a:xfrm>
            <a:off x="711586" y="1624117"/>
            <a:ext cx="2961186" cy="2776537"/>
          </a:xfrm>
        </p:spPr>
        <p:txBody>
          <a:bodyPr>
            <a:normAutofit/>
          </a:bodyPr>
          <a:lstStyle/>
          <a:p>
            <a:pPr marL="0" indent="0">
              <a:spcBef>
                <a:spcPts val="400"/>
              </a:spcBef>
              <a:buNone/>
            </a:pPr>
            <a:r>
              <a:rPr lang="en-US" sz="1800" b="1" dirty="0">
                <a:solidFill>
                  <a:schemeClr val="accent4"/>
                </a:solidFill>
              </a:rPr>
              <a:t>Clinical factors associated with higher odds of death:</a:t>
            </a:r>
          </a:p>
          <a:p>
            <a:pPr>
              <a:spcBef>
                <a:spcPts val="400"/>
              </a:spcBef>
              <a:buClr>
                <a:schemeClr val="tx2"/>
              </a:buClr>
              <a:buFont typeface="Wingdings" pitchFamily="2" charset="2"/>
              <a:buChar char="§"/>
            </a:pPr>
            <a:r>
              <a:rPr lang="en-US" sz="1800" dirty="0"/>
              <a:t>Bleed type</a:t>
            </a:r>
          </a:p>
          <a:p>
            <a:pPr>
              <a:spcBef>
                <a:spcPts val="400"/>
              </a:spcBef>
              <a:buClr>
                <a:schemeClr val="tx2"/>
              </a:buClr>
              <a:buFont typeface="Wingdings" pitchFamily="2" charset="2"/>
              <a:buChar char="§"/>
            </a:pPr>
            <a:r>
              <a:rPr lang="en-US" sz="1800" dirty="0"/>
              <a:t>Age</a:t>
            </a:r>
          </a:p>
          <a:p>
            <a:pPr>
              <a:spcBef>
                <a:spcPts val="400"/>
              </a:spcBef>
              <a:buClr>
                <a:schemeClr val="tx2"/>
              </a:buClr>
              <a:buFont typeface="Wingdings" pitchFamily="2" charset="2"/>
              <a:buChar char="§"/>
            </a:pPr>
            <a:r>
              <a:rPr lang="en-US" sz="1800" dirty="0"/>
              <a:t>Impaired mental status</a:t>
            </a:r>
          </a:p>
          <a:p>
            <a:pPr>
              <a:spcBef>
                <a:spcPts val="400"/>
              </a:spcBef>
              <a:buClr>
                <a:schemeClr val="tx2"/>
              </a:buClr>
              <a:buFont typeface="Wingdings" pitchFamily="2" charset="2"/>
              <a:buChar char="§"/>
            </a:pPr>
            <a:r>
              <a:rPr lang="en-US" sz="1800" dirty="0"/>
              <a:t>DNR order</a:t>
            </a:r>
          </a:p>
          <a:p>
            <a:pPr>
              <a:spcBef>
                <a:spcPts val="400"/>
              </a:spcBef>
              <a:buClr>
                <a:schemeClr val="tx2"/>
              </a:buClr>
              <a:buFont typeface="Wingdings" pitchFamily="2" charset="2"/>
              <a:buChar char="§"/>
            </a:pPr>
            <a:r>
              <a:rPr lang="en-US" sz="1800" dirty="0"/>
              <a:t>Comorbidities</a:t>
            </a:r>
          </a:p>
        </p:txBody>
      </p:sp>
      <p:grpSp>
        <p:nvGrpSpPr>
          <p:cNvPr id="8" name="Group 7">
            <a:extLst>
              <a:ext uri="{FF2B5EF4-FFF2-40B4-BE49-F238E27FC236}">
                <a16:creationId xmlns:a16="http://schemas.microsoft.com/office/drawing/2014/main" id="{A521C5F3-5491-A1EB-E29B-7D9E4F36F1AE}"/>
              </a:ext>
            </a:extLst>
          </p:cNvPr>
          <p:cNvGrpSpPr/>
          <p:nvPr/>
        </p:nvGrpSpPr>
        <p:grpSpPr>
          <a:xfrm>
            <a:off x="2063224" y="670612"/>
            <a:ext cx="10524619" cy="5005787"/>
            <a:chOff x="1529640" y="1201661"/>
            <a:chExt cx="10524619" cy="5005787"/>
          </a:xfrm>
        </p:grpSpPr>
        <p:sp>
          <p:nvSpPr>
            <p:cNvPr id="15" name="TextBox 14">
              <a:extLst>
                <a:ext uri="{FF2B5EF4-FFF2-40B4-BE49-F238E27FC236}">
                  <a16:creationId xmlns:a16="http://schemas.microsoft.com/office/drawing/2014/main" id="{2143140E-C967-EC1C-2164-BCD60B44EB73}"/>
                </a:ext>
              </a:extLst>
            </p:cNvPr>
            <p:cNvSpPr txBox="1"/>
            <p:nvPr/>
          </p:nvSpPr>
          <p:spPr>
            <a:xfrm>
              <a:off x="4107634" y="2999562"/>
              <a:ext cx="1938548" cy="297454"/>
            </a:xfrm>
            <a:prstGeom prst="rect">
              <a:avLst/>
            </a:prstGeom>
            <a:noFill/>
          </p:spPr>
          <p:txBody>
            <a:bodyPr wrap="square" rtlCol="0">
              <a:spAutoFit/>
            </a:bodyPr>
            <a:lstStyle/>
            <a:p>
              <a:pPr algn="r"/>
              <a:r>
                <a:rPr lang="en-US" sz="1300" dirty="0">
                  <a:latin typeface="Calibri" panose="020F0502020204030204" pitchFamily="34" charset="0"/>
                  <a:cs typeface="Calibri" panose="020F0502020204030204" pitchFamily="34" charset="0"/>
                </a:rPr>
                <a:t>Male (vs female)</a:t>
              </a:r>
            </a:p>
          </p:txBody>
        </p:sp>
        <p:sp>
          <p:nvSpPr>
            <p:cNvPr id="25" name="TextBox 24">
              <a:extLst>
                <a:ext uri="{FF2B5EF4-FFF2-40B4-BE49-F238E27FC236}">
                  <a16:creationId xmlns:a16="http://schemas.microsoft.com/office/drawing/2014/main" id="{CC45E50E-3589-FA3C-AE6A-C1556AD1C251}"/>
                </a:ext>
              </a:extLst>
            </p:cNvPr>
            <p:cNvSpPr txBox="1"/>
            <p:nvPr/>
          </p:nvSpPr>
          <p:spPr>
            <a:xfrm>
              <a:off x="3850132" y="3710768"/>
              <a:ext cx="2196056" cy="297454"/>
            </a:xfrm>
            <a:prstGeom prst="rect">
              <a:avLst/>
            </a:prstGeom>
            <a:noFill/>
          </p:spPr>
          <p:txBody>
            <a:bodyPr wrap="square" rtlCol="0">
              <a:spAutoFit/>
            </a:bodyPr>
            <a:lstStyle/>
            <a:p>
              <a:pPr algn="r"/>
              <a:r>
                <a:rPr lang="en-US" sz="1300" u="sng" dirty="0">
                  <a:latin typeface="Calibri" panose="020F0502020204030204" pitchFamily="34" charset="0"/>
                  <a:cs typeface="Calibri" panose="020F0502020204030204" pitchFamily="34" charset="0"/>
                </a:rPr>
                <a:t>Comorbid conditions</a:t>
              </a:r>
            </a:p>
          </p:txBody>
        </p:sp>
        <p:sp>
          <p:nvSpPr>
            <p:cNvPr id="45" name="TextBox 44">
              <a:extLst>
                <a:ext uri="{FF2B5EF4-FFF2-40B4-BE49-F238E27FC236}">
                  <a16:creationId xmlns:a16="http://schemas.microsoft.com/office/drawing/2014/main" id="{DA51A58B-5CCD-1200-5189-124EF0A7C58A}"/>
                </a:ext>
              </a:extLst>
            </p:cNvPr>
            <p:cNvSpPr txBox="1"/>
            <p:nvPr/>
          </p:nvSpPr>
          <p:spPr>
            <a:xfrm>
              <a:off x="8703813" y="4173415"/>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1.89 (1.44, 2.46)</a:t>
              </a:r>
            </a:p>
          </p:txBody>
        </p:sp>
        <p:sp>
          <p:nvSpPr>
            <p:cNvPr id="11" name="TextBox 10">
              <a:extLst>
                <a:ext uri="{FF2B5EF4-FFF2-40B4-BE49-F238E27FC236}">
                  <a16:creationId xmlns:a16="http://schemas.microsoft.com/office/drawing/2014/main" id="{6800EBAC-A14E-5B83-47AD-3B2A5A093542}"/>
                </a:ext>
              </a:extLst>
            </p:cNvPr>
            <p:cNvSpPr txBox="1"/>
            <p:nvPr/>
          </p:nvSpPr>
          <p:spPr>
            <a:xfrm>
              <a:off x="3593833" y="1667424"/>
              <a:ext cx="2452352" cy="297454"/>
            </a:xfrm>
            <a:prstGeom prst="rect">
              <a:avLst/>
            </a:prstGeom>
            <a:noFill/>
          </p:spPr>
          <p:txBody>
            <a:bodyPr wrap="square" rtlCol="0">
              <a:spAutoFit/>
            </a:bodyPr>
            <a:lstStyle/>
            <a:p>
              <a:pPr algn="r"/>
              <a:r>
                <a:rPr lang="en-US" sz="1300" b="1" dirty="0">
                  <a:solidFill>
                    <a:srgbClr val="C00000"/>
                  </a:solidFill>
                  <a:latin typeface="Calibri" panose="020F0502020204030204" pitchFamily="34" charset="0"/>
                  <a:cs typeface="Calibri" panose="020F0502020204030204" pitchFamily="34" charset="0"/>
                </a:rPr>
                <a:t>Andexanet alfa (vs 4F-PCC)</a:t>
              </a:r>
            </a:p>
          </p:txBody>
        </p:sp>
        <p:graphicFrame>
          <p:nvGraphicFramePr>
            <p:cNvPr id="7" name="Object 6">
              <a:extLst>
                <a:ext uri="{FF2B5EF4-FFF2-40B4-BE49-F238E27FC236}">
                  <a16:creationId xmlns:a16="http://schemas.microsoft.com/office/drawing/2014/main" id="{8D5FF597-7E62-7542-BDD1-9BAA738B1686}"/>
                </a:ext>
              </a:extLst>
            </p:cNvPr>
            <p:cNvGraphicFramePr>
              <a:graphicFrameLocks noChangeAspect="1"/>
            </p:cNvGraphicFramePr>
            <p:nvPr>
              <p:extLst>
                <p:ext uri="{D42A27DB-BD31-4B8C-83A1-F6EECF244321}">
                  <p14:modId xmlns:p14="http://schemas.microsoft.com/office/powerpoint/2010/main" val="4157649272"/>
                </p:ext>
              </p:extLst>
            </p:nvPr>
          </p:nvGraphicFramePr>
          <p:xfrm>
            <a:off x="5754773" y="1749890"/>
            <a:ext cx="3625099" cy="4159420"/>
          </p:xfrm>
          <a:graphic>
            <a:graphicData uri="http://schemas.openxmlformats.org/presentationml/2006/ole">
              <mc:AlternateContent xmlns:mc="http://schemas.openxmlformats.org/markup-compatibility/2006">
                <mc:Choice xmlns:v="urn:schemas-microsoft-com:vml" Requires="v">
                  <p:oleObj name="Prism 9" r:id="rId3" imgW="4910811" imgH="5420150" progId="Prism9.Document">
                    <p:embed/>
                  </p:oleObj>
                </mc:Choice>
                <mc:Fallback>
                  <p:oleObj name="Prism 9" r:id="rId3" imgW="4910811" imgH="5420150" progId="Prism9.Document">
                    <p:embed/>
                    <p:pic>
                      <p:nvPicPr>
                        <p:cNvPr id="7" name="Object 6">
                          <a:extLst>
                            <a:ext uri="{FF2B5EF4-FFF2-40B4-BE49-F238E27FC236}">
                              <a16:creationId xmlns:a16="http://schemas.microsoft.com/office/drawing/2014/main" id="{8D5FF597-7E62-7542-BDD1-9BAA738B1686}"/>
                            </a:ext>
                          </a:extLst>
                        </p:cNvPr>
                        <p:cNvPicPr/>
                        <p:nvPr/>
                      </p:nvPicPr>
                      <p:blipFill>
                        <a:blip r:embed="rId4"/>
                        <a:stretch>
                          <a:fillRect/>
                        </a:stretch>
                      </p:blipFill>
                      <p:spPr>
                        <a:xfrm>
                          <a:off x="5754773" y="1749890"/>
                          <a:ext cx="3625099" cy="4159420"/>
                        </a:xfrm>
                        <a:prstGeom prst="rect">
                          <a:avLst/>
                        </a:prstGeom>
                      </p:spPr>
                    </p:pic>
                  </p:oleObj>
                </mc:Fallback>
              </mc:AlternateContent>
            </a:graphicData>
          </a:graphic>
        </p:graphicFrame>
        <p:sp>
          <p:nvSpPr>
            <p:cNvPr id="9" name="TextBox 8">
              <a:extLst>
                <a:ext uri="{FF2B5EF4-FFF2-40B4-BE49-F238E27FC236}">
                  <a16:creationId xmlns:a16="http://schemas.microsoft.com/office/drawing/2014/main" id="{831E5827-8918-6B94-0CFC-FFEBF41A4E22}"/>
                </a:ext>
              </a:extLst>
            </p:cNvPr>
            <p:cNvSpPr txBox="1"/>
            <p:nvPr/>
          </p:nvSpPr>
          <p:spPr>
            <a:xfrm>
              <a:off x="2946401" y="2396674"/>
              <a:ext cx="3103004" cy="297454"/>
            </a:xfrm>
            <a:prstGeom prst="rect">
              <a:avLst/>
            </a:prstGeom>
            <a:noFill/>
          </p:spPr>
          <p:txBody>
            <a:bodyPr wrap="square" rtlCol="0">
              <a:spAutoFit/>
            </a:bodyPr>
            <a:lstStyle/>
            <a:p>
              <a:pPr algn="r"/>
              <a:r>
                <a:rPr lang="en-US" sz="1300" b="1" dirty="0">
                  <a:solidFill>
                    <a:srgbClr val="C00000"/>
                  </a:solidFill>
                  <a:latin typeface="Calibri" panose="020F0502020204030204" pitchFamily="34" charset="0"/>
                  <a:cs typeface="Calibri" panose="020F0502020204030204" pitchFamily="34" charset="0"/>
                </a:rPr>
                <a:t>Critical compartment bleed (vs GI bleed)</a:t>
              </a:r>
            </a:p>
          </p:txBody>
        </p:sp>
        <p:sp>
          <p:nvSpPr>
            <p:cNvPr id="10" name="TextBox 9">
              <a:extLst>
                <a:ext uri="{FF2B5EF4-FFF2-40B4-BE49-F238E27FC236}">
                  <a16:creationId xmlns:a16="http://schemas.microsoft.com/office/drawing/2014/main" id="{05B52FE4-BF39-A1A3-2B1B-F5939198DEB5}"/>
                </a:ext>
              </a:extLst>
            </p:cNvPr>
            <p:cNvSpPr txBox="1"/>
            <p:nvPr/>
          </p:nvSpPr>
          <p:spPr>
            <a:xfrm>
              <a:off x="4380349" y="1482828"/>
              <a:ext cx="1665836" cy="297454"/>
            </a:xfrm>
            <a:prstGeom prst="rect">
              <a:avLst/>
            </a:prstGeom>
            <a:noFill/>
          </p:spPr>
          <p:txBody>
            <a:bodyPr wrap="square" rtlCol="0">
              <a:spAutoFit/>
            </a:bodyPr>
            <a:lstStyle/>
            <a:p>
              <a:pPr algn="r"/>
              <a:r>
                <a:rPr lang="en-US" sz="1300" u="sng" dirty="0">
                  <a:latin typeface="Calibri" panose="020F0502020204030204" pitchFamily="34" charset="0"/>
                  <a:cs typeface="Calibri" panose="020F0502020204030204" pitchFamily="34" charset="0"/>
                </a:rPr>
                <a:t>Reversal agent</a:t>
              </a:r>
            </a:p>
          </p:txBody>
        </p:sp>
        <p:sp>
          <p:nvSpPr>
            <p:cNvPr id="12" name="TextBox 11">
              <a:extLst>
                <a:ext uri="{FF2B5EF4-FFF2-40B4-BE49-F238E27FC236}">
                  <a16:creationId xmlns:a16="http://schemas.microsoft.com/office/drawing/2014/main" id="{2A65E48B-832C-816B-903B-6AE363DD25D4}"/>
                </a:ext>
              </a:extLst>
            </p:cNvPr>
            <p:cNvSpPr txBox="1"/>
            <p:nvPr/>
          </p:nvSpPr>
          <p:spPr>
            <a:xfrm>
              <a:off x="3485794" y="2106045"/>
              <a:ext cx="2560391" cy="297454"/>
            </a:xfrm>
            <a:prstGeom prst="rect">
              <a:avLst/>
            </a:prstGeom>
            <a:noFill/>
          </p:spPr>
          <p:txBody>
            <a:bodyPr wrap="square" rtlCol="0">
              <a:spAutoFit/>
            </a:bodyPr>
            <a:lstStyle/>
            <a:p>
              <a:pPr algn="r"/>
              <a:r>
                <a:rPr lang="en-US" sz="1300" b="1" dirty="0">
                  <a:solidFill>
                    <a:srgbClr val="C00000"/>
                  </a:solidFill>
                  <a:latin typeface="Calibri" panose="020F0502020204030204" pitchFamily="34" charset="0"/>
                  <a:cs typeface="Calibri" panose="020F0502020204030204" pitchFamily="34" charset="0"/>
                </a:rPr>
                <a:t>ICH spontaneous (vs GI bleed)</a:t>
              </a:r>
            </a:p>
          </p:txBody>
        </p:sp>
        <p:sp>
          <p:nvSpPr>
            <p:cNvPr id="13" name="TextBox 12">
              <a:extLst>
                <a:ext uri="{FF2B5EF4-FFF2-40B4-BE49-F238E27FC236}">
                  <a16:creationId xmlns:a16="http://schemas.microsoft.com/office/drawing/2014/main" id="{43CC261D-6401-80F9-65B9-8D2A2ACBA239}"/>
                </a:ext>
              </a:extLst>
            </p:cNvPr>
            <p:cNvSpPr txBox="1"/>
            <p:nvPr/>
          </p:nvSpPr>
          <p:spPr>
            <a:xfrm>
              <a:off x="3316755" y="2251506"/>
              <a:ext cx="2729752" cy="297454"/>
            </a:xfrm>
            <a:prstGeom prst="rect">
              <a:avLst/>
            </a:prstGeom>
            <a:noFill/>
          </p:spPr>
          <p:txBody>
            <a:bodyPr wrap="square" rtlCol="0">
              <a:spAutoFit/>
            </a:bodyPr>
            <a:lstStyle/>
            <a:p>
              <a:pPr algn="r"/>
              <a:r>
                <a:rPr lang="en-US" sz="1300" b="1" dirty="0">
                  <a:solidFill>
                    <a:srgbClr val="C00000"/>
                  </a:solidFill>
                  <a:latin typeface="Calibri" panose="020F0502020204030204" pitchFamily="34" charset="0"/>
                  <a:cs typeface="Calibri" panose="020F0502020204030204" pitchFamily="34" charset="0"/>
                </a:rPr>
                <a:t>ICH traumatic (vs GI bleed)</a:t>
              </a:r>
            </a:p>
          </p:txBody>
        </p:sp>
        <p:sp>
          <p:nvSpPr>
            <p:cNvPr id="14" name="TextBox 13">
              <a:extLst>
                <a:ext uri="{FF2B5EF4-FFF2-40B4-BE49-F238E27FC236}">
                  <a16:creationId xmlns:a16="http://schemas.microsoft.com/office/drawing/2014/main" id="{1610ECE4-0250-2C3E-E4F7-B2C42D0C47BC}"/>
                </a:ext>
              </a:extLst>
            </p:cNvPr>
            <p:cNvSpPr txBox="1"/>
            <p:nvPr/>
          </p:nvSpPr>
          <p:spPr>
            <a:xfrm>
              <a:off x="4109662" y="2840616"/>
              <a:ext cx="1938548" cy="297454"/>
            </a:xfrm>
            <a:prstGeom prst="rect">
              <a:avLst/>
            </a:prstGeom>
            <a:noFill/>
          </p:spPr>
          <p:txBody>
            <a:bodyPr wrap="square" rtlCol="0">
              <a:spAutoFit/>
            </a:bodyPr>
            <a:lstStyle/>
            <a:p>
              <a:pPr algn="r"/>
              <a:r>
                <a:rPr lang="en-US" sz="1300" b="1" dirty="0">
                  <a:solidFill>
                    <a:srgbClr val="C00000"/>
                  </a:solidFill>
                  <a:latin typeface="Calibri" panose="020F0502020204030204" pitchFamily="34" charset="0"/>
                  <a:cs typeface="Calibri" panose="020F0502020204030204" pitchFamily="34" charset="0"/>
                </a:rPr>
                <a:t>Age (per year)</a:t>
              </a:r>
            </a:p>
          </p:txBody>
        </p:sp>
        <p:sp>
          <p:nvSpPr>
            <p:cNvPr id="16" name="TextBox 15">
              <a:extLst>
                <a:ext uri="{FF2B5EF4-FFF2-40B4-BE49-F238E27FC236}">
                  <a16:creationId xmlns:a16="http://schemas.microsoft.com/office/drawing/2014/main" id="{82DCBF62-2C53-1292-A918-54E84E8BAF95}"/>
                </a:ext>
              </a:extLst>
            </p:cNvPr>
            <p:cNvSpPr txBox="1"/>
            <p:nvPr/>
          </p:nvSpPr>
          <p:spPr>
            <a:xfrm>
              <a:off x="4104634" y="3141336"/>
              <a:ext cx="1938548" cy="297454"/>
            </a:xfrm>
            <a:prstGeom prst="rect">
              <a:avLst/>
            </a:prstGeom>
            <a:noFill/>
          </p:spPr>
          <p:txBody>
            <a:bodyPr wrap="square" rtlCol="0">
              <a:spAutoFit/>
            </a:bodyPr>
            <a:lstStyle/>
            <a:p>
              <a:pPr algn="r"/>
              <a:r>
                <a:rPr lang="en-US" sz="1300" dirty="0">
                  <a:latin typeface="Calibri" panose="020F0502020204030204" pitchFamily="34" charset="0"/>
                  <a:cs typeface="Calibri" panose="020F0502020204030204" pitchFamily="34" charset="0"/>
                </a:rPr>
                <a:t>SBP (per mmHg)</a:t>
              </a:r>
            </a:p>
          </p:txBody>
        </p:sp>
        <p:sp>
          <p:nvSpPr>
            <p:cNvPr id="17" name="TextBox 16">
              <a:extLst>
                <a:ext uri="{FF2B5EF4-FFF2-40B4-BE49-F238E27FC236}">
                  <a16:creationId xmlns:a16="http://schemas.microsoft.com/office/drawing/2014/main" id="{90CB9246-2685-B2E2-5F9B-9704A682DDF9}"/>
                </a:ext>
              </a:extLst>
            </p:cNvPr>
            <p:cNvSpPr txBox="1"/>
            <p:nvPr/>
          </p:nvSpPr>
          <p:spPr>
            <a:xfrm>
              <a:off x="2584077" y="3292114"/>
              <a:ext cx="3462108" cy="297454"/>
            </a:xfrm>
            <a:prstGeom prst="rect">
              <a:avLst/>
            </a:prstGeom>
            <a:noFill/>
          </p:spPr>
          <p:txBody>
            <a:bodyPr wrap="square" rtlCol="0">
              <a:spAutoFit/>
            </a:bodyPr>
            <a:lstStyle/>
            <a:p>
              <a:pPr algn="r"/>
              <a:r>
                <a:rPr lang="en-US" sz="1300" b="1" dirty="0">
                  <a:solidFill>
                    <a:srgbClr val="C00000"/>
                  </a:solidFill>
                  <a:latin typeface="Calibri" panose="020F0502020204030204" pitchFamily="34" charset="0"/>
                  <a:cs typeface="Calibri" panose="020F0502020204030204" pitchFamily="34" charset="0"/>
                </a:rPr>
                <a:t>Impaired mental status (vs none)</a:t>
              </a:r>
            </a:p>
          </p:txBody>
        </p:sp>
        <p:sp>
          <p:nvSpPr>
            <p:cNvPr id="18" name="TextBox 17">
              <a:extLst>
                <a:ext uri="{FF2B5EF4-FFF2-40B4-BE49-F238E27FC236}">
                  <a16:creationId xmlns:a16="http://schemas.microsoft.com/office/drawing/2014/main" id="{CC8BA18B-E68A-7C04-1A97-D4DA720FF953}"/>
                </a:ext>
              </a:extLst>
            </p:cNvPr>
            <p:cNvSpPr txBox="1"/>
            <p:nvPr/>
          </p:nvSpPr>
          <p:spPr>
            <a:xfrm>
              <a:off x="2271596" y="3451183"/>
              <a:ext cx="3771589" cy="297454"/>
            </a:xfrm>
            <a:prstGeom prst="rect">
              <a:avLst/>
            </a:prstGeom>
            <a:noFill/>
          </p:spPr>
          <p:txBody>
            <a:bodyPr wrap="square" rtlCol="0">
              <a:spAutoFit/>
            </a:bodyPr>
            <a:lstStyle/>
            <a:p>
              <a:pPr algn="r"/>
              <a:r>
                <a:rPr lang="en-US" sz="1300" b="1" dirty="0">
                  <a:solidFill>
                    <a:srgbClr val="C00000"/>
                  </a:solidFill>
                  <a:latin typeface="Calibri" panose="020F0502020204030204" pitchFamily="34" charset="0"/>
                  <a:cs typeface="Calibri" panose="020F0502020204030204" pitchFamily="34" charset="0"/>
                </a:rPr>
                <a:t>DNR order (vs no)</a:t>
              </a:r>
            </a:p>
          </p:txBody>
        </p:sp>
        <p:sp>
          <p:nvSpPr>
            <p:cNvPr id="19" name="TextBox 18">
              <a:extLst>
                <a:ext uri="{FF2B5EF4-FFF2-40B4-BE49-F238E27FC236}">
                  <a16:creationId xmlns:a16="http://schemas.microsoft.com/office/drawing/2014/main" id="{5BC5B46C-0E1A-C224-1D94-BAAB7884C34E}"/>
                </a:ext>
              </a:extLst>
            </p:cNvPr>
            <p:cNvSpPr txBox="1"/>
            <p:nvPr/>
          </p:nvSpPr>
          <p:spPr>
            <a:xfrm>
              <a:off x="3495563" y="3874662"/>
              <a:ext cx="2555167" cy="297454"/>
            </a:xfrm>
            <a:prstGeom prst="rect">
              <a:avLst/>
            </a:prstGeom>
            <a:noFill/>
          </p:spPr>
          <p:txBody>
            <a:bodyPr wrap="square" rtlCol="0">
              <a:spAutoFit/>
            </a:bodyPr>
            <a:lstStyle/>
            <a:p>
              <a:pPr algn="r"/>
              <a:r>
                <a:rPr lang="en-US" sz="1300" b="1" dirty="0">
                  <a:solidFill>
                    <a:srgbClr val="C00000"/>
                  </a:solidFill>
                  <a:latin typeface="Calibri" panose="020F0502020204030204" pitchFamily="34" charset="0"/>
                  <a:cs typeface="Calibri" panose="020F0502020204030204" pitchFamily="34" charset="0"/>
                </a:rPr>
                <a:t>Liver disease (vs no)</a:t>
              </a:r>
            </a:p>
          </p:txBody>
        </p:sp>
        <p:sp>
          <p:nvSpPr>
            <p:cNvPr id="20" name="TextBox 19">
              <a:extLst>
                <a:ext uri="{FF2B5EF4-FFF2-40B4-BE49-F238E27FC236}">
                  <a16:creationId xmlns:a16="http://schemas.microsoft.com/office/drawing/2014/main" id="{A4E8744E-487C-FB81-495C-9454B66D5F9D}"/>
                </a:ext>
              </a:extLst>
            </p:cNvPr>
            <p:cNvSpPr txBox="1"/>
            <p:nvPr/>
          </p:nvSpPr>
          <p:spPr>
            <a:xfrm>
              <a:off x="3491018" y="4025167"/>
              <a:ext cx="2555167" cy="297454"/>
            </a:xfrm>
            <a:prstGeom prst="rect">
              <a:avLst/>
            </a:prstGeom>
            <a:noFill/>
          </p:spPr>
          <p:txBody>
            <a:bodyPr wrap="square" rtlCol="0">
              <a:spAutoFit/>
            </a:bodyPr>
            <a:lstStyle/>
            <a:p>
              <a:pPr algn="r"/>
              <a:r>
                <a:rPr lang="en-US" sz="1300" b="1" dirty="0">
                  <a:solidFill>
                    <a:srgbClr val="C00000"/>
                  </a:solidFill>
                  <a:latin typeface="Calibri" panose="020F0502020204030204" pitchFamily="34" charset="0"/>
                  <a:cs typeface="Calibri" panose="020F0502020204030204" pitchFamily="34" charset="0"/>
                </a:rPr>
                <a:t>CKD (vs no)</a:t>
              </a:r>
            </a:p>
          </p:txBody>
        </p:sp>
        <p:sp>
          <p:nvSpPr>
            <p:cNvPr id="21" name="TextBox 20">
              <a:extLst>
                <a:ext uri="{FF2B5EF4-FFF2-40B4-BE49-F238E27FC236}">
                  <a16:creationId xmlns:a16="http://schemas.microsoft.com/office/drawing/2014/main" id="{191B9C43-F324-C81A-46B2-7181D0038F84}"/>
                </a:ext>
              </a:extLst>
            </p:cNvPr>
            <p:cNvSpPr txBox="1"/>
            <p:nvPr/>
          </p:nvSpPr>
          <p:spPr>
            <a:xfrm>
              <a:off x="3491018" y="4173415"/>
              <a:ext cx="2555167" cy="297454"/>
            </a:xfrm>
            <a:prstGeom prst="rect">
              <a:avLst/>
            </a:prstGeom>
            <a:noFill/>
          </p:spPr>
          <p:txBody>
            <a:bodyPr wrap="square" rtlCol="0">
              <a:spAutoFit/>
            </a:bodyPr>
            <a:lstStyle/>
            <a:p>
              <a:pPr algn="r"/>
              <a:r>
                <a:rPr lang="en-US" sz="1300" b="1" dirty="0">
                  <a:solidFill>
                    <a:srgbClr val="C00000"/>
                  </a:solidFill>
                  <a:latin typeface="Calibri" panose="020F0502020204030204" pitchFamily="34" charset="0"/>
                  <a:cs typeface="Calibri" panose="020F0502020204030204" pitchFamily="34" charset="0"/>
                </a:rPr>
                <a:t>Heart failure (vs no)</a:t>
              </a:r>
            </a:p>
          </p:txBody>
        </p:sp>
        <p:sp>
          <p:nvSpPr>
            <p:cNvPr id="22" name="TextBox 21">
              <a:extLst>
                <a:ext uri="{FF2B5EF4-FFF2-40B4-BE49-F238E27FC236}">
                  <a16:creationId xmlns:a16="http://schemas.microsoft.com/office/drawing/2014/main" id="{2B06D46D-E9B7-0D35-9790-5A0E7B2156FB}"/>
                </a:ext>
              </a:extLst>
            </p:cNvPr>
            <p:cNvSpPr txBox="1"/>
            <p:nvPr/>
          </p:nvSpPr>
          <p:spPr>
            <a:xfrm>
              <a:off x="3491018" y="4328108"/>
              <a:ext cx="2555167" cy="297454"/>
            </a:xfrm>
            <a:prstGeom prst="rect">
              <a:avLst/>
            </a:prstGeom>
            <a:noFill/>
          </p:spPr>
          <p:txBody>
            <a:bodyPr wrap="square" rtlCol="0">
              <a:spAutoFit/>
            </a:bodyPr>
            <a:lstStyle/>
            <a:p>
              <a:pPr algn="r"/>
              <a:r>
                <a:rPr lang="en-US" sz="1300" dirty="0">
                  <a:latin typeface="Calibri" panose="020F0502020204030204" pitchFamily="34" charset="0"/>
                  <a:cs typeface="Calibri" panose="020F0502020204030204" pitchFamily="34" charset="0"/>
                </a:rPr>
                <a:t>Diabetes (vs no)</a:t>
              </a:r>
            </a:p>
          </p:txBody>
        </p:sp>
        <p:sp>
          <p:nvSpPr>
            <p:cNvPr id="23" name="TextBox 22">
              <a:extLst>
                <a:ext uri="{FF2B5EF4-FFF2-40B4-BE49-F238E27FC236}">
                  <a16:creationId xmlns:a16="http://schemas.microsoft.com/office/drawing/2014/main" id="{7717784E-AADD-3448-3ABA-E3B7B0C2500B}"/>
                </a:ext>
              </a:extLst>
            </p:cNvPr>
            <p:cNvSpPr txBox="1"/>
            <p:nvPr/>
          </p:nvSpPr>
          <p:spPr>
            <a:xfrm>
              <a:off x="4481410" y="1939836"/>
              <a:ext cx="1564777" cy="297454"/>
            </a:xfrm>
            <a:prstGeom prst="rect">
              <a:avLst/>
            </a:prstGeom>
            <a:noFill/>
          </p:spPr>
          <p:txBody>
            <a:bodyPr wrap="square" rtlCol="0">
              <a:spAutoFit/>
            </a:bodyPr>
            <a:lstStyle/>
            <a:p>
              <a:pPr algn="r"/>
              <a:r>
                <a:rPr lang="en-US" sz="1300" u="sng" dirty="0">
                  <a:latin typeface="Calibri" panose="020F0502020204030204" pitchFamily="34" charset="0"/>
                  <a:cs typeface="Calibri" panose="020F0502020204030204" pitchFamily="34" charset="0"/>
                </a:rPr>
                <a:t>Subtype</a:t>
              </a:r>
            </a:p>
          </p:txBody>
        </p:sp>
        <p:sp>
          <p:nvSpPr>
            <p:cNvPr id="24" name="TextBox 23">
              <a:extLst>
                <a:ext uri="{FF2B5EF4-FFF2-40B4-BE49-F238E27FC236}">
                  <a16:creationId xmlns:a16="http://schemas.microsoft.com/office/drawing/2014/main" id="{39B2DFD0-14F9-D44C-4DEA-E02823555F98}"/>
                </a:ext>
              </a:extLst>
            </p:cNvPr>
            <p:cNvSpPr txBox="1"/>
            <p:nvPr/>
          </p:nvSpPr>
          <p:spPr>
            <a:xfrm>
              <a:off x="4096833" y="2670648"/>
              <a:ext cx="1949355" cy="297454"/>
            </a:xfrm>
            <a:prstGeom prst="rect">
              <a:avLst/>
            </a:prstGeom>
            <a:noFill/>
          </p:spPr>
          <p:txBody>
            <a:bodyPr wrap="square" rtlCol="0">
              <a:spAutoFit/>
            </a:bodyPr>
            <a:lstStyle/>
            <a:p>
              <a:pPr algn="r"/>
              <a:r>
                <a:rPr lang="en-US" sz="1300" u="sng" dirty="0">
                  <a:latin typeface="Calibri" panose="020F0502020204030204" pitchFamily="34" charset="0"/>
                  <a:cs typeface="Calibri" panose="020F0502020204030204" pitchFamily="34" charset="0"/>
                </a:rPr>
                <a:t>Patient characteristics</a:t>
              </a:r>
            </a:p>
          </p:txBody>
        </p:sp>
        <p:sp>
          <p:nvSpPr>
            <p:cNvPr id="26" name="TextBox 25">
              <a:extLst>
                <a:ext uri="{FF2B5EF4-FFF2-40B4-BE49-F238E27FC236}">
                  <a16:creationId xmlns:a16="http://schemas.microsoft.com/office/drawing/2014/main" id="{03712EE3-08B2-79CC-B719-9964AC5EFCF3}"/>
                </a:ext>
              </a:extLst>
            </p:cNvPr>
            <p:cNvSpPr txBox="1"/>
            <p:nvPr/>
          </p:nvSpPr>
          <p:spPr>
            <a:xfrm>
              <a:off x="4481410" y="4546600"/>
              <a:ext cx="1564777" cy="297454"/>
            </a:xfrm>
            <a:prstGeom prst="rect">
              <a:avLst/>
            </a:prstGeom>
            <a:noFill/>
          </p:spPr>
          <p:txBody>
            <a:bodyPr wrap="square" rtlCol="0">
              <a:spAutoFit/>
            </a:bodyPr>
            <a:lstStyle/>
            <a:p>
              <a:pPr algn="r"/>
              <a:r>
                <a:rPr lang="en-US" sz="1300" u="sng" dirty="0">
                  <a:latin typeface="Calibri" panose="020F0502020204030204" pitchFamily="34" charset="0"/>
                  <a:cs typeface="Calibri" panose="020F0502020204030204" pitchFamily="34" charset="0"/>
                </a:rPr>
                <a:t>Oral anticoagulant</a:t>
              </a:r>
            </a:p>
          </p:txBody>
        </p:sp>
        <p:sp>
          <p:nvSpPr>
            <p:cNvPr id="28" name="TextBox 27">
              <a:extLst>
                <a:ext uri="{FF2B5EF4-FFF2-40B4-BE49-F238E27FC236}">
                  <a16:creationId xmlns:a16="http://schemas.microsoft.com/office/drawing/2014/main" id="{4E28A98D-7EED-05CD-6DEF-1C571CA8806B}"/>
                </a:ext>
              </a:extLst>
            </p:cNvPr>
            <p:cNvSpPr txBox="1"/>
            <p:nvPr/>
          </p:nvSpPr>
          <p:spPr>
            <a:xfrm>
              <a:off x="3488017" y="1201661"/>
              <a:ext cx="2560392" cy="338554"/>
            </a:xfrm>
            <a:prstGeom prst="rect">
              <a:avLst/>
            </a:prstGeom>
            <a:noFill/>
          </p:spPr>
          <p:txBody>
            <a:bodyPr wrap="square" rtlCol="0">
              <a:spAutoFit/>
            </a:bodyPr>
            <a:lstStyle/>
            <a:p>
              <a:pPr algn="r"/>
              <a:r>
                <a:rPr lang="en-US" sz="1600" b="1" dirty="0">
                  <a:latin typeface="Calibri" panose="020F0502020204030204" pitchFamily="34" charset="0"/>
                  <a:cs typeface="Calibri" panose="020F0502020204030204" pitchFamily="34" charset="0"/>
                </a:rPr>
                <a:t>Factor</a:t>
              </a:r>
            </a:p>
          </p:txBody>
        </p:sp>
        <p:cxnSp>
          <p:nvCxnSpPr>
            <p:cNvPr id="29" name="Straight Arrow Connector 28">
              <a:extLst>
                <a:ext uri="{FF2B5EF4-FFF2-40B4-BE49-F238E27FC236}">
                  <a16:creationId xmlns:a16="http://schemas.microsoft.com/office/drawing/2014/main" id="{2B5AAAC5-135A-9504-4006-5FF55DED5CC4}"/>
                </a:ext>
              </a:extLst>
            </p:cNvPr>
            <p:cNvCxnSpPr>
              <a:cxnSpLocks/>
            </p:cNvCxnSpPr>
            <p:nvPr/>
          </p:nvCxnSpPr>
          <p:spPr>
            <a:xfrm flipH="1">
              <a:off x="5341256" y="5895049"/>
              <a:ext cx="1087449" cy="0"/>
            </a:xfrm>
            <a:prstGeom prst="straightConnector1">
              <a:avLst/>
            </a:prstGeom>
            <a:ln w="38100">
              <a:solidFill>
                <a:schemeClr val="accent4"/>
              </a:solidFill>
              <a:tailEnd type="triangle"/>
            </a:ln>
          </p:spPr>
          <p:style>
            <a:lnRef idx="3">
              <a:schemeClr val="dk1"/>
            </a:lnRef>
            <a:fillRef idx="0">
              <a:schemeClr val="dk1"/>
            </a:fillRef>
            <a:effectRef idx="2">
              <a:schemeClr val="dk1"/>
            </a:effectRef>
            <a:fontRef idx="minor">
              <a:schemeClr val="tx1"/>
            </a:fontRef>
          </p:style>
        </p:cxnSp>
        <p:cxnSp>
          <p:nvCxnSpPr>
            <p:cNvPr id="30" name="Straight Arrow Connector 29">
              <a:extLst>
                <a:ext uri="{FF2B5EF4-FFF2-40B4-BE49-F238E27FC236}">
                  <a16:creationId xmlns:a16="http://schemas.microsoft.com/office/drawing/2014/main" id="{86D1F198-1D17-B3DB-C6E3-451B4BEB0443}"/>
                </a:ext>
              </a:extLst>
            </p:cNvPr>
            <p:cNvCxnSpPr>
              <a:cxnSpLocks/>
            </p:cNvCxnSpPr>
            <p:nvPr/>
          </p:nvCxnSpPr>
          <p:spPr>
            <a:xfrm>
              <a:off x="6507825" y="5895049"/>
              <a:ext cx="1523297" cy="0"/>
            </a:xfrm>
            <a:prstGeom prst="straightConnector1">
              <a:avLst/>
            </a:prstGeom>
            <a:ln w="38100">
              <a:solidFill>
                <a:srgbClr val="C00000"/>
              </a:solidFill>
              <a:tailEnd type="triangle"/>
            </a:ln>
          </p:spPr>
          <p:style>
            <a:lnRef idx="3">
              <a:schemeClr val="dk1"/>
            </a:lnRef>
            <a:fillRef idx="0">
              <a:schemeClr val="dk1"/>
            </a:fillRef>
            <a:effectRef idx="2">
              <a:schemeClr val="dk1"/>
            </a:effectRef>
            <a:fontRef idx="minor">
              <a:schemeClr val="tx1"/>
            </a:fontRef>
          </p:style>
        </p:cxnSp>
        <p:sp>
          <p:nvSpPr>
            <p:cNvPr id="31" name="TextBox 30">
              <a:extLst>
                <a:ext uri="{FF2B5EF4-FFF2-40B4-BE49-F238E27FC236}">
                  <a16:creationId xmlns:a16="http://schemas.microsoft.com/office/drawing/2014/main" id="{EFB172B9-7FF3-5BE1-7F6B-A0F8AAEA1CC5}"/>
                </a:ext>
              </a:extLst>
            </p:cNvPr>
            <p:cNvSpPr txBox="1"/>
            <p:nvPr/>
          </p:nvSpPr>
          <p:spPr>
            <a:xfrm>
              <a:off x="3974171" y="5909994"/>
              <a:ext cx="2555167" cy="297454"/>
            </a:xfrm>
            <a:prstGeom prst="rect">
              <a:avLst/>
            </a:prstGeom>
            <a:noFill/>
          </p:spPr>
          <p:txBody>
            <a:bodyPr wrap="square" rtlCol="0">
              <a:spAutoFit/>
            </a:bodyPr>
            <a:lstStyle/>
            <a:p>
              <a:pPr algn="r"/>
              <a:r>
                <a:rPr lang="en-US" sz="1300" b="1" dirty="0">
                  <a:solidFill>
                    <a:schemeClr val="accent4"/>
                  </a:solidFill>
                  <a:latin typeface="Calibri" panose="020F0502020204030204" pitchFamily="34" charset="0"/>
                  <a:cs typeface="Calibri" panose="020F0502020204030204" pitchFamily="34" charset="0"/>
                </a:rPr>
                <a:t>Lower mortality</a:t>
              </a:r>
            </a:p>
          </p:txBody>
        </p:sp>
        <p:sp>
          <p:nvSpPr>
            <p:cNvPr id="32" name="TextBox 31">
              <a:extLst>
                <a:ext uri="{FF2B5EF4-FFF2-40B4-BE49-F238E27FC236}">
                  <a16:creationId xmlns:a16="http://schemas.microsoft.com/office/drawing/2014/main" id="{FA757416-838A-1E76-6D08-3E0B5D29B182}"/>
                </a:ext>
              </a:extLst>
            </p:cNvPr>
            <p:cNvSpPr txBox="1"/>
            <p:nvPr/>
          </p:nvSpPr>
          <p:spPr>
            <a:xfrm>
              <a:off x="6449427" y="5909994"/>
              <a:ext cx="1754445" cy="297454"/>
            </a:xfrm>
            <a:prstGeom prst="rect">
              <a:avLst/>
            </a:prstGeom>
            <a:noFill/>
          </p:spPr>
          <p:txBody>
            <a:bodyPr wrap="square" rtlCol="0">
              <a:spAutoFit/>
            </a:bodyPr>
            <a:lstStyle/>
            <a:p>
              <a:r>
                <a:rPr lang="en-US" sz="1300" b="1" dirty="0">
                  <a:solidFill>
                    <a:srgbClr val="C00000"/>
                  </a:solidFill>
                  <a:latin typeface="Calibri" panose="020F0502020204030204" pitchFamily="34" charset="0"/>
                  <a:cs typeface="Calibri" panose="020F0502020204030204" pitchFamily="34" charset="0"/>
                </a:rPr>
                <a:t>Higher mortality</a:t>
              </a:r>
            </a:p>
          </p:txBody>
        </p:sp>
        <p:sp>
          <p:nvSpPr>
            <p:cNvPr id="33" name="TextBox 32">
              <a:extLst>
                <a:ext uri="{FF2B5EF4-FFF2-40B4-BE49-F238E27FC236}">
                  <a16:creationId xmlns:a16="http://schemas.microsoft.com/office/drawing/2014/main" id="{1A34F852-55CF-6224-E419-360CCA44A84A}"/>
                </a:ext>
              </a:extLst>
            </p:cNvPr>
            <p:cNvSpPr txBox="1"/>
            <p:nvPr/>
          </p:nvSpPr>
          <p:spPr>
            <a:xfrm>
              <a:off x="8703813" y="4025167"/>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2.07 (1.58, 2.71)</a:t>
              </a:r>
            </a:p>
          </p:txBody>
        </p:sp>
        <p:sp>
          <p:nvSpPr>
            <p:cNvPr id="34" name="TextBox 33">
              <a:extLst>
                <a:ext uri="{FF2B5EF4-FFF2-40B4-BE49-F238E27FC236}">
                  <a16:creationId xmlns:a16="http://schemas.microsoft.com/office/drawing/2014/main" id="{9F88AB45-5B58-0D70-D504-1729E5844C3A}"/>
                </a:ext>
              </a:extLst>
            </p:cNvPr>
            <p:cNvSpPr txBox="1"/>
            <p:nvPr/>
          </p:nvSpPr>
          <p:spPr>
            <a:xfrm>
              <a:off x="8636001" y="1201662"/>
              <a:ext cx="2117599" cy="338554"/>
            </a:xfrm>
            <a:prstGeom prst="rect">
              <a:avLst/>
            </a:prstGeom>
            <a:noFill/>
          </p:spPr>
          <p:txBody>
            <a:bodyPr wrap="square" rtlCol="0">
              <a:spAutoFit/>
            </a:bodyPr>
            <a:lstStyle/>
            <a:p>
              <a:r>
                <a:rPr lang="en-US" sz="1600" b="1" dirty="0">
                  <a:latin typeface="Calibri" panose="020F0502020204030204" pitchFamily="34" charset="0"/>
                  <a:cs typeface="Calibri" panose="020F0502020204030204" pitchFamily="34" charset="0"/>
                </a:rPr>
                <a:t>Adjusted OR (95% CI)</a:t>
              </a:r>
            </a:p>
          </p:txBody>
        </p:sp>
        <p:sp>
          <p:nvSpPr>
            <p:cNvPr id="35" name="TextBox 34">
              <a:extLst>
                <a:ext uri="{FF2B5EF4-FFF2-40B4-BE49-F238E27FC236}">
                  <a16:creationId xmlns:a16="http://schemas.microsoft.com/office/drawing/2014/main" id="{2A9731C7-265A-E71C-6812-D66C164C0C97}"/>
                </a:ext>
              </a:extLst>
            </p:cNvPr>
            <p:cNvSpPr txBox="1"/>
            <p:nvPr/>
          </p:nvSpPr>
          <p:spPr>
            <a:xfrm>
              <a:off x="8703813" y="1667423"/>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0.50 (0.39, 0.65)</a:t>
              </a:r>
            </a:p>
          </p:txBody>
        </p:sp>
        <p:sp>
          <p:nvSpPr>
            <p:cNvPr id="36" name="TextBox 35">
              <a:extLst>
                <a:ext uri="{FF2B5EF4-FFF2-40B4-BE49-F238E27FC236}">
                  <a16:creationId xmlns:a16="http://schemas.microsoft.com/office/drawing/2014/main" id="{D668AC2E-090F-F142-F2F7-C4031FDDA162}"/>
                </a:ext>
              </a:extLst>
            </p:cNvPr>
            <p:cNvSpPr txBox="1"/>
            <p:nvPr/>
          </p:nvSpPr>
          <p:spPr>
            <a:xfrm>
              <a:off x="8685998" y="2106044"/>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4.16 (2.96, 5.88)</a:t>
              </a:r>
            </a:p>
          </p:txBody>
        </p:sp>
        <p:sp>
          <p:nvSpPr>
            <p:cNvPr id="37" name="TextBox 36">
              <a:extLst>
                <a:ext uri="{FF2B5EF4-FFF2-40B4-BE49-F238E27FC236}">
                  <a16:creationId xmlns:a16="http://schemas.microsoft.com/office/drawing/2014/main" id="{98929B38-1504-C11F-49B9-7BEA42F561AB}"/>
                </a:ext>
              </a:extLst>
            </p:cNvPr>
            <p:cNvSpPr txBox="1"/>
            <p:nvPr/>
          </p:nvSpPr>
          <p:spPr>
            <a:xfrm>
              <a:off x="8682433" y="2251506"/>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4.46 (3.22, 6.20) </a:t>
              </a:r>
            </a:p>
          </p:txBody>
        </p:sp>
        <p:sp>
          <p:nvSpPr>
            <p:cNvPr id="38" name="TextBox 37">
              <a:extLst>
                <a:ext uri="{FF2B5EF4-FFF2-40B4-BE49-F238E27FC236}">
                  <a16:creationId xmlns:a16="http://schemas.microsoft.com/office/drawing/2014/main" id="{F2674C02-8697-CD92-FF34-3496DBF37F49}"/>
                </a:ext>
              </a:extLst>
            </p:cNvPr>
            <p:cNvSpPr txBox="1"/>
            <p:nvPr/>
          </p:nvSpPr>
          <p:spPr>
            <a:xfrm>
              <a:off x="8660747" y="2396674"/>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 2.20 (1.36, 3.48)</a:t>
              </a:r>
            </a:p>
          </p:txBody>
        </p:sp>
        <p:sp>
          <p:nvSpPr>
            <p:cNvPr id="39" name="TextBox 38">
              <a:extLst>
                <a:ext uri="{FF2B5EF4-FFF2-40B4-BE49-F238E27FC236}">
                  <a16:creationId xmlns:a16="http://schemas.microsoft.com/office/drawing/2014/main" id="{E9DEFA78-AA08-F54E-00C0-8407D9BD8E98}"/>
                </a:ext>
              </a:extLst>
            </p:cNvPr>
            <p:cNvSpPr txBox="1"/>
            <p:nvPr/>
          </p:nvSpPr>
          <p:spPr>
            <a:xfrm>
              <a:off x="8696673" y="2840616"/>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1.02 (1.00, 1.03)</a:t>
              </a:r>
            </a:p>
          </p:txBody>
        </p:sp>
        <p:sp>
          <p:nvSpPr>
            <p:cNvPr id="40" name="TextBox 39">
              <a:extLst>
                <a:ext uri="{FF2B5EF4-FFF2-40B4-BE49-F238E27FC236}">
                  <a16:creationId xmlns:a16="http://schemas.microsoft.com/office/drawing/2014/main" id="{5575FAFF-2E6F-044A-3108-8597A543662B}"/>
                </a:ext>
              </a:extLst>
            </p:cNvPr>
            <p:cNvSpPr txBox="1"/>
            <p:nvPr/>
          </p:nvSpPr>
          <p:spPr>
            <a:xfrm>
              <a:off x="8697070" y="2999562"/>
              <a:ext cx="1938548" cy="297454"/>
            </a:xfrm>
            <a:prstGeom prst="rect">
              <a:avLst/>
            </a:prstGeom>
            <a:noFill/>
          </p:spPr>
          <p:txBody>
            <a:bodyPr wrap="square" rtlCol="0">
              <a:spAutoFit/>
            </a:bodyPr>
            <a:lstStyle/>
            <a:p>
              <a:pPr algn="ctr"/>
              <a:r>
                <a:rPr lang="en-US" sz="1300" dirty="0">
                  <a:latin typeface="Calibri" panose="020F0502020204030204" pitchFamily="34" charset="0"/>
                  <a:cs typeface="Calibri" panose="020F0502020204030204" pitchFamily="34" charset="0"/>
                </a:rPr>
                <a:t>0.90 (0.70, 1.17) </a:t>
              </a:r>
            </a:p>
          </p:txBody>
        </p:sp>
        <p:sp>
          <p:nvSpPr>
            <p:cNvPr id="41" name="TextBox 40">
              <a:extLst>
                <a:ext uri="{FF2B5EF4-FFF2-40B4-BE49-F238E27FC236}">
                  <a16:creationId xmlns:a16="http://schemas.microsoft.com/office/drawing/2014/main" id="{934E72BA-3E1F-FCFE-9EE9-8526380C58EA}"/>
                </a:ext>
              </a:extLst>
            </p:cNvPr>
            <p:cNvSpPr txBox="1"/>
            <p:nvPr/>
          </p:nvSpPr>
          <p:spPr>
            <a:xfrm>
              <a:off x="8690983" y="3141335"/>
              <a:ext cx="1938548" cy="297454"/>
            </a:xfrm>
            <a:prstGeom prst="rect">
              <a:avLst/>
            </a:prstGeom>
            <a:noFill/>
          </p:spPr>
          <p:txBody>
            <a:bodyPr wrap="square" rtlCol="0">
              <a:spAutoFit/>
            </a:bodyPr>
            <a:lstStyle/>
            <a:p>
              <a:pPr algn="ctr"/>
              <a:r>
                <a:rPr lang="en-US" sz="1300" dirty="0">
                  <a:latin typeface="Calibri" panose="020F0502020204030204" pitchFamily="34" charset="0"/>
                  <a:cs typeface="Calibri" panose="020F0502020204030204" pitchFamily="34" charset="0"/>
                </a:rPr>
                <a:t>1.00 (0.99, 1.00)</a:t>
              </a:r>
            </a:p>
          </p:txBody>
        </p:sp>
        <p:sp>
          <p:nvSpPr>
            <p:cNvPr id="42" name="TextBox 41">
              <a:extLst>
                <a:ext uri="{FF2B5EF4-FFF2-40B4-BE49-F238E27FC236}">
                  <a16:creationId xmlns:a16="http://schemas.microsoft.com/office/drawing/2014/main" id="{A249D297-12F3-2F55-4E0B-EF387E3A531F}"/>
                </a:ext>
              </a:extLst>
            </p:cNvPr>
            <p:cNvSpPr txBox="1"/>
            <p:nvPr/>
          </p:nvSpPr>
          <p:spPr>
            <a:xfrm>
              <a:off x="8703813" y="3292114"/>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3.74 (2.80, 5.05) </a:t>
              </a:r>
            </a:p>
          </p:txBody>
        </p:sp>
        <p:sp>
          <p:nvSpPr>
            <p:cNvPr id="43" name="TextBox 42">
              <a:extLst>
                <a:ext uri="{FF2B5EF4-FFF2-40B4-BE49-F238E27FC236}">
                  <a16:creationId xmlns:a16="http://schemas.microsoft.com/office/drawing/2014/main" id="{E7CF7B44-AAAE-92DC-C76B-74FE5E9804E6}"/>
                </a:ext>
              </a:extLst>
            </p:cNvPr>
            <p:cNvSpPr txBox="1"/>
            <p:nvPr/>
          </p:nvSpPr>
          <p:spPr>
            <a:xfrm>
              <a:off x="8703813" y="3451183"/>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3.49 (2.67, 4.58) </a:t>
              </a:r>
            </a:p>
          </p:txBody>
        </p:sp>
        <p:sp>
          <p:nvSpPr>
            <p:cNvPr id="44" name="TextBox 43">
              <a:extLst>
                <a:ext uri="{FF2B5EF4-FFF2-40B4-BE49-F238E27FC236}">
                  <a16:creationId xmlns:a16="http://schemas.microsoft.com/office/drawing/2014/main" id="{9ED7D031-4BC6-1A2A-FFDF-A24ECD431902}"/>
                </a:ext>
              </a:extLst>
            </p:cNvPr>
            <p:cNvSpPr txBox="1"/>
            <p:nvPr/>
          </p:nvSpPr>
          <p:spPr>
            <a:xfrm>
              <a:off x="8698458" y="3874662"/>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1.55 (1.11, 2.13)</a:t>
              </a:r>
            </a:p>
          </p:txBody>
        </p:sp>
        <p:sp>
          <p:nvSpPr>
            <p:cNvPr id="46" name="TextBox 45">
              <a:extLst>
                <a:ext uri="{FF2B5EF4-FFF2-40B4-BE49-F238E27FC236}">
                  <a16:creationId xmlns:a16="http://schemas.microsoft.com/office/drawing/2014/main" id="{2CD7E3AD-F675-A3E4-3826-E73ED400DA3E}"/>
                </a:ext>
              </a:extLst>
            </p:cNvPr>
            <p:cNvSpPr txBox="1"/>
            <p:nvPr/>
          </p:nvSpPr>
          <p:spPr>
            <a:xfrm>
              <a:off x="8707381" y="4328108"/>
              <a:ext cx="1938548" cy="297454"/>
            </a:xfrm>
            <a:prstGeom prst="rect">
              <a:avLst/>
            </a:prstGeom>
            <a:noFill/>
          </p:spPr>
          <p:txBody>
            <a:bodyPr wrap="square" rtlCol="0">
              <a:spAutoFit/>
            </a:bodyPr>
            <a:lstStyle/>
            <a:p>
              <a:pPr algn="ctr"/>
              <a:r>
                <a:rPr lang="en-US" sz="1300" dirty="0">
                  <a:latin typeface="Calibri" panose="020F0502020204030204" pitchFamily="34" charset="0"/>
                  <a:cs typeface="Calibri" panose="020F0502020204030204" pitchFamily="34" charset="0"/>
                </a:rPr>
                <a:t>1.02 (0.79, 1.33)</a:t>
              </a:r>
            </a:p>
          </p:txBody>
        </p:sp>
        <p:sp>
          <p:nvSpPr>
            <p:cNvPr id="47" name="TextBox 46">
              <a:extLst>
                <a:ext uri="{FF2B5EF4-FFF2-40B4-BE49-F238E27FC236}">
                  <a16:creationId xmlns:a16="http://schemas.microsoft.com/office/drawing/2014/main" id="{C2906FF8-A280-9129-9482-4323A75D544A}"/>
                </a:ext>
              </a:extLst>
            </p:cNvPr>
            <p:cNvSpPr txBox="1"/>
            <p:nvPr/>
          </p:nvSpPr>
          <p:spPr>
            <a:xfrm>
              <a:off x="8700242" y="4737447"/>
              <a:ext cx="1938548" cy="297454"/>
            </a:xfrm>
            <a:prstGeom prst="rect">
              <a:avLst/>
            </a:prstGeom>
            <a:noFill/>
          </p:spPr>
          <p:txBody>
            <a:bodyPr wrap="square" rtlCol="0">
              <a:spAutoFit/>
            </a:bodyPr>
            <a:lstStyle/>
            <a:p>
              <a:pPr algn="ctr"/>
              <a:r>
                <a:rPr lang="en-US" sz="1300" dirty="0">
                  <a:latin typeface="Calibri" panose="020F0502020204030204" pitchFamily="34" charset="0"/>
                  <a:cs typeface="Calibri" panose="020F0502020204030204" pitchFamily="34" charset="0"/>
                </a:rPr>
                <a:t>0.92 (0.64, 1.34)</a:t>
              </a:r>
            </a:p>
          </p:txBody>
        </p:sp>
        <p:sp>
          <p:nvSpPr>
            <p:cNvPr id="48" name="TextBox 47">
              <a:extLst>
                <a:ext uri="{FF2B5EF4-FFF2-40B4-BE49-F238E27FC236}">
                  <a16:creationId xmlns:a16="http://schemas.microsoft.com/office/drawing/2014/main" id="{0199EFCE-9C7A-902C-43E0-6149EEBE80F1}"/>
                </a:ext>
              </a:extLst>
            </p:cNvPr>
            <p:cNvSpPr txBox="1"/>
            <p:nvPr/>
          </p:nvSpPr>
          <p:spPr>
            <a:xfrm>
              <a:off x="8702029" y="4889018"/>
              <a:ext cx="1938548" cy="297454"/>
            </a:xfrm>
            <a:prstGeom prst="rect">
              <a:avLst/>
            </a:prstGeom>
            <a:noFill/>
          </p:spPr>
          <p:txBody>
            <a:bodyPr wrap="square" rtlCol="0">
              <a:spAutoFit/>
            </a:bodyPr>
            <a:lstStyle/>
            <a:p>
              <a:pPr algn="ctr"/>
              <a:r>
                <a:rPr lang="en-US" sz="1300" dirty="0">
                  <a:latin typeface="Calibri" panose="020F0502020204030204" pitchFamily="34" charset="0"/>
                  <a:cs typeface="Calibri" panose="020F0502020204030204" pitchFamily="34" charset="0"/>
                </a:rPr>
                <a:t>1.15 (0.81, 1.67) </a:t>
              </a:r>
            </a:p>
          </p:txBody>
        </p:sp>
        <p:sp>
          <p:nvSpPr>
            <p:cNvPr id="49" name="TextBox 48">
              <a:extLst>
                <a:ext uri="{FF2B5EF4-FFF2-40B4-BE49-F238E27FC236}">
                  <a16:creationId xmlns:a16="http://schemas.microsoft.com/office/drawing/2014/main" id="{0F5DB1E1-8AB2-AC9F-7FE9-744B8DA2E6AB}"/>
                </a:ext>
              </a:extLst>
            </p:cNvPr>
            <p:cNvSpPr txBox="1"/>
            <p:nvPr/>
          </p:nvSpPr>
          <p:spPr>
            <a:xfrm>
              <a:off x="8702923" y="5325538"/>
              <a:ext cx="1938548" cy="297454"/>
            </a:xfrm>
            <a:prstGeom prst="rect">
              <a:avLst/>
            </a:prstGeom>
            <a:noFill/>
          </p:spPr>
          <p:txBody>
            <a:bodyPr wrap="square" rtlCol="0">
              <a:spAutoFit/>
            </a:bodyPr>
            <a:lstStyle/>
            <a:p>
              <a:pPr algn="ctr"/>
              <a:r>
                <a:rPr lang="en-US" sz="1300" dirty="0">
                  <a:latin typeface="Calibri" panose="020F0502020204030204" pitchFamily="34" charset="0"/>
                  <a:cs typeface="Calibri" panose="020F0502020204030204" pitchFamily="34" charset="0"/>
                </a:rPr>
                <a:t>1.72 (0.94, 3.40) </a:t>
              </a:r>
            </a:p>
          </p:txBody>
        </p:sp>
        <p:sp>
          <p:nvSpPr>
            <p:cNvPr id="50" name="TextBox 49">
              <a:extLst>
                <a:ext uri="{FF2B5EF4-FFF2-40B4-BE49-F238E27FC236}">
                  <a16:creationId xmlns:a16="http://schemas.microsoft.com/office/drawing/2014/main" id="{40796C1E-4FD2-E372-222F-22CBCDB113EF}"/>
                </a:ext>
              </a:extLst>
            </p:cNvPr>
            <p:cNvSpPr txBox="1"/>
            <p:nvPr/>
          </p:nvSpPr>
          <p:spPr>
            <a:xfrm>
              <a:off x="10246636" y="1201661"/>
              <a:ext cx="1676696" cy="338554"/>
            </a:xfrm>
            <a:prstGeom prst="rect">
              <a:avLst/>
            </a:prstGeom>
            <a:noFill/>
          </p:spPr>
          <p:txBody>
            <a:bodyPr wrap="square" rtlCol="0">
              <a:spAutoFit/>
            </a:bodyPr>
            <a:lstStyle/>
            <a:p>
              <a:pPr algn="ctr"/>
              <a:r>
                <a:rPr lang="en-US" sz="1600" b="1" i="1" dirty="0">
                  <a:latin typeface="Calibri" panose="020F0502020204030204" pitchFamily="34" charset="0"/>
                  <a:cs typeface="Calibri" panose="020F0502020204030204" pitchFamily="34" charset="0"/>
                </a:rPr>
                <a:t>P</a:t>
              </a:r>
              <a:r>
                <a:rPr lang="en-US" sz="1600" b="1" dirty="0">
                  <a:latin typeface="Calibri" panose="020F0502020204030204" pitchFamily="34" charset="0"/>
                  <a:cs typeface="Calibri" panose="020F0502020204030204" pitchFamily="34" charset="0"/>
                </a:rPr>
                <a:t> value</a:t>
              </a:r>
            </a:p>
          </p:txBody>
        </p:sp>
        <p:sp>
          <p:nvSpPr>
            <p:cNvPr id="51" name="TextBox 50">
              <a:extLst>
                <a:ext uri="{FF2B5EF4-FFF2-40B4-BE49-F238E27FC236}">
                  <a16:creationId xmlns:a16="http://schemas.microsoft.com/office/drawing/2014/main" id="{2CC66DD0-EA49-F914-D802-F8CD678DA289}"/>
                </a:ext>
              </a:extLst>
            </p:cNvPr>
            <p:cNvSpPr txBox="1"/>
            <p:nvPr/>
          </p:nvSpPr>
          <p:spPr>
            <a:xfrm>
              <a:off x="10115711" y="1667423"/>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&lt;0.01</a:t>
              </a:r>
            </a:p>
          </p:txBody>
        </p:sp>
        <p:sp>
          <p:nvSpPr>
            <p:cNvPr id="52" name="TextBox 51">
              <a:extLst>
                <a:ext uri="{FF2B5EF4-FFF2-40B4-BE49-F238E27FC236}">
                  <a16:creationId xmlns:a16="http://schemas.microsoft.com/office/drawing/2014/main" id="{CA25FCAF-67A8-8BB1-62A9-812DCEB6C120}"/>
                </a:ext>
              </a:extLst>
            </p:cNvPr>
            <p:cNvSpPr txBox="1"/>
            <p:nvPr/>
          </p:nvSpPr>
          <p:spPr>
            <a:xfrm>
              <a:off x="10115711" y="2106044"/>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&lt;0.01</a:t>
              </a:r>
            </a:p>
          </p:txBody>
        </p:sp>
        <p:sp>
          <p:nvSpPr>
            <p:cNvPr id="53" name="TextBox 52">
              <a:extLst>
                <a:ext uri="{FF2B5EF4-FFF2-40B4-BE49-F238E27FC236}">
                  <a16:creationId xmlns:a16="http://schemas.microsoft.com/office/drawing/2014/main" id="{1BBA7B71-0CB7-5080-45C5-9D82C3287C56}"/>
                </a:ext>
              </a:extLst>
            </p:cNvPr>
            <p:cNvSpPr txBox="1"/>
            <p:nvPr/>
          </p:nvSpPr>
          <p:spPr>
            <a:xfrm>
              <a:off x="10115711" y="2251506"/>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&lt;0.01</a:t>
              </a:r>
            </a:p>
          </p:txBody>
        </p:sp>
        <p:sp>
          <p:nvSpPr>
            <p:cNvPr id="54" name="TextBox 53">
              <a:extLst>
                <a:ext uri="{FF2B5EF4-FFF2-40B4-BE49-F238E27FC236}">
                  <a16:creationId xmlns:a16="http://schemas.microsoft.com/office/drawing/2014/main" id="{63D771B1-8F1C-8AAF-4368-93BC556F4915}"/>
                </a:ext>
              </a:extLst>
            </p:cNvPr>
            <p:cNvSpPr txBox="1"/>
            <p:nvPr/>
          </p:nvSpPr>
          <p:spPr>
            <a:xfrm>
              <a:off x="10115711" y="2396674"/>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&lt;0.01</a:t>
              </a:r>
            </a:p>
          </p:txBody>
        </p:sp>
        <p:sp>
          <p:nvSpPr>
            <p:cNvPr id="55" name="TextBox 54">
              <a:extLst>
                <a:ext uri="{FF2B5EF4-FFF2-40B4-BE49-F238E27FC236}">
                  <a16:creationId xmlns:a16="http://schemas.microsoft.com/office/drawing/2014/main" id="{FEBB2DFF-B27C-650D-3882-5977699E6196}"/>
                </a:ext>
              </a:extLst>
            </p:cNvPr>
            <p:cNvSpPr txBox="1"/>
            <p:nvPr/>
          </p:nvSpPr>
          <p:spPr>
            <a:xfrm>
              <a:off x="10115711" y="2840616"/>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0.01</a:t>
              </a:r>
            </a:p>
          </p:txBody>
        </p:sp>
        <p:sp>
          <p:nvSpPr>
            <p:cNvPr id="56" name="TextBox 55">
              <a:extLst>
                <a:ext uri="{FF2B5EF4-FFF2-40B4-BE49-F238E27FC236}">
                  <a16:creationId xmlns:a16="http://schemas.microsoft.com/office/drawing/2014/main" id="{2389D967-84F4-0BE8-88AB-B15205BDE3F5}"/>
                </a:ext>
              </a:extLst>
            </p:cNvPr>
            <p:cNvSpPr txBox="1"/>
            <p:nvPr/>
          </p:nvSpPr>
          <p:spPr>
            <a:xfrm>
              <a:off x="10115711" y="2999562"/>
              <a:ext cx="1938548" cy="297454"/>
            </a:xfrm>
            <a:prstGeom prst="rect">
              <a:avLst/>
            </a:prstGeom>
            <a:noFill/>
          </p:spPr>
          <p:txBody>
            <a:bodyPr wrap="square" rtlCol="0">
              <a:spAutoFit/>
            </a:bodyPr>
            <a:lstStyle/>
            <a:p>
              <a:pPr algn="ctr"/>
              <a:r>
                <a:rPr lang="en-US" sz="1300" dirty="0">
                  <a:latin typeface="Calibri" panose="020F0502020204030204" pitchFamily="34" charset="0"/>
                  <a:cs typeface="Calibri" panose="020F0502020204030204" pitchFamily="34" charset="0"/>
                </a:rPr>
                <a:t>0.43 </a:t>
              </a:r>
            </a:p>
          </p:txBody>
        </p:sp>
        <p:sp>
          <p:nvSpPr>
            <p:cNvPr id="57" name="TextBox 56">
              <a:extLst>
                <a:ext uri="{FF2B5EF4-FFF2-40B4-BE49-F238E27FC236}">
                  <a16:creationId xmlns:a16="http://schemas.microsoft.com/office/drawing/2014/main" id="{070C37E3-450F-CA78-D535-4372F41AC3C8}"/>
                </a:ext>
              </a:extLst>
            </p:cNvPr>
            <p:cNvSpPr txBox="1"/>
            <p:nvPr/>
          </p:nvSpPr>
          <p:spPr>
            <a:xfrm>
              <a:off x="10115711" y="3141335"/>
              <a:ext cx="1938548" cy="297454"/>
            </a:xfrm>
            <a:prstGeom prst="rect">
              <a:avLst/>
            </a:prstGeom>
            <a:noFill/>
          </p:spPr>
          <p:txBody>
            <a:bodyPr wrap="square" rtlCol="0">
              <a:spAutoFit/>
            </a:bodyPr>
            <a:lstStyle/>
            <a:p>
              <a:pPr algn="ctr"/>
              <a:r>
                <a:rPr lang="en-US" sz="1300" dirty="0">
                  <a:latin typeface="Calibri" panose="020F0502020204030204" pitchFamily="34" charset="0"/>
                  <a:cs typeface="Calibri" panose="020F0502020204030204" pitchFamily="34" charset="0"/>
                </a:rPr>
                <a:t>0.26</a:t>
              </a:r>
            </a:p>
          </p:txBody>
        </p:sp>
        <p:sp>
          <p:nvSpPr>
            <p:cNvPr id="58" name="TextBox 57">
              <a:extLst>
                <a:ext uri="{FF2B5EF4-FFF2-40B4-BE49-F238E27FC236}">
                  <a16:creationId xmlns:a16="http://schemas.microsoft.com/office/drawing/2014/main" id="{7FC96FCD-2620-F3A1-8B0F-9782D834B035}"/>
                </a:ext>
              </a:extLst>
            </p:cNvPr>
            <p:cNvSpPr txBox="1"/>
            <p:nvPr/>
          </p:nvSpPr>
          <p:spPr>
            <a:xfrm>
              <a:off x="10115711" y="3292114"/>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&lt;0.01</a:t>
              </a:r>
            </a:p>
          </p:txBody>
        </p:sp>
        <p:sp>
          <p:nvSpPr>
            <p:cNvPr id="59" name="TextBox 58">
              <a:extLst>
                <a:ext uri="{FF2B5EF4-FFF2-40B4-BE49-F238E27FC236}">
                  <a16:creationId xmlns:a16="http://schemas.microsoft.com/office/drawing/2014/main" id="{5AD2F3A9-B9E8-9C59-A554-C75C2956277F}"/>
                </a:ext>
              </a:extLst>
            </p:cNvPr>
            <p:cNvSpPr txBox="1"/>
            <p:nvPr/>
          </p:nvSpPr>
          <p:spPr>
            <a:xfrm>
              <a:off x="10115711" y="3451183"/>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&lt;0.01</a:t>
              </a:r>
            </a:p>
          </p:txBody>
        </p:sp>
        <p:sp>
          <p:nvSpPr>
            <p:cNvPr id="60" name="TextBox 59">
              <a:extLst>
                <a:ext uri="{FF2B5EF4-FFF2-40B4-BE49-F238E27FC236}">
                  <a16:creationId xmlns:a16="http://schemas.microsoft.com/office/drawing/2014/main" id="{A4315FBD-B679-5826-B7D2-E1527C165E62}"/>
                </a:ext>
              </a:extLst>
            </p:cNvPr>
            <p:cNvSpPr txBox="1"/>
            <p:nvPr/>
          </p:nvSpPr>
          <p:spPr>
            <a:xfrm>
              <a:off x="10115711" y="3874662"/>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0.01</a:t>
              </a:r>
            </a:p>
          </p:txBody>
        </p:sp>
        <p:sp>
          <p:nvSpPr>
            <p:cNvPr id="61" name="TextBox 60">
              <a:extLst>
                <a:ext uri="{FF2B5EF4-FFF2-40B4-BE49-F238E27FC236}">
                  <a16:creationId xmlns:a16="http://schemas.microsoft.com/office/drawing/2014/main" id="{17EE670E-545F-B9F4-D7D2-053DF22D6DD5}"/>
                </a:ext>
              </a:extLst>
            </p:cNvPr>
            <p:cNvSpPr txBox="1"/>
            <p:nvPr/>
          </p:nvSpPr>
          <p:spPr>
            <a:xfrm>
              <a:off x="10115711" y="4025167"/>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&lt;0.01</a:t>
              </a:r>
            </a:p>
          </p:txBody>
        </p:sp>
        <p:sp>
          <p:nvSpPr>
            <p:cNvPr id="62" name="TextBox 61">
              <a:extLst>
                <a:ext uri="{FF2B5EF4-FFF2-40B4-BE49-F238E27FC236}">
                  <a16:creationId xmlns:a16="http://schemas.microsoft.com/office/drawing/2014/main" id="{C06113E4-92F0-5953-8B18-1E146D025625}"/>
                </a:ext>
              </a:extLst>
            </p:cNvPr>
            <p:cNvSpPr txBox="1"/>
            <p:nvPr/>
          </p:nvSpPr>
          <p:spPr>
            <a:xfrm>
              <a:off x="10115711" y="4173415"/>
              <a:ext cx="1938548" cy="297454"/>
            </a:xfrm>
            <a:prstGeom prst="rect">
              <a:avLst/>
            </a:prstGeom>
            <a:noFill/>
          </p:spPr>
          <p:txBody>
            <a:bodyPr wrap="square" rtlCol="0">
              <a:spAutoFit/>
            </a:bodyPr>
            <a:lstStyle/>
            <a:p>
              <a:pPr algn="ctr"/>
              <a:r>
                <a:rPr lang="en-US" sz="1300" b="1" dirty="0">
                  <a:solidFill>
                    <a:srgbClr val="C00000"/>
                  </a:solidFill>
                  <a:latin typeface="Calibri" panose="020F0502020204030204" pitchFamily="34" charset="0"/>
                  <a:cs typeface="Calibri" panose="020F0502020204030204" pitchFamily="34" charset="0"/>
                </a:rPr>
                <a:t>&lt;0.01</a:t>
              </a:r>
            </a:p>
          </p:txBody>
        </p:sp>
        <p:sp>
          <p:nvSpPr>
            <p:cNvPr id="63" name="TextBox 62">
              <a:extLst>
                <a:ext uri="{FF2B5EF4-FFF2-40B4-BE49-F238E27FC236}">
                  <a16:creationId xmlns:a16="http://schemas.microsoft.com/office/drawing/2014/main" id="{F75C13DB-DDDD-A0AA-3EA9-23D508DED50B}"/>
                </a:ext>
              </a:extLst>
            </p:cNvPr>
            <p:cNvSpPr txBox="1"/>
            <p:nvPr/>
          </p:nvSpPr>
          <p:spPr>
            <a:xfrm>
              <a:off x="10115711" y="4328108"/>
              <a:ext cx="1938548" cy="297454"/>
            </a:xfrm>
            <a:prstGeom prst="rect">
              <a:avLst/>
            </a:prstGeom>
            <a:noFill/>
          </p:spPr>
          <p:txBody>
            <a:bodyPr wrap="square" rtlCol="0">
              <a:spAutoFit/>
            </a:bodyPr>
            <a:lstStyle/>
            <a:p>
              <a:pPr algn="ctr"/>
              <a:r>
                <a:rPr lang="en-US" sz="1300" dirty="0">
                  <a:latin typeface="Calibri" panose="020F0502020204030204" pitchFamily="34" charset="0"/>
                  <a:cs typeface="Calibri" panose="020F0502020204030204" pitchFamily="34" charset="0"/>
                </a:rPr>
                <a:t>0.86</a:t>
              </a:r>
            </a:p>
          </p:txBody>
        </p:sp>
        <p:sp>
          <p:nvSpPr>
            <p:cNvPr id="64" name="TextBox 63">
              <a:extLst>
                <a:ext uri="{FF2B5EF4-FFF2-40B4-BE49-F238E27FC236}">
                  <a16:creationId xmlns:a16="http://schemas.microsoft.com/office/drawing/2014/main" id="{2F961AE8-0A71-BFA6-8142-B790A3C6CD7D}"/>
                </a:ext>
              </a:extLst>
            </p:cNvPr>
            <p:cNvSpPr txBox="1"/>
            <p:nvPr/>
          </p:nvSpPr>
          <p:spPr>
            <a:xfrm>
              <a:off x="10115711" y="4737447"/>
              <a:ext cx="1938548" cy="297454"/>
            </a:xfrm>
            <a:prstGeom prst="rect">
              <a:avLst/>
            </a:prstGeom>
            <a:noFill/>
          </p:spPr>
          <p:txBody>
            <a:bodyPr wrap="square" rtlCol="0">
              <a:spAutoFit/>
            </a:bodyPr>
            <a:lstStyle/>
            <a:p>
              <a:pPr algn="ctr"/>
              <a:r>
                <a:rPr lang="en-US" sz="1300" dirty="0">
                  <a:latin typeface="Calibri" panose="020F0502020204030204" pitchFamily="34" charset="0"/>
                  <a:cs typeface="Calibri" panose="020F0502020204030204" pitchFamily="34" charset="0"/>
                </a:rPr>
                <a:t>0.67</a:t>
              </a:r>
            </a:p>
          </p:txBody>
        </p:sp>
        <p:sp>
          <p:nvSpPr>
            <p:cNvPr id="65" name="TextBox 64">
              <a:extLst>
                <a:ext uri="{FF2B5EF4-FFF2-40B4-BE49-F238E27FC236}">
                  <a16:creationId xmlns:a16="http://schemas.microsoft.com/office/drawing/2014/main" id="{5AED8D1B-BEF6-7375-7F78-5F57CBA2CD32}"/>
                </a:ext>
              </a:extLst>
            </p:cNvPr>
            <p:cNvSpPr txBox="1"/>
            <p:nvPr/>
          </p:nvSpPr>
          <p:spPr>
            <a:xfrm>
              <a:off x="10115711" y="4889018"/>
              <a:ext cx="1938548" cy="297454"/>
            </a:xfrm>
            <a:prstGeom prst="rect">
              <a:avLst/>
            </a:prstGeom>
            <a:noFill/>
          </p:spPr>
          <p:txBody>
            <a:bodyPr wrap="square" rtlCol="0">
              <a:spAutoFit/>
            </a:bodyPr>
            <a:lstStyle/>
            <a:p>
              <a:pPr algn="ctr"/>
              <a:r>
                <a:rPr lang="en-US" sz="1300" dirty="0">
                  <a:latin typeface="Calibri" panose="020F0502020204030204" pitchFamily="34" charset="0"/>
                  <a:cs typeface="Calibri" panose="020F0502020204030204" pitchFamily="34" charset="0"/>
                </a:rPr>
                <a:t>0.44</a:t>
              </a:r>
            </a:p>
          </p:txBody>
        </p:sp>
        <p:sp>
          <p:nvSpPr>
            <p:cNvPr id="66" name="TextBox 65">
              <a:extLst>
                <a:ext uri="{FF2B5EF4-FFF2-40B4-BE49-F238E27FC236}">
                  <a16:creationId xmlns:a16="http://schemas.microsoft.com/office/drawing/2014/main" id="{E577237F-C13B-137E-51D2-91BBBFF3C5A1}"/>
                </a:ext>
              </a:extLst>
            </p:cNvPr>
            <p:cNvSpPr txBox="1"/>
            <p:nvPr/>
          </p:nvSpPr>
          <p:spPr>
            <a:xfrm>
              <a:off x="10115711" y="5325538"/>
              <a:ext cx="1938548" cy="297454"/>
            </a:xfrm>
            <a:prstGeom prst="rect">
              <a:avLst/>
            </a:prstGeom>
            <a:noFill/>
          </p:spPr>
          <p:txBody>
            <a:bodyPr wrap="square" rtlCol="0">
              <a:spAutoFit/>
            </a:bodyPr>
            <a:lstStyle/>
            <a:p>
              <a:pPr algn="ctr"/>
              <a:r>
                <a:rPr lang="en-US" sz="1300" dirty="0">
                  <a:latin typeface="Calibri" panose="020F0502020204030204" pitchFamily="34" charset="0"/>
                  <a:cs typeface="Calibri" panose="020F0502020204030204" pitchFamily="34" charset="0"/>
                </a:rPr>
                <a:t>0.10</a:t>
              </a:r>
            </a:p>
          </p:txBody>
        </p:sp>
        <p:sp>
          <p:nvSpPr>
            <p:cNvPr id="67" name="TextBox 66">
              <a:extLst>
                <a:ext uri="{FF2B5EF4-FFF2-40B4-BE49-F238E27FC236}">
                  <a16:creationId xmlns:a16="http://schemas.microsoft.com/office/drawing/2014/main" id="{1267F9CF-4A0B-B01E-ECE2-F422D0AFD0FA}"/>
                </a:ext>
              </a:extLst>
            </p:cNvPr>
            <p:cNvSpPr txBox="1"/>
            <p:nvPr/>
          </p:nvSpPr>
          <p:spPr>
            <a:xfrm>
              <a:off x="1529640" y="4737448"/>
              <a:ext cx="4516545" cy="297454"/>
            </a:xfrm>
            <a:prstGeom prst="rect">
              <a:avLst/>
            </a:prstGeom>
            <a:noFill/>
          </p:spPr>
          <p:txBody>
            <a:bodyPr wrap="square" rtlCol="0">
              <a:spAutoFit/>
            </a:bodyPr>
            <a:lstStyle/>
            <a:p>
              <a:pPr algn="r"/>
              <a:r>
                <a:rPr lang="en-US" sz="1300" dirty="0">
                  <a:latin typeface="Calibri" panose="020F0502020204030204" pitchFamily="34" charset="0"/>
                  <a:cs typeface="Calibri" panose="020F0502020204030204" pitchFamily="34" charset="0"/>
                </a:rPr>
                <a:t>8-18 hours since oral anticoagulant (vs &gt;18 hours)</a:t>
              </a:r>
            </a:p>
          </p:txBody>
        </p:sp>
        <p:sp>
          <p:nvSpPr>
            <p:cNvPr id="68" name="TextBox 67">
              <a:extLst>
                <a:ext uri="{FF2B5EF4-FFF2-40B4-BE49-F238E27FC236}">
                  <a16:creationId xmlns:a16="http://schemas.microsoft.com/office/drawing/2014/main" id="{A268A3DB-B7DF-9ED9-DA79-AC9EF699253F}"/>
                </a:ext>
              </a:extLst>
            </p:cNvPr>
            <p:cNvSpPr txBox="1"/>
            <p:nvPr/>
          </p:nvSpPr>
          <p:spPr>
            <a:xfrm>
              <a:off x="1529640" y="4889018"/>
              <a:ext cx="4516545" cy="297454"/>
            </a:xfrm>
            <a:prstGeom prst="rect">
              <a:avLst/>
            </a:prstGeom>
            <a:noFill/>
          </p:spPr>
          <p:txBody>
            <a:bodyPr wrap="square" rtlCol="0">
              <a:spAutoFit/>
            </a:bodyPr>
            <a:lstStyle/>
            <a:p>
              <a:pPr algn="r"/>
              <a:r>
                <a:rPr lang="en-US" sz="1300" dirty="0">
                  <a:latin typeface="Calibri" panose="020F0502020204030204" pitchFamily="34" charset="0"/>
                  <a:cs typeface="Calibri" panose="020F0502020204030204" pitchFamily="34" charset="0"/>
                </a:rPr>
                <a:t>&lt;8 hours since oral anticoagulant (vs &gt;18 hours)</a:t>
              </a:r>
            </a:p>
          </p:txBody>
        </p:sp>
        <p:sp>
          <p:nvSpPr>
            <p:cNvPr id="69" name="TextBox 68">
              <a:extLst>
                <a:ext uri="{FF2B5EF4-FFF2-40B4-BE49-F238E27FC236}">
                  <a16:creationId xmlns:a16="http://schemas.microsoft.com/office/drawing/2014/main" id="{1E6EDAA6-3609-5320-72D6-0731BDA3BE36}"/>
                </a:ext>
              </a:extLst>
            </p:cNvPr>
            <p:cNvSpPr txBox="1"/>
            <p:nvPr/>
          </p:nvSpPr>
          <p:spPr>
            <a:xfrm>
              <a:off x="1529640" y="5325538"/>
              <a:ext cx="4516545" cy="297454"/>
            </a:xfrm>
            <a:prstGeom prst="rect">
              <a:avLst/>
            </a:prstGeom>
            <a:noFill/>
          </p:spPr>
          <p:txBody>
            <a:bodyPr wrap="square" rtlCol="0">
              <a:spAutoFit/>
            </a:bodyPr>
            <a:lstStyle/>
            <a:p>
              <a:pPr algn="r"/>
              <a:r>
                <a:rPr lang="en-US" sz="1300" dirty="0">
                  <a:latin typeface="Calibri" panose="020F0502020204030204" pitchFamily="34" charset="0"/>
                  <a:cs typeface="Calibri" panose="020F0502020204030204" pitchFamily="34" charset="0"/>
                </a:rPr>
                <a:t>Door-to-needle time ≥30 minutes</a:t>
              </a:r>
            </a:p>
          </p:txBody>
        </p:sp>
      </p:grpSp>
      <p:sp>
        <p:nvSpPr>
          <p:cNvPr id="4" name="Footer Placeholder 3">
            <a:extLst>
              <a:ext uri="{FF2B5EF4-FFF2-40B4-BE49-F238E27FC236}">
                <a16:creationId xmlns:a16="http://schemas.microsoft.com/office/drawing/2014/main" id="{34315C11-978E-1A28-4AEA-78677F8F6516}"/>
              </a:ext>
            </a:extLst>
          </p:cNvPr>
          <p:cNvSpPr>
            <a:spLocks noGrp="1"/>
          </p:cNvSpPr>
          <p:nvPr>
            <p:ph type="ftr" sz="quarter" idx="10"/>
          </p:nvPr>
        </p:nvSpPr>
        <p:spPr/>
        <p:txBody>
          <a:bodyPr/>
          <a:lstStyle/>
          <a:p>
            <a:r>
              <a:rPr lang="en-US" dirty="0"/>
              <a:t>OR, odds ratio; CI, confidence interval; 4F-PCC, 4-factor prothrombin complex concentrate; ICH, intracranial hemorrhage; GI, gastrointestinal; SBP, systolic blood pressure; DNR, do-not-resuscitate; CKD, chronic kidney disease.</a:t>
            </a:r>
            <a:br>
              <a:rPr lang="en-US" dirty="0"/>
            </a:br>
            <a:r>
              <a:rPr lang="en-US" dirty="0"/>
              <a:t>*N = 4128; events = 352.
Models were adjusted for bleed location; ICH bleed cause (trauma vs spontaneous); age; sex; SBP; mental status; DNR status; comorbid liver disease, CKD, heart failure, and diabetes; time since last anticoagulant dose, door-to-needle time, and data collection period. The patients categorized as having “other bleeds” (including heterogeneous bleed types/locations)/missing mental status were not included in the multivariable logistic regression analyses of mortality. </a:t>
            </a:r>
          </a:p>
        </p:txBody>
      </p:sp>
    </p:spTree>
    <p:extLst>
      <p:ext uri="{BB962C8B-B14F-4D97-AF65-F5344CB8AC3E}">
        <p14:creationId xmlns:p14="http://schemas.microsoft.com/office/powerpoint/2010/main" val="1046191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a:extLst>
              <a:ext uri="{FF2B5EF4-FFF2-40B4-BE49-F238E27FC236}">
                <a16:creationId xmlns:a16="http://schemas.microsoft.com/office/drawing/2014/main" id="{B78A1775-9A86-9311-99EB-982AB5F96A66}"/>
              </a:ext>
            </a:extLst>
          </p:cNvPr>
          <p:cNvGraphicFramePr/>
          <p:nvPr>
            <p:extLst>
              <p:ext uri="{D42A27DB-BD31-4B8C-83A1-F6EECF244321}">
                <p14:modId xmlns:p14="http://schemas.microsoft.com/office/powerpoint/2010/main" val="3320502160"/>
              </p:ext>
            </p:extLst>
          </p:nvPr>
        </p:nvGraphicFramePr>
        <p:xfrm>
          <a:off x="1117600" y="2532517"/>
          <a:ext cx="5892800" cy="361928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a:extLst>
              <a:ext uri="{FF2B5EF4-FFF2-40B4-BE49-F238E27FC236}">
                <a16:creationId xmlns:a16="http://schemas.microsoft.com/office/drawing/2014/main" id="{3FA57A54-DFA2-BE59-7B25-4153C846B86A}"/>
              </a:ext>
            </a:extLst>
          </p:cNvPr>
          <p:cNvSpPr>
            <a:spLocks noGrp="1"/>
          </p:cNvSpPr>
          <p:nvPr>
            <p:ph type="title"/>
          </p:nvPr>
        </p:nvSpPr>
        <p:spPr>
          <a:xfrm>
            <a:off x="609600" y="199505"/>
            <a:ext cx="10744200" cy="1185577"/>
          </a:xfrm>
        </p:spPr>
        <p:txBody>
          <a:bodyPr/>
          <a:lstStyle/>
          <a:p>
            <a:r>
              <a:rPr lang="en-US" dirty="0"/>
              <a:t>Results: In-Hospital Mortality Across All Bleed Types</a:t>
            </a:r>
          </a:p>
        </p:txBody>
      </p:sp>
      <p:sp>
        <p:nvSpPr>
          <p:cNvPr id="10" name="Footer Placeholder 9">
            <a:extLst>
              <a:ext uri="{FF2B5EF4-FFF2-40B4-BE49-F238E27FC236}">
                <a16:creationId xmlns:a16="http://schemas.microsoft.com/office/drawing/2014/main" id="{C3C1A4FA-81F1-4F2C-1233-A7CE84EA6F65}"/>
              </a:ext>
            </a:extLst>
          </p:cNvPr>
          <p:cNvSpPr>
            <a:spLocks noGrp="1"/>
          </p:cNvSpPr>
          <p:nvPr>
            <p:ph type="ftr" sz="quarter" idx="10"/>
          </p:nvPr>
        </p:nvSpPr>
        <p:spPr>
          <a:xfrm>
            <a:off x="609599" y="6356350"/>
            <a:ext cx="11176001" cy="442913"/>
          </a:xfrm>
        </p:spPr>
        <p:txBody>
          <a:bodyPr/>
          <a:lstStyle/>
          <a:p>
            <a:r>
              <a:rPr lang="en-US" dirty="0"/>
              <a:t>4F-PCC, 4-factor prothrombin complex concentrate; OR, odds ratio; CI, confidence interval; SBP, systolic blood pressure; DNR, do-not-resuscitate; CKD, chronic kidney disease; </a:t>
            </a:r>
            <a:r>
              <a:rPr lang="en-US" dirty="0" err="1"/>
              <a:t>FXa</a:t>
            </a:r>
            <a:r>
              <a:rPr lang="en-US" dirty="0"/>
              <a:t>, Factor </a:t>
            </a:r>
            <a:r>
              <a:rPr lang="en-US" dirty="0" err="1"/>
              <a:t>Xa</a:t>
            </a:r>
            <a:r>
              <a:rPr lang="en-US" dirty="0"/>
              <a:t>.
*For unadjusted in-hospital mortality: </a:t>
            </a:r>
            <a:r>
              <a:rPr lang="en-US" dirty="0" err="1"/>
              <a:t>andexanet</a:t>
            </a:r>
            <a:r>
              <a:rPr lang="en-US" dirty="0"/>
              <a:t> alfa, N = 2122; 4F-PCC, N = 2273. For multivariable logistic regression model: </a:t>
            </a:r>
            <a:r>
              <a:rPr lang="en-US" dirty="0" err="1"/>
              <a:t>andexanet</a:t>
            </a:r>
            <a:r>
              <a:rPr lang="en-US" dirty="0"/>
              <a:t> alfa, N = 1995; 4F-PCC, N = 2133. 
</a:t>
            </a:r>
            <a:r>
              <a:rPr lang="en-US" baseline="30000" dirty="0"/>
              <a:t>†</a:t>
            </a:r>
            <a:r>
              <a:rPr lang="en-US" dirty="0"/>
              <a:t>Adjusted for age, sex, bleed location (in analyses of overall bleeds), traumatic versus spontaneous ICH (in analyses of overall bleeds and ICH), SBP, impaired mental status, DNR order, liver disease, CKD, heart failure, diabetes, time since last </a:t>
            </a:r>
            <a:r>
              <a:rPr lang="en-US" dirty="0" err="1"/>
              <a:t>FXa</a:t>
            </a:r>
            <a:r>
              <a:rPr lang="en-US" dirty="0"/>
              <a:t> inhibitor dose, time from arrival to administration, and data collection period. The patients categorized as having “other bleeds” (including heterogeneous bleed types/locations)/missing mental status were not included in the multivariable logistic regression analyses of mortality. </a:t>
            </a:r>
          </a:p>
        </p:txBody>
      </p:sp>
      <p:sp>
        <p:nvSpPr>
          <p:cNvPr id="3" name="Text Placeholder 2">
            <a:extLst>
              <a:ext uri="{FF2B5EF4-FFF2-40B4-BE49-F238E27FC236}">
                <a16:creationId xmlns:a16="http://schemas.microsoft.com/office/drawing/2014/main" id="{B0C44CBC-C57B-4C0E-6A3F-54BBA5B6E65E}"/>
              </a:ext>
            </a:extLst>
          </p:cNvPr>
          <p:cNvSpPr>
            <a:spLocks noGrp="1"/>
          </p:cNvSpPr>
          <p:nvPr>
            <p:ph type="body" idx="4294967295"/>
          </p:nvPr>
        </p:nvSpPr>
        <p:spPr>
          <a:xfrm>
            <a:off x="7817116" y="2202259"/>
            <a:ext cx="3607981" cy="2216150"/>
          </a:xfrm>
        </p:spPr>
        <p:txBody>
          <a:bodyPr>
            <a:normAutofit/>
          </a:bodyPr>
          <a:lstStyle/>
          <a:p>
            <a:pPr marL="0" indent="0" algn="ctr">
              <a:buNone/>
            </a:pPr>
            <a:r>
              <a:rPr lang="en-US" sz="1800" dirty="0">
                <a:solidFill>
                  <a:schemeClr val="tx1"/>
                </a:solidFill>
              </a:rPr>
              <a:t>Adjusted odds</a:t>
            </a:r>
            <a:r>
              <a:rPr lang="sv-SE" sz="1800" b="1" baseline="30000" dirty="0">
                <a:cs typeface="Times New Roman" panose="02020603050405020304" pitchFamily="18" charset="0"/>
              </a:rPr>
              <a:t>†</a:t>
            </a:r>
            <a:r>
              <a:rPr lang="en-US" sz="1800" dirty="0">
                <a:solidFill>
                  <a:schemeClr val="tx1"/>
                </a:solidFill>
              </a:rPr>
              <a:t> of in-hospital mortality were</a:t>
            </a:r>
          </a:p>
          <a:p>
            <a:pPr marL="0" indent="0" algn="ctr">
              <a:buNone/>
            </a:pPr>
            <a:endParaRPr lang="en-US" sz="1800" dirty="0">
              <a:solidFill>
                <a:schemeClr val="tx1"/>
              </a:solidFill>
            </a:endParaRPr>
          </a:p>
          <a:p>
            <a:pPr marL="0" indent="0" algn="ctr">
              <a:buNone/>
            </a:pPr>
            <a:endParaRPr lang="en-US" sz="1800" dirty="0">
              <a:solidFill>
                <a:schemeClr val="tx1"/>
              </a:solidFill>
            </a:endParaRPr>
          </a:p>
          <a:p>
            <a:pPr marL="0" indent="0" algn="ctr">
              <a:buNone/>
            </a:pPr>
            <a:r>
              <a:rPr lang="en-US" sz="1800" dirty="0">
                <a:solidFill>
                  <a:schemeClr val="tx1"/>
                </a:solidFill>
              </a:rPr>
              <a:t>for patients treated with </a:t>
            </a:r>
            <a:r>
              <a:rPr lang="en-US" sz="1800" b="1" dirty="0">
                <a:solidFill>
                  <a:schemeClr val="accent4"/>
                </a:solidFill>
              </a:rPr>
              <a:t>andexanet alfa </a:t>
            </a:r>
            <a:r>
              <a:rPr lang="en-US" sz="1800" dirty="0">
                <a:solidFill>
                  <a:schemeClr val="tx1"/>
                </a:solidFill>
              </a:rPr>
              <a:t>vs</a:t>
            </a:r>
            <a:r>
              <a:rPr lang="en-US" sz="1800" b="1" dirty="0">
                <a:solidFill>
                  <a:schemeClr val="tx1"/>
                </a:solidFill>
              </a:rPr>
              <a:t> </a:t>
            </a:r>
            <a:r>
              <a:rPr lang="en-US" sz="1800" b="1" dirty="0">
                <a:solidFill>
                  <a:srgbClr val="C00000"/>
                </a:solidFill>
              </a:rPr>
              <a:t>4F-PCC</a:t>
            </a:r>
            <a:endParaRPr lang="en-US" sz="1800" dirty="0">
              <a:solidFill>
                <a:srgbClr val="C00000"/>
              </a:solidFill>
            </a:endParaRPr>
          </a:p>
        </p:txBody>
      </p:sp>
      <p:sp>
        <p:nvSpPr>
          <p:cNvPr id="4" name="TextBox 1">
            <a:extLst>
              <a:ext uri="{FF2B5EF4-FFF2-40B4-BE49-F238E27FC236}">
                <a16:creationId xmlns:a16="http://schemas.microsoft.com/office/drawing/2014/main" id="{049F64FB-3C75-B1F8-3A41-3C9FC79F4930}"/>
              </a:ext>
            </a:extLst>
          </p:cNvPr>
          <p:cNvSpPr txBox="1"/>
          <p:nvPr/>
        </p:nvSpPr>
        <p:spPr>
          <a:xfrm>
            <a:off x="1819998" y="1377986"/>
            <a:ext cx="4216401" cy="1063005"/>
          </a:xfrm>
          <a:prstGeom prst="rect">
            <a:avLst/>
          </a:prstGeom>
          <a:solidFill>
            <a:schemeClr val="bg1">
              <a:lumMod val="95000"/>
            </a:schemeClr>
          </a:solidFill>
          <a:ln>
            <a:solidFill>
              <a:schemeClr val="bg1">
                <a:lumMod val="50000"/>
              </a:schemeClr>
            </a:solidFill>
          </a:ln>
        </p:spPr>
        <p:txBody>
          <a:bodyPr wrap="non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sv-SE" sz="1867" b="1" dirty="0"/>
              <a:t>Multivariable logistic regression</a:t>
            </a:r>
            <a:r>
              <a:rPr lang="sv-SE" sz="1867" b="1" baseline="30000" dirty="0">
                <a:cs typeface="Times New Roman" panose="02020603050405020304" pitchFamily="18" charset="0"/>
              </a:rPr>
              <a:t>†</a:t>
            </a:r>
            <a:endParaRPr lang="sv-SE" sz="1867" b="1" baseline="30000" dirty="0"/>
          </a:p>
          <a:p>
            <a:pPr algn="ctr"/>
            <a:r>
              <a:rPr lang="sv-SE" sz="1867" b="1" dirty="0"/>
              <a:t>adjusted OR: 0.50 </a:t>
            </a:r>
            <a:br>
              <a:rPr lang="sv-SE" sz="1867" b="1" dirty="0"/>
            </a:br>
            <a:r>
              <a:rPr lang="sv-SE" sz="1867" dirty="0"/>
              <a:t>(95% CI, 0.39, 0.65); </a:t>
            </a:r>
            <a:r>
              <a:rPr lang="sv-SE" sz="1867" i="1" dirty="0"/>
              <a:t>P</a:t>
            </a:r>
            <a:r>
              <a:rPr lang="sv-SE" sz="1867" dirty="0"/>
              <a:t> &lt;0.01</a:t>
            </a:r>
          </a:p>
        </p:txBody>
      </p:sp>
      <p:sp>
        <p:nvSpPr>
          <p:cNvPr id="8" name="TextBox 7">
            <a:extLst>
              <a:ext uri="{FF2B5EF4-FFF2-40B4-BE49-F238E27FC236}">
                <a16:creationId xmlns:a16="http://schemas.microsoft.com/office/drawing/2014/main" id="{6D290B2A-2FB2-6061-5861-1180B9824BDB}"/>
              </a:ext>
            </a:extLst>
          </p:cNvPr>
          <p:cNvSpPr txBox="1"/>
          <p:nvPr/>
        </p:nvSpPr>
        <p:spPr>
          <a:xfrm>
            <a:off x="2570893" y="4148481"/>
            <a:ext cx="729687" cy="271869"/>
          </a:xfrm>
          <a:prstGeom prst="rect">
            <a:avLst/>
          </a:prstGeom>
          <a:noFill/>
        </p:spPr>
        <p:txBody>
          <a:bodyPr wrap="none" rtlCol="0">
            <a:spAutoFit/>
          </a:bodyPr>
          <a:lstStyle/>
          <a:p>
            <a:pPr algn="ctr">
              <a:lnSpc>
                <a:spcPts val="1333"/>
              </a:lnSpc>
            </a:pPr>
            <a:r>
              <a:rPr lang="en-US" sz="1867" b="1" dirty="0"/>
              <a:t>6.0%</a:t>
            </a:r>
          </a:p>
        </p:txBody>
      </p:sp>
      <p:sp>
        <p:nvSpPr>
          <p:cNvPr id="9" name="TextBox 8">
            <a:extLst>
              <a:ext uri="{FF2B5EF4-FFF2-40B4-BE49-F238E27FC236}">
                <a16:creationId xmlns:a16="http://schemas.microsoft.com/office/drawing/2014/main" id="{C5DE1239-2C72-B0FE-DB66-20E6880C5E65}"/>
              </a:ext>
            </a:extLst>
          </p:cNvPr>
          <p:cNvSpPr txBox="1"/>
          <p:nvPr/>
        </p:nvSpPr>
        <p:spPr>
          <a:xfrm>
            <a:off x="5099232" y="3347293"/>
            <a:ext cx="862736" cy="271869"/>
          </a:xfrm>
          <a:prstGeom prst="rect">
            <a:avLst/>
          </a:prstGeom>
          <a:noFill/>
        </p:spPr>
        <p:txBody>
          <a:bodyPr wrap="none" rtlCol="0">
            <a:spAutoFit/>
          </a:bodyPr>
          <a:lstStyle/>
          <a:p>
            <a:pPr algn="ctr">
              <a:lnSpc>
                <a:spcPts val="1333"/>
              </a:lnSpc>
            </a:pPr>
            <a:r>
              <a:rPr lang="en-US" sz="1867" b="1" dirty="0"/>
              <a:t>10.6%</a:t>
            </a:r>
          </a:p>
        </p:txBody>
      </p:sp>
      <p:sp>
        <p:nvSpPr>
          <p:cNvPr id="12" name="TextBox 11">
            <a:extLst>
              <a:ext uri="{FF2B5EF4-FFF2-40B4-BE49-F238E27FC236}">
                <a16:creationId xmlns:a16="http://schemas.microsoft.com/office/drawing/2014/main" id="{25ABA07A-D787-ACCD-8197-D8275866FEAC}"/>
              </a:ext>
            </a:extLst>
          </p:cNvPr>
          <p:cNvSpPr txBox="1"/>
          <p:nvPr/>
        </p:nvSpPr>
        <p:spPr>
          <a:xfrm rot="16200000">
            <a:off x="-876723" y="3636500"/>
            <a:ext cx="3535680" cy="584775"/>
          </a:xfrm>
          <a:prstGeom prst="rect">
            <a:avLst/>
          </a:prstGeom>
          <a:noFill/>
        </p:spPr>
        <p:txBody>
          <a:bodyPr wrap="square">
            <a:spAutoFit/>
          </a:bodyPr>
          <a:lstStyle/>
          <a:p>
            <a:pPr algn="ctr" rtl="0">
              <a:defRPr sz="1000" b="0" i="0" u="none" strike="noStrike" kern="1200" cap="none" baseline="0">
                <a:solidFill>
                  <a:prstClr val="black"/>
                </a:solidFill>
                <a:latin typeface="+mn-lt"/>
                <a:ea typeface="+mn-ea"/>
                <a:cs typeface="+mn-cs"/>
              </a:defRPr>
            </a:pPr>
            <a:r>
              <a:rPr lang="en-US" sz="1600" dirty="0"/>
              <a:t>In-hospital mortality </a:t>
            </a:r>
          </a:p>
          <a:p>
            <a:pPr algn="ctr" rtl="0">
              <a:defRPr sz="1000" b="0" i="0" u="none" strike="noStrike" kern="1200" cap="none" baseline="0">
                <a:solidFill>
                  <a:prstClr val="black"/>
                </a:solidFill>
                <a:latin typeface="+mn-lt"/>
                <a:ea typeface="+mn-ea"/>
                <a:cs typeface="+mn-cs"/>
              </a:defRPr>
            </a:pPr>
            <a:r>
              <a:rPr lang="en-US" sz="1600" dirty="0"/>
              <a:t>(unadjusted %)</a:t>
            </a:r>
            <a:endParaRPr lang="en-US" sz="1600" baseline="30000" dirty="0"/>
          </a:p>
        </p:txBody>
      </p:sp>
      <p:sp>
        <p:nvSpPr>
          <p:cNvPr id="17" name="TextBox 16">
            <a:extLst>
              <a:ext uri="{FF2B5EF4-FFF2-40B4-BE49-F238E27FC236}">
                <a16:creationId xmlns:a16="http://schemas.microsoft.com/office/drawing/2014/main" id="{C3D95231-3833-47B4-7F64-56E34BC3655D}"/>
              </a:ext>
            </a:extLst>
          </p:cNvPr>
          <p:cNvSpPr txBox="1"/>
          <p:nvPr/>
        </p:nvSpPr>
        <p:spPr>
          <a:xfrm>
            <a:off x="8563463" y="2892066"/>
            <a:ext cx="1281120" cy="748988"/>
          </a:xfrm>
          <a:prstGeom prst="rect">
            <a:avLst/>
          </a:prstGeom>
          <a:noFill/>
        </p:spPr>
        <p:txBody>
          <a:bodyPr wrap="none" rtlCol="0" anchor="ctr">
            <a:spAutoFit/>
          </a:bodyPr>
          <a:lstStyle/>
          <a:p>
            <a:r>
              <a:rPr lang="en-US" sz="4267" b="1" dirty="0"/>
              <a:t>50%</a:t>
            </a:r>
            <a:endParaRPr lang="en-US" sz="2400" dirty="0"/>
          </a:p>
        </p:txBody>
      </p:sp>
      <p:sp>
        <p:nvSpPr>
          <p:cNvPr id="18" name="TextBox 17">
            <a:extLst>
              <a:ext uri="{FF2B5EF4-FFF2-40B4-BE49-F238E27FC236}">
                <a16:creationId xmlns:a16="http://schemas.microsoft.com/office/drawing/2014/main" id="{BCE415BD-A338-A861-6841-4B8156957816}"/>
              </a:ext>
            </a:extLst>
          </p:cNvPr>
          <p:cNvSpPr txBox="1"/>
          <p:nvPr/>
        </p:nvSpPr>
        <p:spPr>
          <a:xfrm>
            <a:off x="9844583" y="3036687"/>
            <a:ext cx="1002197" cy="502766"/>
          </a:xfrm>
          <a:prstGeom prst="rect">
            <a:avLst/>
          </a:prstGeom>
          <a:noFill/>
        </p:spPr>
        <p:txBody>
          <a:bodyPr wrap="none" rtlCol="0" anchor="ctr">
            <a:spAutoFit/>
          </a:bodyPr>
          <a:lstStyle/>
          <a:p>
            <a:r>
              <a:rPr lang="en-US" sz="2667" dirty="0"/>
              <a:t>lower</a:t>
            </a:r>
            <a:endParaRPr lang="en-US" sz="1600" dirty="0"/>
          </a:p>
        </p:txBody>
      </p:sp>
      <p:sp>
        <p:nvSpPr>
          <p:cNvPr id="20" name="Rectangle 19">
            <a:extLst>
              <a:ext uri="{FF2B5EF4-FFF2-40B4-BE49-F238E27FC236}">
                <a16:creationId xmlns:a16="http://schemas.microsoft.com/office/drawing/2014/main" id="{34DE40CC-F466-B079-7EBA-E9ADA3E10E4E}"/>
              </a:ext>
            </a:extLst>
          </p:cNvPr>
          <p:cNvSpPr/>
          <p:nvPr/>
        </p:nvSpPr>
        <p:spPr>
          <a:xfrm>
            <a:off x="7392228" y="2043922"/>
            <a:ext cx="4216401" cy="2535553"/>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78853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138859F-212E-F46A-5F45-976E206260BE}"/>
              </a:ext>
            </a:extLst>
          </p:cNvPr>
          <p:cNvGrpSpPr/>
          <p:nvPr/>
        </p:nvGrpSpPr>
        <p:grpSpPr>
          <a:xfrm>
            <a:off x="801299" y="2825950"/>
            <a:ext cx="10577687" cy="1072849"/>
            <a:chOff x="600974" y="1732608"/>
            <a:chExt cx="7933265" cy="804637"/>
          </a:xfrm>
        </p:grpSpPr>
        <p:sp>
          <p:nvSpPr>
            <p:cNvPr id="4" name="Rectangle: Single Corner Snipped 3">
              <a:extLst>
                <a:ext uri="{FF2B5EF4-FFF2-40B4-BE49-F238E27FC236}">
                  <a16:creationId xmlns:a16="http://schemas.microsoft.com/office/drawing/2014/main" id="{EE29E3D6-7515-2EEB-D09C-20FF9E5326D9}"/>
                </a:ext>
              </a:extLst>
            </p:cNvPr>
            <p:cNvSpPr/>
            <p:nvPr/>
          </p:nvSpPr>
          <p:spPr>
            <a:xfrm>
              <a:off x="1219038" y="1732608"/>
              <a:ext cx="7315201" cy="804637"/>
            </a:xfrm>
            <a:prstGeom prst="snip1Rect">
              <a:avLst/>
            </a:prstGeom>
            <a:solidFill>
              <a:schemeClr val="accent3">
                <a:lumMod val="25000"/>
                <a:lumOff val="7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nSpc>
                  <a:spcPts val="2400"/>
                </a:lnSpc>
              </a:pPr>
              <a:r>
                <a:rPr lang="en-US" sz="2133" b="1" dirty="0">
                  <a:solidFill>
                    <a:schemeClr val="tx1"/>
                  </a:solidFill>
                </a:rPr>
                <a:t>Other clinical factors </a:t>
              </a:r>
              <a:r>
                <a:rPr lang="en-US" sz="2133" dirty="0">
                  <a:solidFill>
                    <a:schemeClr val="tx1"/>
                  </a:solidFill>
                </a:rPr>
                <a:t>associated with </a:t>
              </a:r>
              <a:r>
                <a:rPr lang="en-US" sz="2133" b="1" dirty="0">
                  <a:solidFill>
                    <a:schemeClr val="tx1"/>
                  </a:solidFill>
                </a:rPr>
                <a:t>higher odds </a:t>
              </a:r>
              <a:r>
                <a:rPr lang="en-US" sz="2133" dirty="0">
                  <a:solidFill>
                    <a:schemeClr val="tx1"/>
                  </a:solidFill>
                </a:rPr>
                <a:t>of death included ICH and critical compartment bleeds (vs GI bleed); increasing age; presence of liver disease, CKD, or heart failure; impaired mental status; and a DNR order</a:t>
              </a:r>
            </a:p>
          </p:txBody>
        </p:sp>
        <p:pic>
          <p:nvPicPr>
            <p:cNvPr id="14" name="Graphic 13" descr="List with solid fill">
              <a:extLst>
                <a:ext uri="{FF2B5EF4-FFF2-40B4-BE49-F238E27FC236}">
                  <a16:creationId xmlns:a16="http://schemas.microsoft.com/office/drawing/2014/main" id="{5D97E092-CE7E-AC4F-78C5-BB23ADB7E2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0974" y="1853065"/>
              <a:ext cx="609600" cy="609600"/>
            </a:xfrm>
            <a:prstGeom prst="rect">
              <a:avLst/>
            </a:prstGeom>
          </p:spPr>
        </p:pic>
      </p:grpSp>
      <p:sp>
        <p:nvSpPr>
          <p:cNvPr id="7" name="Title 1">
            <a:extLst>
              <a:ext uri="{FF2B5EF4-FFF2-40B4-BE49-F238E27FC236}">
                <a16:creationId xmlns:a16="http://schemas.microsoft.com/office/drawing/2014/main" id="{37CC3F5B-8C32-5E1D-F018-452F8D776F50}"/>
              </a:ext>
            </a:extLst>
          </p:cNvPr>
          <p:cNvSpPr>
            <a:spLocks noGrp="1"/>
          </p:cNvSpPr>
          <p:nvPr>
            <p:ph type="title"/>
          </p:nvPr>
        </p:nvSpPr>
        <p:spPr>
          <a:xfrm>
            <a:off x="609600" y="199505"/>
            <a:ext cx="10744200" cy="1185577"/>
          </a:xfrm>
        </p:spPr>
        <p:txBody>
          <a:bodyPr>
            <a:normAutofit/>
          </a:bodyPr>
          <a:lstStyle/>
          <a:p>
            <a:r>
              <a:rPr lang="en-US" dirty="0"/>
              <a:t>Conclusions</a:t>
            </a:r>
          </a:p>
        </p:txBody>
      </p:sp>
      <p:sp>
        <p:nvSpPr>
          <p:cNvPr id="5" name="Rectangle: Single Corner Snipped 4">
            <a:extLst>
              <a:ext uri="{FF2B5EF4-FFF2-40B4-BE49-F238E27FC236}">
                <a16:creationId xmlns:a16="http://schemas.microsoft.com/office/drawing/2014/main" id="{9B8E38EC-14CC-53CB-5ECC-0F0E67044AFE}"/>
              </a:ext>
            </a:extLst>
          </p:cNvPr>
          <p:cNvSpPr/>
          <p:nvPr/>
        </p:nvSpPr>
        <p:spPr>
          <a:xfrm>
            <a:off x="609601" y="4527697"/>
            <a:ext cx="11074399" cy="1011936"/>
          </a:xfrm>
          <a:prstGeom prst="snip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spcBef>
                <a:spcPts val="1600"/>
              </a:spcBef>
              <a:buClr>
                <a:schemeClr val="tx2"/>
              </a:buClr>
              <a:buFont typeface="Arial" panose="020B0604020202020204" pitchFamily="34" charset="0"/>
              <a:buChar char="•"/>
            </a:pPr>
            <a:r>
              <a:rPr lang="en-US" sz="2133" b="1" dirty="0">
                <a:solidFill>
                  <a:schemeClr val="accent4"/>
                </a:solidFill>
              </a:rPr>
              <a:t>Limitations: </a:t>
            </a:r>
            <a:r>
              <a:rPr lang="en-US" sz="2133" dirty="0">
                <a:solidFill>
                  <a:schemeClr val="tx1"/>
                </a:solidFill>
              </a:rPr>
              <a:t>nonrandomized study design; data dependent on availability and accuracy of routine EHR documentation</a:t>
            </a:r>
          </a:p>
          <a:p>
            <a:pPr marL="380990" indent="-380990">
              <a:spcBef>
                <a:spcPts val="1600"/>
              </a:spcBef>
              <a:buClr>
                <a:schemeClr val="tx2"/>
              </a:buClr>
              <a:buFont typeface="Arial" panose="020B0604020202020204" pitchFamily="34" charset="0"/>
              <a:buChar char="•"/>
            </a:pPr>
            <a:r>
              <a:rPr lang="en-US" sz="2133" dirty="0">
                <a:solidFill>
                  <a:schemeClr val="tx1"/>
                </a:solidFill>
              </a:rPr>
              <a:t>The ongoing </a:t>
            </a:r>
            <a:r>
              <a:rPr lang="en-US" sz="2133" b="1" dirty="0">
                <a:solidFill>
                  <a:schemeClr val="accent4"/>
                </a:solidFill>
              </a:rPr>
              <a:t>randomized controlled trial ANNEXA-I </a:t>
            </a:r>
            <a:r>
              <a:rPr lang="en-US" sz="2133" dirty="0">
                <a:solidFill>
                  <a:schemeClr val="tx1"/>
                </a:solidFill>
              </a:rPr>
              <a:t>(ClinicalTrials.gov Identifier: NCT03661528) will investigate the effects of andexanet alfa versus usual care, including 4F-PCC, in patients with acute ICH receiving an oral </a:t>
            </a:r>
            <a:r>
              <a:rPr lang="en-US" sz="2133" dirty="0" err="1">
                <a:solidFill>
                  <a:schemeClr val="tx1"/>
                </a:solidFill>
              </a:rPr>
              <a:t>FXa</a:t>
            </a:r>
            <a:r>
              <a:rPr lang="en-US" sz="2133" dirty="0">
                <a:solidFill>
                  <a:schemeClr val="tx1"/>
                </a:solidFill>
              </a:rPr>
              <a:t> inhibitor</a:t>
            </a:r>
          </a:p>
        </p:txBody>
      </p:sp>
      <p:grpSp>
        <p:nvGrpSpPr>
          <p:cNvPr id="12" name="Group 11">
            <a:extLst>
              <a:ext uri="{FF2B5EF4-FFF2-40B4-BE49-F238E27FC236}">
                <a16:creationId xmlns:a16="http://schemas.microsoft.com/office/drawing/2014/main" id="{93354DB4-38DC-F4B1-D1E9-CE00DD015583}"/>
              </a:ext>
            </a:extLst>
          </p:cNvPr>
          <p:cNvGrpSpPr/>
          <p:nvPr/>
        </p:nvGrpSpPr>
        <p:grpSpPr>
          <a:xfrm>
            <a:off x="841024" y="1919964"/>
            <a:ext cx="10538177" cy="717357"/>
            <a:chOff x="630767" y="2685028"/>
            <a:chExt cx="7903633" cy="538018"/>
          </a:xfrm>
        </p:grpSpPr>
        <p:sp>
          <p:nvSpPr>
            <p:cNvPr id="2" name="Rectangle: Single Corner Snipped 1">
              <a:extLst>
                <a:ext uri="{FF2B5EF4-FFF2-40B4-BE49-F238E27FC236}">
                  <a16:creationId xmlns:a16="http://schemas.microsoft.com/office/drawing/2014/main" id="{E0B2A51F-3DCC-39C5-3ADD-91CD85159A4D}"/>
                </a:ext>
              </a:extLst>
            </p:cNvPr>
            <p:cNvSpPr/>
            <p:nvPr/>
          </p:nvSpPr>
          <p:spPr>
            <a:xfrm>
              <a:off x="1219200" y="2685028"/>
              <a:ext cx="7315200" cy="533400"/>
            </a:xfrm>
            <a:prstGeom prst="snip1Rect">
              <a:avLst/>
            </a:prstGeom>
            <a:solidFill>
              <a:schemeClr val="accent3">
                <a:lumMod val="25000"/>
                <a:lumOff val="75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nSpc>
                  <a:spcPts val="2400"/>
                </a:lnSpc>
              </a:pPr>
              <a:r>
                <a:rPr lang="en-US" sz="2133" dirty="0">
                  <a:solidFill>
                    <a:schemeClr val="tx1"/>
                  </a:solidFill>
                </a:rPr>
                <a:t>The odds of in-hospital mortality was </a:t>
              </a:r>
              <a:r>
                <a:rPr lang="en-US" sz="2133" b="1" dirty="0">
                  <a:solidFill>
                    <a:schemeClr val="tx1"/>
                  </a:solidFill>
                </a:rPr>
                <a:t>50% lower</a:t>
              </a:r>
              <a:r>
                <a:rPr lang="en-US" sz="2133" dirty="0">
                  <a:solidFill>
                    <a:schemeClr val="tx1"/>
                  </a:solidFill>
                </a:rPr>
                <a:t> in patients treated with </a:t>
              </a:r>
              <a:r>
                <a:rPr lang="en-US" sz="2133" b="1" dirty="0">
                  <a:solidFill>
                    <a:schemeClr val="tx1"/>
                  </a:solidFill>
                </a:rPr>
                <a:t>andexanet alfa versus 4F-PCC</a:t>
              </a:r>
              <a:r>
                <a:rPr lang="en-US" sz="2133" dirty="0">
                  <a:solidFill>
                    <a:schemeClr val="tx1"/>
                  </a:solidFill>
                </a:rPr>
                <a:t>, when adjusted for risk factors of mortality</a:t>
              </a:r>
            </a:p>
          </p:txBody>
        </p:sp>
        <p:pic>
          <p:nvPicPr>
            <p:cNvPr id="8" name="Graphic 7" descr="Downward trend graph with solid fill">
              <a:extLst>
                <a:ext uri="{FF2B5EF4-FFF2-40B4-BE49-F238E27FC236}">
                  <a16:creationId xmlns:a16="http://schemas.microsoft.com/office/drawing/2014/main" id="{143D1D7C-0797-8019-2B31-EAB3F6745B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0767" y="2689646"/>
              <a:ext cx="533400" cy="533400"/>
            </a:xfrm>
            <a:prstGeom prst="rect">
              <a:avLst/>
            </a:prstGeom>
          </p:spPr>
        </p:pic>
      </p:grpSp>
      <p:sp>
        <p:nvSpPr>
          <p:cNvPr id="6" name="Rectangle: Single Corner Snipped 5">
            <a:extLst>
              <a:ext uri="{FF2B5EF4-FFF2-40B4-BE49-F238E27FC236}">
                <a16:creationId xmlns:a16="http://schemas.microsoft.com/office/drawing/2014/main" id="{B3611C70-D33B-4D43-69FB-DA097FB2E7F7}"/>
              </a:ext>
            </a:extLst>
          </p:cNvPr>
          <p:cNvSpPr/>
          <p:nvPr/>
        </p:nvSpPr>
        <p:spPr>
          <a:xfrm>
            <a:off x="609601" y="958828"/>
            <a:ext cx="11074399" cy="1011936"/>
          </a:xfrm>
          <a:prstGeom prst="snip1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buClr>
                <a:schemeClr val="tx2"/>
              </a:buClr>
              <a:buFont typeface="Arial" panose="020B0604020202020204" pitchFamily="34" charset="0"/>
              <a:buChar char="•"/>
            </a:pPr>
            <a:r>
              <a:rPr lang="en-US" sz="2133" dirty="0">
                <a:solidFill>
                  <a:schemeClr val="tx1"/>
                </a:solidFill>
              </a:rPr>
              <a:t>This study is the largest observational study to date providing data on andexanet alfa in clinical practice:</a:t>
            </a:r>
          </a:p>
        </p:txBody>
      </p:sp>
      <p:sp>
        <p:nvSpPr>
          <p:cNvPr id="10" name="Footer Placeholder 9">
            <a:extLst>
              <a:ext uri="{FF2B5EF4-FFF2-40B4-BE49-F238E27FC236}">
                <a16:creationId xmlns:a16="http://schemas.microsoft.com/office/drawing/2014/main" id="{BEA757D3-0C9C-EEF6-BD15-8EA73D37B226}"/>
              </a:ext>
            </a:extLst>
          </p:cNvPr>
          <p:cNvSpPr>
            <a:spLocks noGrp="1"/>
          </p:cNvSpPr>
          <p:nvPr>
            <p:ph type="ftr" sz="quarter" idx="10"/>
          </p:nvPr>
        </p:nvSpPr>
        <p:spPr/>
        <p:txBody>
          <a:bodyPr/>
          <a:lstStyle/>
          <a:p>
            <a:r>
              <a:rPr lang="en-US"/>
              <a:t>4F-PCC, 4-factor prothrombin complex concentrate; ICH, intracranial hemorrhage; GI, gastrointestinal.; CKD, chronic kidney disease; DNR, do-not-resuscitate; EHR, electronic health record; FXa, Factor Xa.</a:t>
            </a:r>
          </a:p>
        </p:txBody>
      </p:sp>
    </p:spTree>
    <p:extLst>
      <p:ext uri="{BB962C8B-B14F-4D97-AF65-F5344CB8AC3E}">
        <p14:creationId xmlns:p14="http://schemas.microsoft.com/office/powerpoint/2010/main" val="2470937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F5DF74-06D0-BA58-7EC6-55DA9DF99DB8}"/>
              </a:ext>
            </a:extLst>
          </p:cNvPr>
          <p:cNvSpPr>
            <a:spLocks noGrp="1"/>
          </p:cNvSpPr>
          <p:nvPr>
            <p:ph type="title"/>
          </p:nvPr>
        </p:nvSpPr>
        <p:spPr>
          <a:xfrm>
            <a:off x="609600" y="199505"/>
            <a:ext cx="10744200" cy="1185577"/>
          </a:xfrm>
        </p:spPr>
        <p:txBody>
          <a:bodyPr>
            <a:normAutofit/>
          </a:bodyPr>
          <a:lstStyle/>
          <a:p>
            <a:r>
              <a:rPr lang="en-US" dirty="0"/>
              <a:t>Acknowledgements</a:t>
            </a:r>
          </a:p>
        </p:txBody>
      </p:sp>
      <p:sp>
        <p:nvSpPr>
          <p:cNvPr id="3" name="Content Placeholder 2">
            <a:extLst>
              <a:ext uri="{FF2B5EF4-FFF2-40B4-BE49-F238E27FC236}">
                <a16:creationId xmlns:a16="http://schemas.microsoft.com/office/drawing/2014/main" id="{6CF22FD6-6997-C27F-F216-9E96840FD9B6}"/>
              </a:ext>
            </a:extLst>
          </p:cNvPr>
          <p:cNvSpPr>
            <a:spLocks noGrp="1"/>
          </p:cNvSpPr>
          <p:nvPr>
            <p:ph idx="1"/>
          </p:nvPr>
        </p:nvSpPr>
        <p:spPr>
          <a:xfrm>
            <a:off x="609600" y="1477906"/>
            <a:ext cx="10744200" cy="4722477"/>
          </a:xfrm>
        </p:spPr>
        <p:txBody>
          <a:bodyPr>
            <a:normAutofit/>
          </a:bodyPr>
          <a:lstStyle/>
          <a:p>
            <a:r>
              <a:rPr lang="en-US" dirty="0"/>
              <a:t>This study was funded by Alexion, AstraZeneca Rare Disease, and AstraZeneca AB</a:t>
            </a:r>
          </a:p>
          <a:p>
            <a:r>
              <a:rPr lang="en-US" dirty="0"/>
              <a:t>Lisa Shannon, PharmD, of Lumanity Scientific Inc., provided writing and editorial assistance, which was funded by AstraZeneca AB</a:t>
            </a:r>
          </a:p>
          <a:p>
            <a:endParaRPr lang="en-US" dirty="0"/>
          </a:p>
        </p:txBody>
      </p:sp>
    </p:spTree>
    <p:extLst>
      <p:ext uri="{BB962C8B-B14F-4D97-AF65-F5344CB8AC3E}">
        <p14:creationId xmlns:p14="http://schemas.microsoft.com/office/powerpoint/2010/main" val="645657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31239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a:rPr>
              <a:t>The Life-Threatening Bleeding in the Anticoagulated Patient Journal Club: Real World Evidence for Effectiveness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that can be applied to practice in the presence of a life-threatening bleed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Apply the latest evidence-based approaches to maximize management prognostic outcomes for life-threatening bleeds in the presence of anticoagulation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a:extLst>
              <a:ext uri="{FF2B5EF4-FFF2-40B4-BE49-F238E27FC236}">
                <a16:creationId xmlns:a16="http://schemas.microsoft.com/office/drawing/2014/main" id="{2A20BC8D-21A8-3B9B-3AA7-A66D4AF2676A}"/>
              </a:ext>
            </a:extLst>
          </p:cNvPr>
          <p:cNvSpPr>
            <a:spLocks noGrp="1"/>
          </p:cNvSpPr>
          <p:nvPr>
            <p:ph type="ftr" sz="quarter" idx="10"/>
          </p:nvPr>
        </p:nvSpPr>
        <p:spPr>
          <a:xfrm>
            <a:off x="609600" y="6356350"/>
            <a:ext cx="10744199" cy="442131"/>
          </a:xfrm>
        </p:spPr>
        <p:txBody>
          <a:bodyPr/>
          <a:lstStyle/>
          <a:p>
            <a:r>
              <a:rPr lang="en-US" dirty="0" err="1"/>
              <a:t>FXa</a:t>
            </a:r>
            <a:r>
              <a:rPr lang="en-US" dirty="0"/>
              <a:t>, Factor </a:t>
            </a:r>
            <a:r>
              <a:rPr lang="en-US" dirty="0" err="1"/>
              <a:t>Xa</a:t>
            </a:r>
            <a:r>
              <a:rPr lang="en-US" dirty="0"/>
              <a:t>; FDA, US Food and Drug administration; 4F-PCC, 4-factor prothrombin complex concentrate.</a:t>
            </a:r>
          </a:p>
          <a:p>
            <a:r>
              <a:rPr lang="en-US" dirty="0"/>
              <a:t>
1. Tomaselli GF, et al. </a:t>
            </a:r>
            <a:r>
              <a:rPr lang="en-US" i="1" dirty="0"/>
              <a:t>J Am Coll </a:t>
            </a:r>
            <a:r>
              <a:rPr lang="en-US" i="1" dirty="0" err="1"/>
              <a:t>Cardiol</a:t>
            </a:r>
            <a:r>
              <a:rPr lang="en-US" i="1" dirty="0"/>
              <a:t>. </a:t>
            </a:r>
            <a:r>
              <a:rPr lang="en-US" dirty="0"/>
              <a:t>2020;76(5):594-622. 2. ANDEXXA</a:t>
            </a:r>
            <a:r>
              <a:rPr lang="en-US" baseline="30000" dirty="0"/>
              <a:t>®</a:t>
            </a:r>
            <a:r>
              <a:rPr lang="en-US" dirty="0"/>
              <a:t> (coagulation factor </a:t>
            </a:r>
            <a:r>
              <a:rPr lang="en-US" dirty="0" err="1"/>
              <a:t>Xa</a:t>
            </a:r>
            <a:r>
              <a:rPr lang="en-US" dirty="0"/>
              <a:t> [recombinant], inactivated-</a:t>
            </a:r>
            <a:r>
              <a:rPr lang="en-US" dirty="0" err="1"/>
              <a:t>zhzo</a:t>
            </a:r>
            <a:r>
              <a:rPr lang="en-US" dirty="0"/>
              <a:t>) package insert. Alexion Pharmaceuticals, Inc.; 2021. 3. Milling TJ Jr, et al. </a:t>
            </a:r>
            <a:r>
              <a:rPr lang="en-US" i="1" dirty="0"/>
              <a:t>Am J </a:t>
            </a:r>
            <a:r>
              <a:rPr lang="en-US" i="1" dirty="0" err="1"/>
              <a:t>Emerg</a:t>
            </a:r>
            <a:r>
              <a:rPr lang="en-US" i="1" dirty="0"/>
              <a:t> Med. </a:t>
            </a:r>
            <a:r>
              <a:rPr lang="en-US" dirty="0"/>
              <a:t>2018;36(3):396-402. 4. Barra ME, et al. </a:t>
            </a:r>
            <a:r>
              <a:rPr lang="en-US" i="1" dirty="0"/>
              <a:t>J </a:t>
            </a:r>
            <a:r>
              <a:rPr lang="en-US" i="1" dirty="0" err="1"/>
              <a:t>Thromb</a:t>
            </a:r>
            <a:r>
              <a:rPr lang="en-US" i="1" dirty="0"/>
              <a:t> </a:t>
            </a:r>
            <a:r>
              <a:rPr lang="en-US" i="1" dirty="0" err="1"/>
              <a:t>Haemost</a:t>
            </a:r>
            <a:r>
              <a:rPr lang="en-US" i="1" dirty="0"/>
              <a:t>. </a:t>
            </a:r>
            <a:r>
              <a:rPr lang="en-US" dirty="0"/>
              <a:t>2020;18(7):1637-1647. 5. </a:t>
            </a:r>
            <a:r>
              <a:rPr lang="en-US" dirty="0" err="1"/>
              <a:t>Parsels</a:t>
            </a:r>
            <a:r>
              <a:rPr lang="en-US" dirty="0"/>
              <a:t> KA, et al. </a:t>
            </a:r>
            <a:r>
              <a:rPr lang="en-US" i="1" dirty="0"/>
              <a:t>Am J </a:t>
            </a:r>
            <a:r>
              <a:rPr lang="en-US" i="1" dirty="0" err="1"/>
              <a:t>Emerg</a:t>
            </a:r>
            <a:r>
              <a:rPr lang="en-US" i="1" dirty="0"/>
              <a:t> Med. </a:t>
            </a:r>
            <a:r>
              <a:rPr lang="en-US" dirty="0"/>
              <a:t>2022;55:16-19. 6. Vestal ML, et al. </a:t>
            </a:r>
            <a:r>
              <a:rPr lang="en-US" i="1" dirty="0"/>
              <a:t>J </a:t>
            </a:r>
            <a:r>
              <a:rPr lang="en-US" i="1" dirty="0" err="1"/>
              <a:t>Thromb</a:t>
            </a:r>
            <a:r>
              <a:rPr lang="en-US" i="1" dirty="0"/>
              <a:t> Thrombolysis. </a:t>
            </a:r>
            <a:r>
              <a:rPr lang="en-US" dirty="0"/>
              <a:t>2022;53(1):167-175.</a:t>
            </a:r>
          </a:p>
        </p:txBody>
      </p:sp>
      <p:sp>
        <p:nvSpPr>
          <p:cNvPr id="2" name="Title 1">
            <a:extLst>
              <a:ext uri="{FF2B5EF4-FFF2-40B4-BE49-F238E27FC236}">
                <a16:creationId xmlns:a16="http://schemas.microsoft.com/office/drawing/2014/main" id="{77CEDEEB-6864-D8F1-4323-67E60B3FCFE8}"/>
              </a:ext>
            </a:extLst>
          </p:cNvPr>
          <p:cNvSpPr>
            <a:spLocks noGrp="1"/>
          </p:cNvSpPr>
          <p:nvPr>
            <p:ph type="title"/>
          </p:nvPr>
        </p:nvSpPr>
        <p:spPr>
          <a:xfrm>
            <a:off x="609600" y="199505"/>
            <a:ext cx="10744200" cy="1185577"/>
          </a:xfrm>
        </p:spPr>
        <p:txBody>
          <a:bodyPr>
            <a:normAutofit/>
          </a:bodyPr>
          <a:lstStyle/>
          <a:p>
            <a:r>
              <a:rPr lang="en-US" dirty="0"/>
              <a:t>Background and Objective</a:t>
            </a:r>
          </a:p>
        </p:txBody>
      </p:sp>
      <p:sp>
        <p:nvSpPr>
          <p:cNvPr id="3" name="Content Placeholder 2">
            <a:extLst>
              <a:ext uri="{FF2B5EF4-FFF2-40B4-BE49-F238E27FC236}">
                <a16:creationId xmlns:a16="http://schemas.microsoft.com/office/drawing/2014/main" id="{667273D1-A606-73EB-C662-A298697330DC}"/>
              </a:ext>
            </a:extLst>
          </p:cNvPr>
          <p:cNvSpPr>
            <a:spLocks noGrp="1"/>
          </p:cNvSpPr>
          <p:nvPr>
            <p:ph idx="1"/>
          </p:nvPr>
        </p:nvSpPr>
        <p:spPr>
          <a:xfrm>
            <a:off x="1424800" y="1477963"/>
            <a:ext cx="9928999" cy="4722812"/>
          </a:xfrm>
        </p:spPr>
        <p:txBody>
          <a:bodyPr>
            <a:normAutofit/>
          </a:bodyPr>
          <a:lstStyle/>
          <a:p>
            <a:r>
              <a:rPr lang="en-US" sz="2000" dirty="0" err="1"/>
              <a:t>FXa</a:t>
            </a:r>
            <a:r>
              <a:rPr lang="en-US" sz="2000" dirty="0"/>
              <a:t> inhibitors, such as rivaroxaban or apixaban, effectively reduce the risk of ischemic events, but also increase the risk of major bleeding</a:t>
            </a:r>
            <a:r>
              <a:rPr lang="en-US" sz="2000" baseline="30000" dirty="0"/>
              <a:t>1</a:t>
            </a:r>
          </a:p>
          <a:p>
            <a:r>
              <a:rPr lang="en-US" sz="2000" dirty="0">
                <a:solidFill>
                  <a:schemeClr val="accent1"/>
                </a:solidFill>
              </a:rPr>
              <a:t>Prior to </a:t>
            </a:r>
            <a:r>
              <a:rPr lang="en-US" sz="2000" dirty="0"/>
              <a:t>the FDA approval of andexanet alfa in 2018,</a:t>
            </a:r>
            <a:r>
              <a:rPr lang="en-US" sz="2000" baseline="30000" dirty="0"/>
              <a:t>2</a:t>
            </a:r>
            <a:r>
              <a:rPr lang="en-US" sz="2000" dirty="0"/>
              <a:t> options for managing bleeds were limited</a:t>
            </a:r>
          </a:p>
          <a:p>
            <a:r>
              <a:rPr lang="en-US" sz="2000" dirty="0"/>
              <a:t>4F-PCC has been used off-label to manage </a:t>
            </a:r>
            <a:r>
              <a:rPr lang="en-US" sz="2000" dirty="0" err="1"/>
              <a:t>FXa</a:t>
            </a:r>
            <a:r>
              <a:rPr lang="en-US" sz="2000" dirty="0"/>
              <a:t> inhibitor–related bleeding</a:t>
            </a:r>
            <a:r>
              <a:rPr lang="en-US" sz="2000" baseline="30000" dirty="0"/>
              <a:t>3</a:t>
            </a:r>
          </a:p>
          <a:p>
            <a:r>
              <a:rPr lang="en-US" sz="2000" dirty="0"/>
              <a:t>There is a scarcity of data comparing the effectiveness of andexanet alfa versus 4F-PCC for managing </a:t>
            </a:r>
            <a:r>
              <a:rPr lang="en-US" sz="2000" dirty="0" err="1"/>
              <a:t>FXa</a:t>
            </a:r>
            <a:r>
              <a:rPr lang="en-US" sz="2000" dirty="0"/>
              <a:t> inhibitor–related major bleeding in routine clinical practice</a:t>
            </a:r>
            <a:r>
              <a:rPr lang="en-US" sz="2000" baseline="30000" dirty="0"/>
              <a:t>4-6</a:t>
            </a:r>
          </a:p>
        </p:txBody>
      </p:sp>
      <p:sp>
        <p:nvSpPr>
          <p:cNvPr id="4" name="TextBox 3">
            <a:extLst>
              <a:ext uri="{FF2B5EF4-FFF2-40B4-BE49-F238E27FC236}">
                <a16:creationId xmlns:a16="http://schemas.microsoft.com/office/drawing/2014/main" id="{C642736B-A7EF-4091-599A-8131337AA8C3}"/>
              </a:ext>
            </a:extLst>
          </p:cNvPr>
          <p:cNvSpPr txBox="1"/>
          <p:nvPr/>
        </p:nvSpPr>
        <p:spPr>
          <a:xfrm>
            <a:off x="538695" y="4495801"/>
            <a:ext cx="10815103" cy="1015663"/>
          </a:xfrm>
          <a:prstGeom prst="rect">
            <a:avLst/>
          </a:prstGeom>
          <a:solidFill>
            <a:srgbClr val="C00000"/>
          </a:solidFill>
          <a:ln>
            <a:solidFill>
              <a:schemeClr val="accent2"/>
            </a:solidFill>
          </a:ln>
        </p:spPr>
        <p:txBody>
          <a:bodyPr wrap="square" rtlCol="0">
            <a:spAutoFit/>
          </a:bodyPr>
          <a:lstStyle/>
          <a:p>
            <a:pPr>
              <a:lnSpc>
                <a:spcPts val="2400"/>
              </a:lnSpc>
            </a:pPr>
            <a:r>
              <a:rPr lang="en-US" sz="2133" b="1" u="sng" dirty="0">
                <a:solidFill>
                  <a:schemeClr val="bg1"/>
                </a:solidFill>
                <a:effectLst>
                  <a:outerShdw blurRad="38100" dist="38100" dir="2700000" algn="tl">
                    <a:srgbClr val="000000">
                      <a:alpha val="43137"/>
                    </a:srgbClr>
                  </a:outerShdw>
                </a:effectLst>
              </a:rPr>
              <a:t>Objective</a:t>
            </a:r>
            <a:r>
              <a:rPr lang="en-US" sz="2133" b="1" dirty="0">
                <a:solidFill>
                  <a:schemeClr val="bg1"/>
                </a:solidFill>
                <a:effectLst>
                  <a:outerShdw blurRad="38100" dist="38100" dir="2700000" algn="tl">
                    <a:srgbClr val="000000">
                      <a:alpha val="43137"/>
                    </a:srgbClr>
                  </a:outerShdw>
                </a:effectLst>
              </a:rPr>
              <a:t>: To compare the occurrence of in-hospital mortality in patients treated with either andexanet alfa or 4F-PCC during hospitalization for rivaroxaban- or apixaban-associated major bleeding</a:t>
            </a:r>
          </a:p>
        </p:txBody>
      </p:sp>
      <p:pic>
        <p:nvPicPr>
          <p:cNvPr id="6" name="Content Placeholder 19" descr="Man with solid fill">
            <a:extLst>
              <a:ext uri="{FF2B5EF4-FFF2-40B4-BE49-F238E27FC236}">
                <a16:creationId xmlns:a16="http://schemas.microsoft.com/office/drawing/2014/main" id="{3FFAA57F-496F-BB78-0EFE-685D6010EC2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6332" y="2225470"/>
            <a:ext cx="1128468" cy="1128468"/>
          </a:xfrm>
          <a:prstGeom prst="rect">
            <a:avLst/>
          </a:prstGeom>
        </p:spPr>
      </p:pic>
      <p:grpSp>
        <p:nvGrpSpPr>
          <p:cNvPr id="9" name="Group 8">
            <a:extLst>
              <a:ext uri="{FF2B5EF4-FFF2-40B4-BE49-F238E27FC236}">
                <a16:creationId xmlns:a16="http://schemas.microsoft.com/office/drawing/2014/main" id="{DFF36B5C-1181-0289-7763-6943049A96E3}"/>
              </a:ext>
            </a:extLst>
          </p:cNvPr>
          <p:cNvGrpSpPr/>
          <p:nvPr/>
        </p:nvGrpSpPr>
        <p:grpSpPr>
          <a:xfrm>
            <a:off x="422910" y="2297576"/>
            <a:ext cx="508000" cy="508000"/>
            <a:chOff x="550335" y="1552859"/>
            <a:chExt cx="381000" cy="381000"/>
          </a:xfrm>
        </p:grpSpPr>
        <p:pic>
          <p:nvPicPr>
            <p:cNvPr id="7" name="Content Placeholder 17" descr="Water with solid fill">
              <a:extLst>
                <a:ext uri="{FF2B5EF4-FFF2-40B4-BE49-F238E27FC236}">
                  <a16:creationId xmlns:a16="http://schemas.microsoft.com/office/drawing/2014/main" id="{D10348AE-F9A3-DFC4-43C9-0A9ECA0C9CAD}"/>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335" y="1552859"/>
              <a:ext cx="381000" cy="381000"/>
            </a:xfrm>
            <a:prstGeom prst="rect">
              <a:avLst/>
            </a:prstGeom>
          </p:spPr>
        </p:pic>
        <p:sp>
          <p:nvSpPr>
            <p:cNvPr id="8" name="TextBox 7">
              <a:extLst>
                <a:ext uri="{FF2B5EF4-FFF2-40B4-BE49-F238E27FC236}">
                  <a16:creationId xmlns:a16="http://schemas.microsoft.com/office/drawing/2014/main" id="{15748539-219E-942A-E758-9498E50695E6}"/>
                </a:ext>
              </a:extLst>
            </p:cNvPr>
            <p:cNvSpPr txBox="1"/>
            <p:nvPr/>
          </p:nvSpPr>
          <p:spPr>
            <a:xfrm>
              <a:off x="637174" y="1598499"/>
              <a:ext cx="207029" cy="315423"/>
            </a:xfrm>
            <a:prstGeom prst="rect">
              <a:avLst/>
            </a:prstGeom>
            <a:noFill/>
          </p:spPr>
          <p:txBody>
            <a:bodyPr wrap="none" rtlCol="0">
              <a:spAutoFit/>
            </a:bodyPr>
            <a:lstStyle/>
            <a:p>
              <a:pPr algn="ctr"/>
              <a:r>
                <a:rPr lang="en-US" sz="2133" b="1" dirty="0">
                  <a:solidFill>
                    <a:schemeClr val="bg1"/>
                  </a:solidFill>
                </a:rPr>
                <a:t>!</a:t>
              </a:r>
            </a:p>
          </p:txBody>
        </p:sp>
      </p:grpSp>
    </p:spTree>
    <p:extLst>
      <p:ext uri="{BB962C8B-B14F-4D97-AF65-F5344CB8AC3E}">
        <p14:creationId xmlns:p14="http://schemas.microsoft.com/office/powerpoint/2010/main" val="3623180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17EFC14D-36DD-03EE-FE9D-99D6202374A5}"/>
              </a:ext>
            </a:extLst>
          </p:cNvPr>
          <p:cNvSpPr/>
          <p:nvPr/>
        </p:nvSpPr>
        <p:spPr>
          <a:xfrm>
            <a:off x="6933054" y="0"/>
            <a:ext cx="5258945" cy="6858000"/>
          </a:xfrm>
          <a:prstGeom prst="rect">
            <a:avLst/>
          </a:prstGeom>
          <a:solidFill>
            <a:srgbClr val="7F7F7F">
              <a:alpha val="1614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itle 5">
            <a:extLst>
              <a:ext uri="{FF2B5EF4-FFF2-40B4-BE49-F238E27FC236}">
                <a16:creationId xmlns:a16="http://schemas.microsoft.com/office/drawing/2014/main" id="{E1916D0D-3B49-CE4A-6AEB-CE816B53F495}"/>
              </a:ext>
            </a:extLst>
          </p:cNvPr>
          <p:cNvSpPr>
            <a:spLocks noGrp="1"/>
          </p:cNvSpPr>
          <p:nvPr>
            <p:ph type="title"/>
          </p:nvPr>
        </p:nvSpPr>
        <p:spPr/>
        <p:txBody>
          <a:bodyPr/>
          <a:lstStyle/>
          <a:p>
            <a:r>
              <a:rPr lang="en-US" dirty="0"/>
              <a:t>Methods: Study Design</a:t>
            </a:r>
          </a:p>
        </p:txBody>
      </p:sp>
      <p:sp>
        <p:nvSpPr>
          <p:cNvPr id="3" name="Content Placeholder 2">
            <a:extLst>
              <a:ext uri="{FF2B5EF4-FFF2-40B4-BE49-F238E27FC236}">
                <a16:creationId xmlns:a16="http://schemas.microsoft.com/office/drawing/2014/main" id="{B8A6DDA9-697C-0579-BD68-735B80E1B187}"/>
              </a:ext>
            </a:extLst>
          </p:cNvPr>
          <p:cNvSpPr>
            <a:spLocks noGrp="1"/>
          </p:cNvSpPr>
          <p:nvPr>
            <p:ph idx="1"/>
          </p:nvPr>
        </p:nvSpPr>
        <p:spPr/>
        <p:txBody>
          <a:bodyPr>
            <a:normAutofit/>
          </a:bodyPr>
          <a:lstStyle/>
          <a:p>
            <a:pPr>
              <a:buClr>
                <a:schemeClr val="tx2"/>
              </a:buClr>
            </a:pPr>
            <a:r>
              <a:rPr lang="en-US" dirty="0"/>
              <a:t>Multicenter, observational cohort study</a:t>
            </a:r>
            <a:endParaRPr lang="en-US" dirty="0">
              <a:sym typeface="Symbol" panose="05050102010706020507" pitchFamily="18" charset="2"/>
            </a:endParaRPr>
          </a:p>
        </p:txBody>
      </p:sp>
      <p:grpSp>
        <p:nvGrpSpPr>
          <p:cNvPr id="1030" name="Group 1029">
            <a:extLst>
              <a:ext uri="{FF2B5EF4-FFF2-40B4-BE49-F238E27FC236}">
                <a16:creationId xmlns:a16="http://schemas.microsoft.com/office/drawing/2014/main" id="{286FE266-B634-50BC-6ED4-A76C24D9B562}"/>
              </a:ext>
            </a:extLst>
          </p:cNvPr>
          <p:cNvGrpSpPr/>
          <p:nvPr/>
        </p:nvGrpSpPr>
        <p:grpSpPr>
          <a:xfrm>
            <a:off x="812801" y="2311400"/>
            <a:ext cx="5283200" cy="1334581"/>
            <a:chOff x="609600" y="1733550"/>
            <a:chExt cx="3962400" cy="1000936"/>
          </a:xfrm>
        </p:grpSpPr>
        <p:sp>
          <p:nvSpPr>
            <p:cNvPr id="9" name="TextBox 8">
              <a:extLst>
                <a:ext uri="{FF2B5EF4-FFF2-40B4-BE49-F238E27FC236}">
                  <a16:creationId xmlns:a16="http://schemas.microsoft.com/office/drawing/2014/main" id="{FDFAA8CF-D6D8-0466-0905-4E71B087016D}"/>
                </a:ext>
              </a:extLst>
            </p:cNvPr>
            <p:cNvSpPr txBox="1"/>
            <p:nvPr/>
          </p:nvSpPr>
          <p:spPr>
            <a:xfrm>
              <a:off x="1963653" y="1955171"/>
              <a:ext cx="2364224" cy="530915"/>
            </a:xfrm>
            <a:prstGeom prst="rect">
              <a:avLst/>
            </a:prstGeom>
            <a:noFill/>
          </p:spPr>
          <p:txBody>
            <a:bodyPr wrap="square" rtlCol="0">
              <a:spAutoFit/>
            </a:bodyPr>
            <a:lstStyle/>
            <a:p>
              <a:pPr algn="ctr"/>
              <a:r>
                <a:rPr lang="en-US" sz="2000" dirty="0"/>
                <a:t>EHR from </a:t>
              </a:r>
            </a:p>
            <a:p>
              <a:pPr algn="ctr"/>
              <a:r>
                <a:rPr lang="en-US" sz="2000" b="1" dirty="0">
                  <a:solidFill>
                    <a:schemeClr val="accent4"/>
                  </a:solidFill>
                </a:rPr>
                <a:t>354 US hospitals</a:t>
              </a:r>
            </a:p>
          </p:txBody>
        </p:sp>
        <p:grpSp>
          <p:nvGrpSpPr>
            <p:cNvPr id="16" name="Group 15">
              <a:extLst>
                <a:ext uri="{FF2B5EF4-FFF2-40B4-BE49-F238E27FC236}">
                  <a16:creationId xmlns:a16="http://schemas.microsoft.com/office/drawing/2014/main" id="{15EBED9C-45C0-BCAE-A56E-1747308F678E}"/>
                </a:ext>
              </a:extLst>
            </p:cNvPr>
            <p:cNvGrpSpPr/>
            <p:nvPr/>
          </p:nvGrpSpPr>
          <p:grpSpPr>
            <a:xfrm>
              <a:off x="838743" y="1733550"/>
              <a:ext cx="726130" cy="766337"/>
              <a:chOff x="314788" y="1775461"/>
              <a:chExt cx="799637" cy="843914"/>
            </a:xfrm>
          </p:grpSpPr>
          <p:pic>
            <p:nvPicPr>
              <p:cNvPr id="8" name="Graphic 7" descr="Hospital with solid fill">
                <a:extLst>
                  <a:ext uri="{FF2B5EF4-FFF2-40B4-BE49-F238E27FC236}">
                    <a16:creationId xmlns:a16="http://schemas.microsoft.com/office/drawing/2014/main" id="{AD87F8BA-292B-3505-CB2C-52CF1F9480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8625" y="1775461"/>
                <a:ext cx="685800" cy="685800"/>
              </a:xfrm>
              <a:prstGeom prst="rect">
                <a:avLst/>
              </a:prstGeom>
            </p:spPr>
          </p:pic>
          <p:grpSp>
            <p:nvGrpSpPr>
              <p:cNvPr id="13" name="Group 12">
                <a:extLst>
                  <a:ext uri="{FF2B5EF4-FFF2-40B4-BE49-F238E27FC236}">
                    <a16:creationId xmlns:a16="http://schemas.microsoft.com/office/drawing/2014/main" id="{C0900872-9F76-C9DE-709E-8CDFC758D6CD}"/>
                  </a:ext>
                </a:extLst>
              </p:cNvPr>
              <p:cNvGrpSpPr/>
              <p:nvPr/>
            </p:nvGrpSpPr>
            <p:grpSpPr>
              <a:xfrm>
                <a:off x="314788" y="2133600"/>
                <a:ext cx="457200" cy="457200"/>
                <a:chOff x="1486363" y="2948413"/>
                <a:chExt cx="457200" cy="457200"/>
              </a:xfrm>
            </p:grpSpPr>
            <p:sp>
              <p:nvSpPr>
                <p:cNvPr id="12" name="Rectangle 11">
                  <a:extLst>
                    <a:ext uri="{FF2B5EF4-FFF2-40B4-BE49-F238E27FC236}">
                      <a16:creationId xmlns:a16="http://schemas.microsoft.com/office/drawing/2014/main" id="{767E63F1-49AC-D12C-968B-983E29B13A62}"/>
                    </a:ext>
                  </a:extLst>
                </p:cNvPr>
                <p:cNvSpPr/>
                <p:nvPr/>
              </p:nvSpPr>
              <p:spPr>
                <a:xfrm>
                  <a:off x="1524000" y="3028950"/>
                  <a:ext cx="381000" cy="1846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1" name="Graphic 10" descr="Monitor with solid fill">
                  <a:extLst>
                    <a:ext uri="{FF2B5EF4-FFF2-40B4-BE49-F238E27FC236}">
                      <a16:creationId xmlns:a16="http://schemas.microsoft.com/office/drawing/2014/main" id="{3B1D4D8A-2DDD-1CB7-FE5A-BFDE1EC05D4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86363" y="2948413"/>
                  <a:ext cx="457200" cy="457200"/>
                </a:xfrm>
                <a:prstGeom prst="rect">
                  <a:avLst/>
                </a:prstGeom>
              </p:spPr>
            </p:pic>
          </p:grpSp>
          <p:pic>
            <p:nvPicPr>
              <p:cNvPr id="15" name="Graphic 14" descr="Database with solid fill">
                <a:extLst>
                  <a:ext uri="{FF2B5EF4-FFF2-40B4-BE49-F238E27FC236}">
                    <a16:creationId xmlns:a16="http://schemas.microsoft.com/office/drawing/2014/main" id="{11D132DA-2EE3-20AA-879A-7B6A3A163EF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67163" y="2310238"/>
                <a:ext cx="309137" cy="309137"/>
              </a:xfrm>
              <a:prstGeom prst="rect">
                <a:avLst/>
              </a:prstGeom>
            </p:spPr>
          </p:pic>
        </p:grpSp>
        <p:sp>
          <p:nvSpPr>
            <p:cNvPr id="17" name="TextBox 16">
              <a:extLst>
                <a:ext uri="{FF2B5EF4-FFF2-40B4-BE49-F238E27FC236}">
                  <a16:creationId xmlns:a16="http://schemas.microsoft.com/office/drawing/2014/main" id="{B9008A43-A711-4A61-02D1-10089C3EA0B4}"/>
                </a:ext>
              </a:extLst>
            </p:cNvPr>
            <p:cNvSpPr txBox="1"/>
            <p:nvPr/>
          </p:nvSpPr>
          <p:spPr>
            <a:xfrm>
              <a:off x="650936" y="2486085"/>
              <a:ext cx="1101744" cy="223138"/>
            </a:xfrm>
            <a:prstGeom prst="rect">
              <a:avLst/>
            </a:prstGeom>
            <a:noFill/>
          </p:spPr>
          <p:txBody>
            <a:bodyPr wrap="none" rtlCol="0">
              <a:spAutoFit/>
            </a:bodyPr>
            <a:lstStyle/>
            <a:p>
              <a:pPr algn="ctr">
                <a:lnSpc>
                  <a:spcPts val="1600"/>
                </a:lnSpc>
              </a:pPr>
              <a:r>
                <a:rPr lang="en-US" sz="1400" b="1" dirty="0">
                  <a:solidFill>
                    <a:schemeClr val="tx2"/>
                  </a:solidFill>
                  <a:latin typeface="+mj-lt"/>
                </a:rPr>
                <a:t>DATA SOURCE</a:t>
              </a:r>
            </a:p>
          </p:txBody>
        </p:sp>
        <p:sp>
          <p:nvSpPr>
            <p:cNvPr id="18" name="Rectangle: Rounded Corners 17">
              <a:extLst>
                <a:ext uri="{FF2B5EF4-FFF2-40B4-BE49-F238E27FC236}">
                  <a16:creationId xmlns:a16="http://schemas.microsoft.com/office/drawing/2014/main" id="{236B785E-D815-A673-F71C-63B080630B9E}"/>
                </a:ext>
              </a:extLst>
            </p:cNvPr>
            <p:cNvSpPr/>
            <p:nvPr/>
          </p:nvSpPr>
          <p:spPr>
            <a:xfrm>
              <a:off x="609600" y="1733550"/>
              <a:ext cx="3962400" cy="1000936"/>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grpSp>
        <p:nvGrpSpPr>
          <p:cNvPr id="1032" name="Group 1031">
            <a:extLst>
              <a:ext uri="{FF2B5EF4-FFF2-40B4-BE49-F238E27FC236}">
                <a16:creationId xmlns:a16="http://schemas.microsoft.com/office/drawing/2014/main" id="{CBEB26CE-E137-5951-ECD4-4E297B15BDD7}"/>
              </a:ext>
            </a:extLst>
          </p:cNvPr>
          <p:cNvGrpSpPr/>
          <p:nvPr/>
        </p:nvGrpSpPr>
        <p:grpSpPr>
          <a:xfrm>
            <a:off x="7254678" y="820289"/>
            <a:ext cx="4578232" cy="1357759"/>
            <a:chOff x="5199790" y="971550"/>
            <a:chExt cx="3433674" cy="1018319"/>
          </a:xfrm>
        </p:grpSpPr>
        <p:grpSp>
          <p:nvGrpSpPr>
            <p:cNvPr id="57" name="Group 56">
              <a:extLst>
                <a:ext uri="{FF2B5EF4-FFF2-40B4-BE49-F238E27FC236}">
                  <a16:creationId xmlns:a16="http://schemas.microsoft.com/office/drawing/2014/main" id="{ED3E6A0A-5DBE-9DCC-3E9C-157EE6AF0DC2}"/>
                </a:ext>
              </a:extLst>
            </p:cNvPr>
            <p:cNvGrpSpPr/>
            <p:nvPr/>
          </p:nvGrpSpPr>
          <p:grpSpPr>
            <a:xfrm>
              <a:off x="5199790" y="971550"/>
              <a:ext cx="1355370" cy="1018319"/>
              <a:chOff x="5715000" y="1714177"/>
              <a:chExt cx="2133600" cy="1603020"/>
            </a:xfrm>
          </p:grpSpPr>
          <p:grpSp>
            <p:nvGrpSpPr>
              <p:cNvPr id="55" name="Group 54">
                <a:extLst>
                  <a:ext uri="{FF2B5EF4-FFF2-40B4-BE49-F238E27FC236}">
                    <a16:creationId xmlns:a16="http://schemas.microsoft.com/office/drawing/2014/main" id="{AC248945-8AA4-7F78-E7F9-ACBE16CA7659}"/>
                  </a:ext>
                </a:extLst>
              </p:cNvPr>
              <p:cNvGrpSpPr/>
              <p:nvPr/>
            </p:nvGrpSpPr>
            <p:grpSpPr>
              <a:xfrm>
                <a:off x="5715000" y="1714177"/>
                <a:ext cx="2133600" cy="914400"/>
                <a:chOff x="5715000" y="1714177"/>
                <a:chExt cx="2133600" cy="914400"/>
              </a:xfrm>
            </p:grpSpPr>
            <p:pic>
              <p:nvPicPr>
                <p:cNvPr id="49" name="Graphic 48" descr="Man and woman with solid fill">
                  <a:extLst>
                    <a:ext uri="{FF2B5EF4-FFF2-40B4-BE49-F238E27FC236}">
                      <a16:creationId xmlns:a16="http://schemas.microsoft.com/office/drawing/2014/main" id="{EDBA6899-EF82-593C-39FB-217294D70A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715000" y="1714177"/>
                  <a:ext cx="914400" cy="914400"/>
                </a:xfrm>
                <a:prstGeom prst="rect">
                  <a:avLst/>
                </a:prstGeom>
              </p:spPr>
            </p:pic>
            <p:pic>
              <p:nvPicPr>
                <p:cNvPr id="50" name="Graphic 49" descr="Man and woman with solid fill">
                  <a:extLst>
                    <a:ext uri="{FF2B5EF4-FFF2-40B4-BE49-F238E27FC236}">
                      <a16:creationId xmlns:a16="http://schemas.microsoft.com/office/drawing/2014/main" id="{765760B3-7ABF-0346-1EB1-12E0A92BFFF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24600" y="1714177"/>
                  <a:ext cx="914400" cy="914400"/>
                </a:xfrm>
                <a:prstGeom prst="rect">
                  <a:avLst/>
                </a:prstGeom>
              </p:spPr>
            </p:pic>
            <p:pic>
              <p:nvPicPr>
                <p:cNvPr id="51" name="Graphic 50" descr="Man and woman with solid fill">
                  <a:extLst>
                    <a:ext uri="{FF2B5EF4-FFF2-40B4-BE49-F238E27FC236}">
                      <a16:creationId xmlns:a16="http://schemas.microsoft.com/office/drawing/2014/main" id="{68361350-2F96-2D03-E9A3-0236FE159F8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34200" y="1714177"/>
                  <a:ext cx="914400" cy="914400"/>
                </a:xfrm>
                <a:prstGeom prst="rect">
                  <a:avLst/>
                </a:prstGeom>
              </p:spPr>
            </p:pic>
          </p:grpSp>
          <p:grpSp>
            <p:nvGrpSpPr>
              <p:cNvPr id="56" name="Group 55">
                <a:extLst>
                  <a:ext uri="{FF2B5EF4-FFF2-40B4-BE49-F238E27FC236}">
                    <a16:creationId xmlns:a16="http://schemas.microsoft.com/office/drawing/2014/main" id="{14B38B84-2481-EAD4-FD50-31E1CB4D290A}"/>
                  </a:ext>
                </a:extLst>
              </p:cNvPr>
              <p:cNvGrpSpPr/>
              <p:nvPr/>
            </p:nvGrpSpPr>
            <p:grpSpPr>
              <a:xfrm>
                <a:off x="6019800" y="2058767"/>
                <a:ext cx="1524000" cy="914400"/>
                <a:chOff x="6019800" y="2058767"/>
                <a:chExt cx="1524000" cy="914400"/>
              </a:xfrm>
            </p:grpSpPr>
            <p:pic>
              <p:nvPicPr>
                <p:cNvPr id="52" name="Graphic 51" descr="Man and woman with solid fill">
                  <a:extLst>
                    <a:ext uri="{FF2B5EF4-FFF2-40B4-BE49-F238E27FC236}">
                      <a16:creationId xmlns:a16="http://schemas.microsoft.com/office/drawing/2014/main" id="{983CB7EE-F465-F2A0-3A6B-3C429C8BADB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019800" y="2058767"/>
                  <a:ext cx="914400" cy="914400"/>
                </a:xfrm>
                <a:prstGeom prst="rect">
                  <a:avLst/>
                </a:prstGeom>
              </p:spPr>
            </p:pic>
            <p:pic>
              <p:nvPicPr>
                <p:cNvPr id="53" name="Graphic 52" descr="Man and woman with solid fill">
                  <a:extLst>
                    <a:ext uri="{FF2B5EF4-FFF2-40B4-BE49-F238E27FC236}">
                      <a16:creationId xmlns:a16="http://schemas.microsoft.com/office/drawing/2014/main" id="{4328DC44-F111-59E2-0757-2D70E1318F3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29400" y="2058767"/>
                  <a:ext cx="914400" cy="914400"/>
                </a:xfrm>
                <a:prstGeom prst="rect">
                  <a:avLst/>
                </a:prstGeom>
              </p:spPr>
            </p:pic>
          </p:grpSp>
          <p:pic>
            <p:nvPicPr>
              <p:cNvPr id="54" name="Graphic 53" descr="Man and woman with solid fill">
                <a:extLst>
                  <a:ext uri="{FF2B5EF4-FFF2-40B4-BE49-F238E27FC236}">
                    <a16:creationId xmlns:a16="http://schemas.microsoft.com/office/drawing/2014/main" id="{A739701B-D7BD-2E9B-6B8A-B9039F52BF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311900" y="2402797"/>
                <a:ext cx="914400" cy="914400"/>
              </a:xfrm>
              <a:prstGeom prst="rect">
                <a:avLst/>
              </a:prstGeom>
            </p:spPr>
          </p:pic>
        </p:grpSp>
        <p:sp>
          <p:nvSpPr>
            <p:cNvPr id="58" name="TextBox 57">
              <a:extLst>
                <a:ext uri="{FF2B5EF4-FFF2-40B4-BE49-F238E27FC236}">
                  <a16:creationId xmlns:a16="http://schemas.microsoft.com/office/drawing/2014/main" id="{AF23A72D-7F72-3A8C-7D92-D6ADD46CEFFC}"/>
                </a:ext>
              </a:extLst>
            </p:cNvPr>
            <p:cNvSpPr txBox="1"/>
            <p:nvPr/>
          </p:nvSpPr>
          <p:spPr>
            <a:xfrm>
              <a:off x="6611035" y="1330100"/>
              <a:ext cx="2022429" cy="346249"/>
            </a:xfrm>
            <a:prstGeom prst="rect">
              <a:avLst/>
            </a:prstGeom>
            <a:noFill/>
          </p:spPr>
          <p:txBody>
            <a:bodyPr wrap="none" rtlCol="0">
              <a:spAutoFit/>
            </a:bodyPr>
            <a:lstStyle/>
            <a:p>
              <a:r>
                <a:rPr lang="en-US" sz="2400" b="1" dirty="0">
                  <a:solidFill>
                    <a:schemeClr val="tx2"/>
                  </a:solidFill>
                </a:rPr>
                <a:t>Inclusion Criteria</a:t>
              </a:r>
            </a:p>
          </p:txBody>
        </p:sp>
      </p:grpSp>
      <p:sp>
        <p:nvSpPr>
          <p:cNvPr id="59" name="TextBox 58">
            <a:extLst>
              <a:ext uri="{FF2B5EF4-FFF2-40B4-BE49-F238E27FC236}">
                <a16:creationId xmlns:a16="http://schemas.microsoft.com/office/drawing/2014/main" id="{31915630-DCA9-C0F7-1CF2-0A999FBA5CA7}"/>
              </a:ext>
            </a:extLst>
          </p:cNvPr>
          <p:cNvSpPr txBox="1"/>
          <p:nvPr/>
        </p:nvSpPr>
        <p:spPr>
          <a:xfrm>
            <a:off x="7254678" y="2805192"/>
            <a:ext cx="4823908" cy="3375283"/>
          </a:xfrm>
          <a:prstGeom prst="rect">
            <a:avLst/>
          </a:prstGeom>
          <a:noFill/>
        </p:spPr>
        <p:txBody>
          <a:bodyPr wrap="square" rtlCol="0">
            <a:spAutoFit/>
          </a:bodyPr>
          <a:lstStyle/>
          <a:p>
            <a:pPr marL="380990" indent="-380990">
              <a:spcBef>
                <a:spcPts val="1600"/>
              </a:spcBef>
              <a:buClr>
                <a:schemeClr val="tx2"/>
              </a:buClr>
              <a:buFont typeface="Wingdings" panose="05000000000000000000" pitchFamily="2" charset="2"/>
              <a:buChar char="ü"/>
            </a:pPr>
            <a:r>
              <a:rPr lang="en-US" sz="2000" dirty="0"/>
              <a:t>Age ≥18 years</a:t>
            </a:r>
          </a:p>
          <a:p>
            <a:pPr marL="380990" indent="-380990">
              <a:spcBef>
                <a:spcPts val="1600"/>
              </a:spcBef>
              <a:buClr>
                <a:schemeClr val="tx2"/>
              </a:buClr>
              <a:buFont typeface="Wingdings" panose="05000000000000000000" pitchFamily="2" charset="2"/>
              <a:buChar char="ü"/>
            </a:pPr>
            <a:r>
              <a:rPr lang="en-US" sz="2000" dirty="0"/>
              <a:t>Hospitalized for anticoagulant-related major bleed*</a:t>
            </a:r>
          </a:p>
          <a:p>
            <a:pPr marL="380990" indent="-380990">
              <a:spcBef>
                <a:spcPts val="1600"/>
              </a:spcBef>
              <a:buClr>
                <a:schemeClr val="tx2"/>
              </a:buClr>
              <a:buFont typeface="Wingdings" panose="05000000000000000000" pitchFamily="2" charset="2"/>
              <a:buChar char="ü"/>
            </a:pPr>
            <a:r>
              <a:rPr lang="en-US" sz="2000" dirty="0"/>
              <a:t>Rivaroxaban or apixaban use at time of bleeding event</a:t>
            </a:r>
          </a:p>
          <a:p>
            <a:pPr marL="380990" indent="-380990">
              <a:spcBef>
                <a:spcPts val="1600"/>
              </a:spcBef>
              <a:buClr>
                <a:schemeClr val="tx2"/>
              </a:buClr>
              <a:buFont typeface="Wingdings" panose="05000000000000000000" pitchFamily="2" charset="2"/>
              <a:buChar char="ü"/>
            </a:pPr>
            <a:r>
              <a:rPr lang="en-US" sz="2000" dirty="0"/>
              <a:t>Treatment with andexanet alfa or           4F-PCC during hospitalization</a:t>
            </a:r>
          </a:p>
          <a:p>
            <a:pPr marL="380990" indent="-380990">
              <a:spcBef>
                <a:spcPts val="1600"/>
              </a:spcBef>
              <a:buClr>
                <a:schemeClr val="tx2"/>
              </a:buClr>
              <a:buFont typeface="Wingdings" panose="05000000000000000000" pitchFamily="2" charset="2"/>
              <a:buChar char="ü"/>
            </a:pPr>
            <a:r>
              <a:rPr lang="en-US" sz="2000" dirty="0"/>
              <a:t>Documented discharge disposition</a:t>
            </a:r>
          </a:p>
        </p:txBody>
      </p:sp>
      <p:grpSp>
        <p:nvGrpSpPr>
          <p:cNvPr id="5" name="Group 4">
            <a:extLst>
              <a:ext uri="{FF2B5EF4-FFF2-40B4-BE49-F238E27FC236}">
                <a16:creationId xmlns:a16="http://schemas.microsoft.com/office/drawing/2014/main" id="{FB6A300B-AF8F-9F5E-1830-0AD48FBEE7C3}"/>
              </a:ext>
            </a:extLst>
          </p:cNvPr>
          <p:cNvGrpSpPr/>
          <p:nvPr/>
        </p:nvGrpSpPr>
        <p:grpSpPr>
          <a:xfrm>
            <a:off x="812800" y="3891801"/>
            <a:ext cx="5283200" cy="1334582"/>
            <a:chOff x="609600" y="2918849"/>
            <a:chExt cx="3962400" cy="1000936"/>
          </a:xfrm>
        </p:grpSpPr>
        <p:grpSp>
          <p:nvGrpSpPr>
            <p:cNvPr id="1031" name="Group 1030">
              <a:extLst>
                <a:ext uri="{FF2B5EF4-FFF2-40B4-BE49-F238E27FC236}">
                  <a16:creationId xmlns:a16="http://schemas.microsoft.com/office/drawing/2014/main" id="{1A4FC32C-327A-8DD6-A2ED-9C58D36237B1}"/>
                </a:ext>
              </a:extLst>
            </p:cNvPr>
            <p:cNvGrpSpPr/>
            <p:nvPr/>
          </p:nvGrpSpPr>
          <p:grpSpPr>
            <a:xfrm>
              <a:off x="609600" y="2918849"/>
              <a:ext cx="3962400" cy="1000936"/>
              <a:chOff x="609600" y="2918849"/>
              <a:chExt cx="3962400" cy="1000936"/>
            </a:xfrm>
          </p:grpSpPr>
          <p:sp>
            <p:nvSpPr>
              <p:cNvPr id="28" name="Rectangle 27">
                <a:extLst>
                  <a:ext uri="{FF2B5EF4-FFF2-40B4-BE49-F238E27FC236}">
                    <a16:creationId xmlns:a16="http://schemas.microsoft.com/office/drawing/2014/main" id="{774E5B26-29A3-620F-80A2-AA7C26A5BC37}"/>
                  </a:ext>
                </a:extLst>
              </p:cNvPr>
              <p:cNvSpPr/>
              <p:nvPr/>
            </p:nvSpPr>
            <p:spPr>
              <a:xfrm>
                <a:off x="907704" y="3317197"/>
                <a:ext cx="345978" cy="1676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 name="TextBox 22">
                <a:extLst>
                  <a:ext uri="{FF2B5EF4-FFF2-40B4-BE49-F238E27FC236}">
                    <a16:creationId xmlns:a16="http://schemas.microsoft.com/office/drawing/2014/main" id="{5F1C3B31-3BBF-649C-5A47-A4D0D9DD388F}"/>
                  </a:ext>
                </a:extLst>
              </p:cNvPr>
              <p:cNvSpPr txBox="1"/>
              <p:nvPr/>
            </p:nvSpPr>
            <p:spPr>
              <a:xfrm>
                <a:off x="897518" y="3671384"/>
                <a:ext cx="608580" cy="223138"/>
              </a:xfrm>
              <a:prstGeom prst="rect">
                <a:avLst/>
              </a:prstGeom>
              <a:noFill/>
            </p:spPr>
            <p:txBody>
              <a:bodyPr wrap="none" rtlCol="0">
                <a:spAutoFit/>
              </a:bodyPr>
              <a:lstStyle/>
              <a:p>
                <a:pPr algn="ctr">
                  <a:lnSpc>
                    <a:spcPts val="1600"/>
                  </a:lnSpc>
                </a:pPr>
                <a:r>
                  <a:rPr lang="en-US" sz="1400" b="1" dirty="0">
                    <a:solidFill>
                      <a:schemeClr val="tx2"/>
                    </a:solidFill>
                    <a:latin typeface="+mj-lt"/>
                  </a:rPr>
                  <a:t>TIMING</a:t>
                </a:r>
              </a:p>
            </p:txBody>
          </p:sp>
          <p:sp>
            <p:nvSpPr>
              <p:cNvPr id="24" name="Rectangle: Rounded Corners 23">
                <a:extLst>
                  <a:ext uri="{FF2B5EF4-FFF2-40B4-BE49-F238E27FC236}">
                    <a16:creationId xmlns:a16="http://schemas.microsoft.com/office/drawing/2014/main" id="{417E280E-8924-0244-22F0-F5F06AF71E3F}"/>
                  </a:ext>
                </a:extLst>
              </p:cNvPr>
              <p:cNvSpPr/>
              <p:nvPr/>
            </p:nvSpPr>
            <p:spPr>
              <a:xfrm>
                <a:off x="609600" y="2918849"/>
                <a:ext cx="3962400" cy="1000936"/>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1026" name="Picture 2" descr="Free Icon | Calendar">
                <a:extLst>
                  <a:ext uri="{FF2B5EF4-FFF2-40B4-BE49-F238E27FC236}">
                    <a16:creationId xmlns:a16="http://schemas.microsoft.com/office/drawing/2014/main" id="{189EB95F-5779-36F5-7886-776413BADAAC}"/>
                  </a:ext>
                </a:extLst>
              </p:cNvPr>
              <p:cNvPicPr>
                <a:picLocks noChangeAspect="1" noChangeArrowheads="1"/>
              </p:cNvPicPr>
              <p:nvPr/>
            </p:nvPicPr>
            <p:blipFill>
              <a:blip r:embed="rId13" cstate="print">
                <a:duotone>
                  <a:schemeClr val="accent4">
                    <a:shade val="45000"/>
                    <a:satMod val="135000"/>
                  </a:schemeClr>
                  <a:prstClr val="white"/>
                </a:duotone>
                <a:extLst>
                  <a:ext uri="{BEBA8EAE-BF5A-486C-A8C5-ECC9F3942E4B}">
                    <a14:imgProps xmlns:a14="http://schemas.microsoft.com/office/drawing/2010/main">
                      <a14:imgLayer r:embed="rId14">
                        <a14:imgEffect>
                          <a14:brightnessContrast bright="41000" contrast="28000"/>
                        </a14:imgEffect>
                      </a14:imgLayer>
                    </a14:imgProps>
                  </a:ext>
                  <a:ext uri="{28A0092B-C50C-407E-A947-70E740481C1C}">
                    <a14:useLocalDpi xmlns:a14="http://schemas.microsoft.com/office/drawing/2010/main" val="0"/>
                  </a:ext>
                </a:extLst>
              </a:blip>
              <a:srcRect/>
              <a:stretch>
                <a:fillRect/>
              </a:stretch>
            </p:blipFill>
            <p:spPr bwMode="auto">
              <a:xfrm>
                <a:off x="934761" y="3071249"/>
                <a:ext cx="534095" cy="53409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8296C31A-9A1A-3E2C-1F0C-2433EAB29C4E}"/>
                </a:ext>
              </a:extLst>
            </p:cNvPr>
            <p:cNvSpPr txBox="1"/>
            <p:nvPr/>
          </p:nvSpPr>
          <p:spPr>
            <a:xfrm>
              <a:off x="1694661" y="3115388"/>
              <a:ext cx="2791614" cy="607858"/>
            </a:xfrm>
            <a:prstGeom prst="rect">
              <a:avLst/>
            </a:prstGeom>
            <a:noFill/>
          </p:spPr>
          <p:txBody>
            <a:bodyPr wrap="square" rtlCol="0">
              <a:spAutoFit/>
            </a:bodyPr>
            <a:lstStyle/>
            <a:p>
              <a:pPr algn="ctr">
                <a:spcAft>
                  <a:spcPts val="800"/>
                </a:spcAft>
              </a:pPr>
              <a:r>
                <a:rPr lang="en-US" sz="2000" b="1" dirty="0">
                  <a:solidFill>
                    <a:srgbClr val="C00000"/>
                  </a:solidFill>
                </a:rPr>
                <a:t>Discharge dates</a:t>
              </a:r>
            </a:p>
            <a:p>
              <a:pPr algn="ctr"/>
              <a:r>
                <a:rPr lang="en-US" sz="2000" dirty="0"/>
                <a:t>May 2018 to September 2022</a:t>
              </a:r>
            </a:p>
          </p:txBody>
        </p:sp>
      </p:grpSp>
      <p:sp>
        <p:nvSpPr>
          <p:cNvPr id="10" name="Footer Placeholder 9">
            <a:extLst>
              <a:ext uri="{FF2B5EF4-FFF2-40B4-BE49-F238E27FC236}">
                <a16:creationId xmlns:a16="http://schemas.microsoft.com/office/drawing/2014/main" id="{5218EE6D-39F3-CCF6-37CC-DBE9CB372BEC}"/>
              </a:ext>
            </a:extLst>
          </p:cNvPr>
          <p:cNvSpPr>
            <a:spLocks noGrp="1"/>
          </p:cNvSpPr>
          <p:nvPr>
            <p:ph type="ftr" sz="quarter" idx="10"/>
          </p:nvPr>
        </p:nvSpPr>
        <p:spPr>
          <a:xfrm>
            <a:off x="609601" y="6356350"/>
            <a:ext cx="5893942" cy="442131"/>
          </a:xfrm>
        </p:spPr>
        <p:txBody>
          <a:bodyPr/>
          <a:lstStyle/>
          <a:p>
            <a:r>
              <a:rPr lang="en-US"/>
              <a:t>EHR, electronic health record; 4F-PCC, 4-factor prothrombin complex concentrate; ICD-10, International Classification of Diseases-10th Revision.</a:t>
            </a:r>
          </a:p>
          <a:p>
            <a:r>
              <a:rPr lang="en-US"/>
              <a:t>
*Inpatient admission with ICD-10 diagnosis code of D68.32 (hemorrhagic disorder due to extrinsic circulating anticoagulants). </a:t>
            </a:r>
          </a:p>
        </p:txBody>
      </p:sp>
    </p:spTree>
    <p:extLst>
      <p:ext uri="{BB962C8B-B14F-4D97-AF65-F5344CB8AC3E}">
        <p14:creationId xmlns:p14="http://schemas.microsoft.com/office/powerpoint/2010/main" val="3664204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D331-D03F-7D05-6D3F-8C642B72580E}"/>
              </a:ext>
            </a:extLst>
          </p:cNvPr>
          <p:cNvSpPr>
            <a:spLocks noGrp="1"/>
          </p:cNvSpPr>
          <p:nvPr>
            <p:ph type="title"/>
          </p:nvPr>
        </p:nvSpPr>
        <p:spPr>
          <a:xfrm>
            <a:off x="609600" y="199505"/>
            <a:ext cx="10744200" cy="1185577"/>
          </a:xfrm>
        </p:spPr>
        <p:txBody>
          <a:bodyPr>
            <a:normAutofit/>
          </a:bodyPr>
          <a:lstStyle/>
          <a:p>
            <a:r>
              <a:rPr lang="en-US" dirty="0"/>
              <a:t>Methods: Measures and Primary Outcome</a:t>
            </a:r>
          </a:p>
        </p:txBody>
      </p:sp>
      <p:grpSp>
        <p:nvGrpSpPr>
          <p:cNvPr id="14" name="Group 13">
            <a:extLst>
              <a:ext uri="{FF2B5EF4-FFF2-40B4-BE49-F238E27FC236}">
                <a16:creationId xmlns:a16="http://schemas.microsoft.com/office/drawing/2014/main" id="{102F4A93-50CC-3992-7FF4-F005AC84EDC1}"/>
              </a:ext>
            </a:extLst>
          </p:cNvPr>
          <p:cNvGrpSpPr/>
          <p:nvPr/>
        </p:nvGrpSpPr>
        <p:grpSpPr>
          <a:xfrm>
            <a:off x="508000" y="1547739"/>
            <a:ext cx="3352800" cy="3747923"/>
            <a:chOff x="457200" y="1648420"/>
            <a:chExt cx="2514600" cy="2810942"/>
          </a:xfrm>
        </p:grpSpPr>
        <p:sp>
          <p:nvSpPr>
            <p:cNvPr id="10" name="TextBox 9">
              <a:extLst>
                <a:ext uri="{FF2B5EF4-FFF2-40B4-BE49-F238E27FC236}">
                  <a16:creationId xmlns:a16="http://schemas.microsoft.com/office/drawing/2014/main" id="{D8369B41-DA74-AEFC-2139-3D98643A5AA4}"/>
                </a:ext>
              </a:extLst>
            </p:cNvPr>
            <p:cNvSpPr txBox="1"/>
            <p:nvPr/>
          </p:nvSpPr>
          <p:spPr>
            <a:xfrm>
              <a:off x="586740" y="1648420"/>
              <a:ext cx="2209800" cy="530914"/>
            </a:xfrm>
            <a:prstGeom prst="rect">
              <a:avLst/>
            </a:prstGeom>
            <a:noFill/>
            <a:ln>
              <a:noFill/>
            </a:ln>
          </p:spPr>
          <p:txBody>
            <a:bodyPr wrap="square" rtlCol="0">
              <a:spAutoFit/>
            </a:bodyPr>
            <a:lstStyle/>
            <a:p>
              <a:pPr algn="ctr"/>
              <a:r>
                <a:rPr lang="en-US" sz="2000" b="1" dirty="0">
                  <a:solidFill>
                    <a:schemeClr val="accent4"/>
                  </a:solidFill>
                  <a:latin typeface="+mj-lt"/>
                </a:rPr>
                <a:t>Patient and treatment characteristics</a:t>
              </a:r>
            </a:p>
          </p:txBody>
        </p:sp>
        <p:sp>
          <p:nvSpPr>
            <p:cNvPr id="21" name="TextBox 20">
              <a:extLst>
                <a:ext uri="{FF2B5EF4-FFF2-40B4-BE49-F238E27FC236}">
                  <a16:creationId xmlns:a16="http://schemas.microsoft.com/office/drawing/2014/main" id="{BB1A8B3E-8EB0-79EE-1BD4-35219DC4D983}"/>
                </a:ext>
              </a:extLst>
            </p:cNvPr>
            <p:cNvSpPr txBox="1"/>
            <p:nvPr/>
          </p:nvSpPr>
          <p:spPr>
            <a:xfrm>
              <a:off x="457200" y="2389564"/>
              <a:ext cx="2514600" cy="2069798"/>
            </a:xfrm>
            <a:prstGeom prst="rect">
              <a:avLst/>
            </a:prstGeom>
            <a:noFill/>
          </p:spPr>
          <p:txBody>
            <a:bodyPr wrap="square" rtlCol="0">
              <a:spAutoFit/>
            </a:bodyPr>
            <a:lstStyle/>
            <a:p>
              <a:pPr marL="380990" indent="-380990">
                <a:lnSpc>
                  <a:spcPts val="2267"/>
                </a:lnSpc>
                <a:spcBef>
                  <a:spcPts val="800"/>
                </a:spcBef>
                <a:buFont typeface="Univers Light" panose="020B0403020202020204" pitchFamily="34" charset="0"/>
                <a:buChar char="–"/>
              </a:pPr>
              <a:r>
                <a:rPr lang="en-US" sz="2000" dirty="0"/>
                <a:t>Patient demographics and comorbidities</a:t>
              </a:r>
            </a:p>
            <a:p>
              <a:pPr marL="380990" indent="-380990">
                <a:lnSpc>
                  <a:spcPts val="2267"/>
                </a:lnSpc>
                <a:spcBef>
                  <a:spcPts val="800"/>
                </a:spcBef>
                <a:buFont typeface="Univers Light" panose="020B0403020202020204" pitchFamily="34" charset="0"/>
                <a:buChar char="–"/>
              </a:pPr>
              <a:r>
                <a:rPr lang="en-US" sz="2000" dirty="0"/>
                <a:t>Type of </a:t>
              </a:r>
              <a:r>
                <a:rPr lang="en-US" sz="2000" dirty="0" err="1"/>
                <a:t>FXa</a:t>
              </a:r>
              <a:r>
                <a:rPr lang="en-US" sz="2000" dirty="0"/>
                <a:t> inhibitor</a:t>
              </a:r>
            </a:p>
            <a:p>
              <a:pPr marL="380990" indent="-380990">
                <a:lnSpc>
                  <a:spcPts val="2267"/>
                </a:lnSpc>
                <a:spcBef>
                  <a:spcPts val="800"/>
                </a:spcBef>
                <a:buFont typeface="Univers Light" panose="020B0403020202020204" pitchFamily="34" charset="0"/>
                <a:buChar char="–"/>
              </a:pPr>
              <a:r>
                <a:rPr lang="en-US" sz="2000" dirty="0"/>
                <a:t>Time from admission </a:t>
              </a:r>
              <a:br>
                <a:rPr lang="en-US" sz="2000" dirty="0"/>
              </a:br>
              <a:r>
                <a:rPr lang="en-US" sz="2000" dirty="0"/>
                <a:t>to reversal agent administration</a:t>
              </a:r>
            </a:p>
            <a:p>
              <a:pPr marL="380990" indent="-380990">
                <a:lnSpc>
                  <a:spcPts val="2267"/>
                </a:lnSpc>
                <a:spcBef>
                  <a:spcPts val="800"/>
                </a:spcBef>
                <a:buFont typeface="Univers Light" panose="020B0403020202020204" pitchFamily="34" charset="0"/>
                <a:buChar char="–"/>
              </a:pPr>
              <a:r>
                <a:rPr lang="en-US" sz="2000" dirty="0"/>
                <a:t>Time since last anticoagulant dose</a:t>
              </a:r>
            </a:p>
          </p:txBody>
        </p:sp>
        <p:cxnSp>
          <p:nvCxnSpPr>
            <p:cNvPr id="5" name="Straight Connector 4">
              <a:extLst>
                <a:ext uri="{FF2B5EF4-FFF2-40B4-BE49-F238E27FC236}">
                  <a16:creationId xmlns:a16="http://schemas.microsoft.com/office/drawing/2014/main" id="{2BCEDB7D-1B08-A7A0-2C3B-228ED1E80B50}"/>
                </a:ext>
              </a:extLst>
            </p:cNvPr>
            <p:cNvCxnSpPr>
              <a:cxnSpLocks/>
            </p:cNvCxnSpPr>
            <p:nvPr/>
          </p:nvCxnSpPr>
          <p:spPr>
            <a:xfrm flipH="1">
              <a:off x="457200" y="2266950"/>
              <a:ext cx="246888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D11AF02-549A-95F2-A1FF-11711A58470F}"/>
              </a:ext>
            </a:extLst>
          </p:cNvPr>
          <p:cNvGrpSpPr/>
          <p:nvPr/>
        </p:nvGrpSpPr>
        <p:grpSpPr>
          <a:xfrm>
            <a:off x="7538720" y="1547739"/>
            <a:ext cx="4246880" cy="2260335"/>
            <a:chOff x="5501640" y="1648420"/>
            <a:chExt cx="3185160" cy="1695251"/>
          </a:xfrm>
        </p:grpSpPr>
        <p:sp>
          <p:nvSpPr>
            <p:cNvPr id="15" name="TextBox 14">
              <a:extLst>
                <a:ext uri="{FF2B5EF4-FFF2-40B4-BE49-F238E27FC236}">
                  <a16:creationId xmlns:a16="http://schemas.microsoft.com/office/drawing/2014/main" id="{C192FB4A-99E8-C2F6-1415-4090BC412322}"/>
                </a:ext>
              </a:extLst>
            </p:cNvPr>
            <p:cNvSpPr txBox="1"/>
            <p:nvPr/>
          </p:nvSpPr>
          <p:spPr>
            <a:xfrm>
              <a:off x="6047711" y="1648420"/>
              <a:ext cx="2209800" cy="530915"/>
            </a:xfrm>
            <a:prstGeom prst="rect">
              <a:avLst/>
            </a:prstGeom>
            <a:noFill/>
          </p:spPr>
          <p:txBody>
            <a:bodyPr wrap="square" rtlCol="0">
              <a:spAutoFit/>
            </a:bodyPr>
            <a:lstStyle/>
            <a:p>
              <a:pPr algn="ctr"/>
              <a:r>
                <a:rPr lang="en-US" sz="2000" b="1" dirty="0">
                  <a:solidFill>
                    <a:schemeClr val="accent4"/>
                  </a:solidFill>
                  <a:latin typeface="+mj-lt"/>
                </a:rPr>
                <a:t>Primary outcome:           in-hospital mortality</a:t>
              </a:r>
            </a:p>
          </p:txBody>
        </p:sp>
        <p:sp>
          <p:nvSpPr>
            <p:cNvPr id="25" name="TextBox 24">
              <a:extLst>
                <a:ext uri="{FF2B5EF4-FFF2-40B4-BE49-F238E27FC236}">
                  <a16:creationId xmlns:a16="http://schemas.microsoft.com/office/drawing/2014/main" id="{6AC67775-3D57-21BE-31B9-3CE87760025C}"/>
                </a:ext>
              </a:extLst>
            </p:cNvPr>
            <p:cNvSpPr txBox="1"/>
            <p:nvPr/>
          </p:nvSpPr>
          <p:spPr>
            <a:xfrm>
              <a:off x="5501640" y="2389564"/>
              <a:ext cx="3185160" cy="954107"/>
            </a:xfrm>
            <a:prstGeom prst="rect">
              <a:avLst/>
            </a:prstGeom>
            <a:noFill/>
          </p:spPr>
          <p:txBody>
            <a:bodyPr wrap="square" rtlCol="0">
              <a:spAutoFit/>
            </a:bodyPr>
            <a:lstStyle/>
            <a:p>
              <a:pPr algn="ctr">
                <a:lnSpc>
                  <a:spcPts val="2267"/>
                </a:lnSpc>
                <a:spcBef>
                  <a:spcPts val="800"/>
                </a:spcBef>
              </a:pPr>
              <a:r>
                <a:rPr lang="en-US" sz="2000" dirty="0"/>
                <a:t>Multivariable logistic regression* to compare odds of in-hospital mortality with </a:t>
              </a:r>
              <a:r>
                <a:rPr lang="en-US" sz="2000" b="1" dirty="0" err="1">
                  <a:solidFill>
                    <a:schemeClr val="accent4"/>
                  </a:solidFill>
                </a:rPr>
                <a:t>andexanet</a:t>
              </a:r>
              <a:r>
                <a:rPr lang="en-US" sz="2000" b="1" dirty="0">
                  <a:solidFill>
                    <a:schemeClr val="accent4"/>
                  </a:solidFill>
                </a:rPr>
                <a:t> alfa </a:t>
              </a:r>
              <a:r>
                <a:rPr lang="en-US" sz="2000" dirty="0"/>
                <a:t>versus </a:t>
              </a:r>
              <a:r>
                <a:rPr lang="en-US" sz="2000" b="1" dirty="0">
                  <a:solidFill>
                    <a:srgbClr val="C00000"/>
                  </a:solidFill>
                </a:rPr>
                <a:t>4F-PCC</a:t>
              </a:r>
            </a:p>
          </p:txBody>
        </p:sp>
        <p:cxnSp>
          <p:nvCxnSpPr>
            <p:cNvPr id="7" name="Straight Connector 6">
              <a:extLst>
                <a:ext uri="{FF2B5EF4-FFF2-40B4-BE49-F238E27FC236}">
                  <a16:creationId xmlns:a16="http://schemas.microsoft.com/office/drawing/2014/main" id="{88093312-B40D-9362-A143-D378803B5D35}"/>
                </a:ext>
              </a:extLst>
            </p:cNvPr>
            <p:cNvCxnSpPr>
              <a:cxnSpLocks/>
            </p:cNvCxnSpPr>
            <p:nvPr/>
          </p:nvCxnSpPr>
          <p:spPr>
            <a:xfrm flipH="1">
              <a:off x="5618423" y="2266950"/>
              <a:ext cx="3068377"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643D263B-D931-D8E1-D745-AFC59AA40300}"/>
              </a:ext>
            </a:extLst>
          </p:cNvPr>
          <p:cNvGrpSpPr/>
          <p:nvPr/>
        </p:nvGrpSpPr>
        <p:grpSpPr>
          <a:xfrm>
            <a:off x="4023360" y="1547739"/>
            <a:ext cx="3352800" cy="3452969"/>
            <a:chOff x="3314700" y="1648420"/>
            <a:chExt cx="2514600" cy="2589727"/>
          </a:xfrm>
        </p:grpSpPr>
        <p:sp>
          <p:nvSpPr>
            <p:cNvPr id="13" name="TextBox 12">
              <a:extLst>
                <a:ext uri="{FF2B5EF4-FFF2-40B4-BE49-F238E27FC236}">
                  <a16:creationId xmlns:a16="http://schemas.microsoft.com/office/drawing/2014/main" id="{A2DC0B92-7ABC-CFC8-3AC8-1B869AA0C6E3}"/>
                </a:ext>
              </a:extLst>
            </p:cNvPr>
            <p:cNvSpPr txBox="1"/>
            <p:nvPr/>
          </p:nvSpPr>
          <p:spPr>
            <a:xfrm>
              <a:off x="3444240" y="1648420"/>
              <a:ext cx="2209800" cy="530915"/>
            </a:xfrm>
            <a:prstGeom prst="rect">
              <a:avLst/>
            </a:prstGeom>
            <a:noFill/>
            <a:ln>
              <a:noFill/>
            </a:ln>
          </p:spPr>
          <p:txBody>
            <a:bodyPr wrap="square" rtlCol="0">
              <a:spAutoFit/>
            </a:bodyPr>
            <a:lstStyle/>
            <a:p>
              <a:pPr algn="ctr"/>
              <a:r>
                <a:rPr lang="en-US" sz="2000" b="1" dirty="0">
                  <a:solidFill>
                    <a:schemeClr val="accent4"/>
                  </a:solidFill>
                  <a:latin typeface="+mj-lt"/>
                </a:rPr>
                <a:t>Bleed location, cause, and severity</a:t>
              </a:r>
            </a:p>
          </p:txBody>
        </p:sp>
        <p:sp>
          <p:nvSpPr>
            <p:cNvPr id="22" name="TextBox 21">
              <a:extLst>
                <a:ext uri="{FF2B5EF4-FFF2-40B4-BE49-F238E27FC236}">
                  <a16:creationId xmlns:a16="http://schemas.microsoft.com/office/drawing/2014/main" id="{339838AE-2C9E-EA9E-873E-776954B84A20}"/>
                </a:ext>
              </a:extLst>
            </p:cNvPr>
            <p:cNvSpPr txBox="1"/>
            <p:nvPr/>
          </p:nvSpPr>
          <p:spPr>
            <a:xfrm>
              <a:off x="3314700" y="2389564"/>
              <a:ext cx="2514600" cy="1848583"/>
            </a:xfrm>
            <a:prstGeom prst="rect">
              <a:avLst/>
            </a:prstGeom>
            <a:noFill/>
          </p:spPr>
          <p:txBody>
            <a:bodyPr wrap="square" rtlCol="0">
              <a:spAutoFit/>
            </a:bodyPr>
            <a:lstStyle/>
            <a:p>
              <a:pPr marL="380990" indent="-380990">
                <a:lnSpc>
                  <a:spcPts val="2267"/>
                </a:lnSpc>
                <a:spcBef>
                  <a:spcPts val="800"/>
                </a:spcBef>
                <a:buFont typeface="Univers Light" panose="020B0403020202020204" pitchFamily="34" charset="0"/>
                <a:buChar char="–"/>
              </a:pPr>
              <a:r>
                <a:rPr lang="en-US" sz="2000" dirty="0"/>
                <a:t>Location (ICH, GI, critical compartment, other)</a:t>
              </a:r>
            </a:p>
            <a:p>
              <a:pPr marL="380990" indent="-380990">
                <a:lnSpc>
                  <a:spcPts val="2267"/>
                </a:lnSpc>
                <a:spcBef>
                  <a:spcPts val="800"/>
                </a:spcBef>
                <a:buFont typeface="Univers Light" panose="020B0403020202020204" pitchFamily="34" charset="0"/>
                <a:buChar char="–"/>
              </a:pPr>
              <a:r>
                <a:rPr lang="en-US" sz="2000" dirty="0"/>
                <a:t>Traumatic or spontaneous origin</a:t>
              </a:r>
            </a:p>
            <a:p>
              <a:pPr marL="380990" indent="-380990">
                <a:lnSpc>
                  <a:spcPts val="2267"/>
                </a:lnSpc>
                <a:spcBef>
                  <a:spcPts val="800"/>
                </a:spcBef>
                <a:buFont typeface="Univers Light" panose="020B0403020202020204" pitchFamily="34" charset="0"/>
                <a:buChar char="–"/>
              </a:pPr>
              <a:r>
                <a:rPr lang="en-US" sz="2000" dirty="0"/>
                <a:t>ICH severity</a:t>
              </a:r>
            </a:p>
            <a:p>
              <a:pPr marL="380990" indent="-380990">
                <a:lnSpc>
                  <a:spcPts val="2267"/>
                </a:lnSpc>
                <a:spcBef>
                  <a:spcPts val="800"/>
                </a:spcBef>
                <a:buFont typeface="Univers Light" panose="020B0403020202020204" pitchFamily="34" charset="0"/>
                <a:buChar char="–"/>
              </a:pPr>
              <a:r>
                <a:rPr lang="en-US" sz="2000" dirty="0"/>
                <a:t>GI bleed location</a:t>
              </a:r>
            </a:p>
          </p:txBody>
        </p:sp>
        <p:cxnSp>
          <p:nvCxnSpPr>
            <p:cNvPr id="3" name="Straight Connector 2">
              <a:extLst>
                <a:ext uri="{FF2B5EF4-FFF2-40B4-BE49-F238E27FC236}">
                  <a16:creationId xmlns:a16="http://schemas.microsoft.com/office/drawing/2014/main" id="{B5B905F7-4919-3428-4A7D-41AEA16952F8}"/>
                </a:ext>
              </a:extLst>
            </p:cNvPr>
            <p:cNvCxnSpPr>
              <a:cxnSpLocks/>
            </p:cNvCxnSpPr>
            <p:nvPr/>
          </p:nvCxnSpPr>
          <p:spPr>
            <a:xfrm flipH="1">
              <a:off x="3314700" y="2266950"/>
              <a:ext cx="246888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8" name="Footer Placeholder 7">
            <a:extLst>
              <a:ext uri="{FF2B5EF4-FFF2-40B4-BE49-F238E27FC236}">
                <a16:creationId xmlns:a16="http://schemas.microsoft.com/office/drawing/2014/main" id="{F22C9AC5-A2A0-357E-922D-E9D13866D594}"/>
              </a:ext>
            </a:extLst>
          </p:cNvPr>
          <p:cNvSpPr>
            <a:spLocks noGrp="1"/>
          </p:cNvSpPr>
          <p:nvPr>
            <p:ph type="ftr" sz="quarter" idx="10"/>
          </p:nvPr>
        </p:nvSpPr>
        <p:spPr>
          <a:xfrm>
            <a:off x="609600" y="6356350"/>
            <a:ext cx="11176000" cy="442131"/>
          </a:xfrm>
        </p:spPr>
        <p:txBody>
          <a:bodyPr/>
          <a:lstStyle/>
          <a:p>
            <a:r>
              <a:rPr lang="en-US" dirty="0" err="1"/>
              <a:t>FXa</a:t>
            </a:r>
            <a:r>
              <a:rPr lang="en-US" dirty="0"/>
              <a:t>, Factor </a:t>
            </a:r>
            <a:r>
              <a:rPr lang="en-US" dirty="0" err="1"/>
              <a:t>Xa</a:t>
            </a:r>
            <a:r>
              <a:rPr lang="en-US" dirty="0"/>
              <a:t>; ICH, intracranial hemorrhage; GI, gastrointestinal; 4F-PCC, 4-factor prothrombin complex concentrate; SBP, systolic blood pressure; DNR, do-not-resuscitate.</a:t>
            </a:r>
          </a:p>
          <a:p>
            <a:r>
              <a:rPr lang="en-US" dirty="0"/>
              <a:t>
*Model adjusted for age, sex, comorbidities, time since last anticoagulant dose, bleed location, ICH cause, SBP, impaired mental status, DNR order, door-to-needle time, and data collection period.</a:t>
            </a:r>
          </a:p>
        </p:txBody>
      </p:sp>
    </p:spTree>
    <p:extLst>
      <p:ext uri="{BB962C8B-B14F-4D97-AF65-F5344CB8AC3E}">
        <p14:creationId xmlns:p14="http://schemas.microsoft.com/office/powerpoint/2010/main" val="3678444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Arrow: Pentagon 22">
            <a:extLst>
              <a:ext uri="{FF2B5EF4-FFF2-40B4-BE49-F238E27FC236}">
                <a16:creationId xmlns:a16="http://schemas.microsoft.com/office/drawing/2014/main" id="{BB1130FA-C6BF-C5CF-684E-9EC8D11F6FB0}"/>
              </a:ext>
            </a:extLst>
          </p:cNvPr>
          <p:cNvSpPr/>
          <p:nvPr/>
        </p:nvSpPr>
        <p:spPr>
          <a:xfrm>
            <a:off x="6366296" y="2123315"/>
            <a:ext cx="5384800" cy="1604571"/>
          </a:xfrm>
          <a:prstGeom prst="homePlate">
            <a:avLst>
              <a:gd name="adj" fmla="val 0"/>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0" name="Arrow: Pentagon 19">
            <a:extLst>
              <a:ext uri="{FF2B5EF4-FFF2-40B4-BE49-F238E27FC236}">
                <a16:creationId xmlns:a16="http://schemas.microsoft.com/office/drawing/2014/main" id="{FF8A3496-57EA-256E-DF0E-B1214D6D2EB5}"/>
              </a:ext>
            </a:extLst>
          </p:cNvPr>
          <p:cNvSpPr/>
          <p:nvPr/>
        </p:nvSpPr>
        <p:spPr>
          <a:xfrm>
            <a:off x="3280219" y="2123315"/>
            <a:ext cx="3830663" cy="1604571"/>
          </a:xfrm>
          <a:prstGeom prst="homePlate">
            <a:avLst>
              <a:gd name="adj" fmla="val 0"/>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9" name="Arrow: Pentagon 18">
            <a:extLst>
              <a:ext uri="{FF2B5EF4-FFF2-40B4-BE49-F238E27FC236}">
                <a16:creationId xmlns:a16="http://schemas.microsoft.com/office/drawing/2014/main" id="{9BB0BA69-EDC2-EB67-E990-1D862BFFD03F}"/>
              </a:ext>
            </a:extLst>
          </p:cNvPr>
          <p:cNvSpPr/>
          <p:nvPr/>
        </p:nvSpPr>
        <p:spPr>
          <a:xfrm>
            <a:off x="473498" y="2123315"/>
            <a:ext cx="3538485" cy="1604571"/>
          </a:xfrm>
          <a:prstGeom prst="homePlate">
            <a:avLst>
              <a:gd name="adj" fmla="val 0"/>
            </a:avLst>
          </a:prstGeom>
          <a:solidFill>
            <a:schemeClr val="bg1"/>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Mean</a:t>
            </a:r>
          </a:p>
        </p:txBody>
      </p:sp>
      <p:sp>
        <p:nvSpPr>
          <p:cNvPr id="2" name="Title 1">
            <a:extLst>
              <a:ext uri="{FF2B5EF4-FFF2-40B4-BE49-F238E27FC236}">
                <a16:creationId xmlns:a16="http://schemas.microsoft.com/office/drawing/2014/main" id="{DB12D331-D03F-7D05-6D3F-8C642B72580E}"/>
              </a:ext>
            </a:extLst>
          </p:cNvPr>
          <p:cNvSpPr>
            <a:spLocks noGrp="1"/>
          </p:cNvSpPr>
          <p:nvPr>
            <p:ph type="title"/>
          </p:nvPr>
        </p:nvSpPr>
        <p:spPr>
          <a:xfrm>
            <a:off x="609600" y="199505"/>
            <a:ext cx="10744200" cy="1185577"/>
          </a:xfrm>
        </p:spPr>
        <p:txBody>
          <a:bodyPr>
            <a:normAutofit/>
          </a:bodyPr>
          <a:lstStyle/>
          <a:p>
            <a:r>
              <a:rPr lang="en-US" sz="2800" dirty="0"/>
              <a:t>Results: Patient and Treatment Characteristics</a:t>
            </a:r>
          </a:p>
        </p:txBody>
      </p:sp>
      <p:sp>
        <p:nvSpPr>
          <p:cNvPr id="6" name="TextBox 5">
            <a:extLst>
              <a:ext uri="{FF2B5EF4-FFF2-40B4-BE49-F238E27FC236}">
                <a16:creationId xmlns:a16="http://schemas.microsoft.com/office/drawing/2014/main" id="{858511D6-02A6-1DDA-8BD9-2BCBBEB2C108}"/>
              </a:ext>
            </a:extLst>
          </p:cNvPr>
          <p:cNvSpPr txBox="1"/>
          <p:nvPr/>
        </p:nvSpPr>
        <p:spPr>
          <a:xfrm>
            <a:off x="4731418" y="2697158"/>
            <a:ext cx="2175596" cy="400110"/>
          </a:xfrm>
          <a:prstGeom prst="rect">
            <a:avLst/>
          </a:prstGeom>
          <a:noFill/>
        </p:spPr>
        <p:txBody>
          <a:bodyPr wrap="none" rtlCol="0">
            <a:spAutoFit/>
          </a:bodyPr>
          <a:lstStyle/>
          <a:p>
            <a:r>
              <a:rPr lang="en-US" sz="2000" b="1" dirty="0">
                <a:solidFill>
                  <a:schemeClr val="accent4"/>
                </a:solidFill>
              </a:rPr>
              <a:t>57.2%  </a:t>
            </a:r>
            <a:r>
              <a:rPr lang="en-US" sz="2000" dirty="0"/>
              <a:t>vs  </a:t>
            </a:r>
            <a:r>
              <a:rPr lang="en-US" sz="2000" b="1" dirty="0">
                <a:solidFill>
                  <a:srgbClr val="C00000"/>
                </a:solidFill>
              </a:rPr>
              <a:t>60.5%</a:t>
            </a:r>
          </a:p>
        </p:txBody>
      </p:sp>
      <p:pic>
        <p:nvPicPr>
          <p:cNvPr id="17" name="Graphic 16" descr="Man with solid fill">
            <a:extLst>
              <a:ext uri="{FF2B5EF4-FFF2-40B4-BE49-F238E27FC236}">
                <a16:creationId xmlns:a16="http://schemas.microsoft.com/office/drawing/2014/main" id="{181B97AB-22A8-CF51-CC22-EAE8C2B2D8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020217" y="2509541"/>
            <a:ext cx="812800" cy="812800"/>
          </a:xfrm>
          <a:prstGeom prst="rect">
            <a:avLst/>
          </a:prstGeom>
        </p:spPr>
      </p:pic>
      <p:pic>
        <p:nvPicPr>
          <p:cNvPr id="5" name="Graphic 4" descr="Male with solid fill">
            <a:extLst>
              <a:ext uri="{FF2B5EF4-FFF2-40B4-BE49-F238E27FC236}">
                <a16:creationId xmlns:a16="http://schemas.microsoft.com/office/drawing/2014/main" id="{0512EF48-EB5E-18E0-C0EB-F079C56121A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93779" y="2401453"/>
            <a:ext cx="498771" cy="498771"/>
          </a:xfrm>
          <a:prstGeom prst="rect">
            <a:avLst/>
          </a:prstGeom>
        </p:spPr>
      </p:pic>
      <p:sp>
        <p:nvSpPr>
          <p:cNvPr id="24" name="TextBox 23">
            <a:extLst>
              <a:ext uri="{FF2B5EF4-FFF2-40B4-BE49-F238E27FC236}">
                <a16:creationId xmlns:a16="http://schemas.microsoft.com/office/drawing/2014/main" id="{A5FB3EC4-592E-F4B8-C5DC-6E88A3FFEEB9}"/>
              </a:ext>
            </a:extLst>
          </p:cNvPr>
          <p:cNvSpPr txBox="1"/>
          <p:nvPr/>
        </p:nvSpPr>
        <p:spPr>
          <a:xfrm>
            <a:off x="1489497" y="2697158"/>
            <a:ext cx="2417650" cy="400110"/>
          </a:xfrm>
          <a:prstGeom prst="rect">
            <a:avLst/>
          </a:prstGeom>
          <a:noFill/>
        </p:spPr>
        <p:txBody>
          <a:bodyPr wrap="none" rtlCol="0">
            <a:spAutoFit/>
          </a:bodyPr>
          <a:lstStyle/>
          <a:p>
            <a:r>
              <a:rPr lang="en-US" sz="2000" b="1" dirty="0">
                <a:solidFill>
                  <a:schemeClr val="accent4"/>
                </a:solidFill>
              </a:rPr>
              <a:t>65.6 </a:t>
            </a:r>
            <a:r>
              <a:rPr lang="en-US" sz="2000" b="1" dirty="0">
                <a:solidFill>
                  <a:schemeClr val="tx2"/>
                </a:solidFill>
              </a:rPr>
              <a:t> </a:t>
            </a:r>
            <a:r>
              <a:rPr lang="en-US" sz="2000" dirty="0"/>
              <a:t>vs  </a:t>
            </a:r>
            <a:r>
              <a:rPr lang="en-US" sz="2000" b="1" dirty="0">
                <a:solidFill>
                  <a:srgbClr val="C00000"/>
                </a:solidFill>
              </a:rPr>
              <a:t>66.6</a:t>
            </a:r>
            <a:r>
              <a:rPr lang="en-US" sz="2000" dirty="0"/>
              <a:t> years</a:t>
            </a:r>
            <a:endParaRPr lang="en-US" sz="2000" b="1" dirty="0">
              <a:solidFill>
                <a:srgbClr val="C00000"/>
              </a:solidFill>
            </a:endParaRPr>
          </a:p>
        </p:txBody>
      </p:sp>
      <p:sp>
        <p:nvSpPr>
          <p:cNvPr id="30" name="TextBox 29">
            <a:extLst>
              <a:ext uri="{FF2B5EF4-FFF2-40B4-BE49-F238E27FC236}">
                <a16:creationId xmlns:a16="http://schemas.microsoft.com/office/drawing/2014/main" id="{BE1CDCD4-73C4-DE22-7DA6-9DFE6E254D0E}"/>
              </a:ext>
            </a:extLst>
          </p:cNvPr>
          <p:cNvSpPr txBox="1"/>
          <p:nvPr/>
        </p:nvSpPr>
        <p:spPr>
          <a:xfrm>
            <a:off x="609600" y="1423638"/>
            <a:ext cx="9576661" cy="461665"/>
          </a:xfrm>
          <a:prstGeom prst="rect">
            <a:avLst/>
          </a:prstGeom>
          <a:noFill/>
        </p:spPr>
        <p:txBody>
          <a:bodyPr wrap="none" rtlCol="0">
            <a:spAutoFit/>
          </a:bodyPr>
          <a:lstStyle/>
          <a:p>
            <a:r>
              <a:rPr lang="en-US" sz="2400" dirty="0"/>
              <a:t>Characteristics for </a:t>
            </a:r>
            <a:r>
              <a:rPr lang="en-US" sz="2400" b="1" dirty="0" err="1">
                <a:solidFill>
                  <a:schemeClr val="accent4"/>
                </a:solidFill>
              </a:rPr>
              <a:t>andexanet</a:t>
            </a:r>
            <a:r>
              <a:rPr lang="en-US" sz="2400" b="1" dirty="0">
                <a:solidFill>
                  <a:schemeClr val="accent4"/>
                </a:solidFill>
              </a:rPr>
              <a:t> alfa (N = 2122) </a:t>
            </a:r>
            <a:r>
              <a:rPr lang="en-US" sz="2400" dirty="0"/>
              <a:t>vs </a:t>
            </a:r>
            <a:r>
              <a:rPr lang="en-US" sz="2400" b="1" dirty="0">
                <a:solidFill>
                  <a:srgbClr val="C00000"/>
                </a:solidFill>
              </a:rPr>
              <a:t>4F-PCC (N = 2273)</a:t>
            </a:r>
          </a:p>
        </p:txBody>
      </p:sp>
      <p:sp>
        <p:nvSpPr>
          <p:cNvPr id="13" name="Arc 12">
            <a:extLst>
              <a:ext uri="{FF2B5EF4-FFF2-40B4-BE49-F238E27FC236}">
                <a16:creationId xmlns:a16="http://schemas.microsoft.com/office/drawing/2014/main" id="{5A0DFAA9-1E42-E9AB-0B7D-E76C7A59C06A}"/>
              </a:ext>
            </a:extLst>
          </p:cNvPr>
          <p:cNvSpPr/>
          <p:nvPr/>
        </p:nvSpPr>
        <p:spPr>
          <a:xfrm>
            <a:off x="676697" y="2604653"/>
            <a:ext cx="757905" cy="717688"/>
          </a:xfrm>
          <a:prstGeom prst="arc">
            <a:avLst>
              <a:gd name="adj1" fmla="val 1240291"/>
              <a:gd name="adj2" fmla="val 19858296"/>
            </a:avLst>
          </a:prstGeom>
          <a:ln w="57150">
            <a:solidFill>
              <a:schemeClr val="tx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14" name="TextBox 13">
            <a:extLst>
              <a:ext uri="{FF2B5EF4-FFF2-40B4-BE49-F238E27FC236}">
                <a16:creationId xmlns:a16="http://schemas.microsoft.com/office/drawing/2014/main" id="{A5C715B1-1BFA-66FD-A23F-A89BD7279F16}"/>
              </a:ext>
            </a:extLst>
          </p:cNvPr>
          <p:cNvSpPr txBox="1"/>
          <p:nvPr/>
        </p:nvSpPr>
        <p:spPr>
          <a:xfrm>
            <a:off x="696644" y="2763442"/>
            <a:ext cx="740908" cy="400110"/>
          </a:xfrm>
          <a:prstGeom prst="rect">
            <a:avLst/>
          </a:prstGeom>
          <a:noFill/>
        </p:spPr>
        <p:txBody>
          <a:bodyPr wrap="none" rtlCol="0">
            <a:spAutoFit/>
          </a:bodyPr>
          <a:lstStyle/>
          <a:p>
            <a:r>
              <a:rPr lang="en-US" sz="2000" b="1" dirty="0">
                <a:solidFill>
                  <a:schemeClr val="tx2"/>
                </a:solidFill>
              </a:rPr>
              <a:t>AGE</a:t>
            </a:r>
          </a:p>
        </p:txBody>
      </p:sp>
      <p:sp>
        <p:nvSpPr>
          <p:cNvPr id="32" name="Arrow: Pentagon 31">
            <a:extLst>
              <a:ext uri="{FF2B5EF4-FFF2-40B4-BE49-F238E27FC236}">
                <a16:creationId xmlns:a16="http://schemas.microsoft.com/office/drawing/2014/main" id="{97BBFABA-0936-38D6-AB66-7770A06690C6}"/>
              </a:ext>
            </a:extLst>
          </p:cNvPr>
          <p:cNvSpPr/>
          <p:nvPr/>
        </p:nvSpPr>
        <p:spPr>
          <a:xfrm>
            <a:off x="5887451" y="4028643"/>
            <a:ext cx="5863645" cy="1609344"/>
          </a:xfrm>
          <a:prstGeom prst="homePlate">
            <a:avLst>
              <a:gd name="adj" fmla="val 0"/>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3" name="Arrow: Pentagon 32">
            <a:extLst>
              <a:ext uri="{FF2B5EF4-FFF2-40B4-BE49-F238E27FC236}">
                <a16:creationId xmlns:a16="http://schemas.microsoft.com/office/drawing/2014/main" id="{35D57280-DF46-8E03-10E5-6863761E70DD}"/>
              </a:ext>
            </a:extLst>
          </p:cNvPr>
          <p:cNvSpPr/>
          <p:nvPr/>
        </p:nvSpPr>
        <p:spPr>
          <a:xfrm>
            <a:off x="454210" y="4028643"/>
            <a:ext cx="5810487" cy="1609344"/>
          </a:xfrm>
          <a:prstGeom prst="homePlate">
            <a:avLst>
              <a:gd name="adj" fmla="val 0"/>
            </a:avLst>
          </a:prstGeom>
          <a:solidFill>
            <a:schemeClr val="bg1"/>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59" name="Group 58">
            <a:extLst>
              <a:ext uri="{FF2B5EF4-FFF2-40B4-BE49-F238E27FC236}">
                <a16:creationId xmlns:a16="http://schemas.microsoft.com/office/drawing/2014/main" id="{03A85B92-696B-D8A9-ACC5-4F8CE9697D3E}"/>
              </a:ext>
            </a:extLst>
          </p:cNvPr>
          <p:cNvGrpSpPr/>
          <p:nvPr/>
        </p:nvGrpSpPr>
        <p:grpSpPr>
          <a:xfrm>
            <a:off x="8121944" y="2043176"/>
            <a:ext cx="2206752" cy="1792224"/>
            <a:chOff x="289560" y="2801168"/>
            <a:chExt cx="1463040" cy="1188720"/>
          </a:xfrm>
        </p:grpSpPr>
        <p:graphicFrame>
          <p:nvGraphicFramePr>
            <p:cNvPr id="48" name="Chart 47">
              <a:extLst>
                <a:ext uri="{FF2B5EF4-FFF2-40B4-BE49-F238E27FC236}">
                  <a16:creationId xmlns:a16="http://schemas.microsoft.com/office/drawing/2014/main" id="{3AAE41B2-3E7E-38D9-BA0F-9511841D1EA1}"/>
                </a:ext>
              </a:extLst>
            </p:cNvPr>
            <p:cNvGraphicFramePr/>
            <p:nvPr>
              <p:extLst>
                <p:ext uri="{D42A27DB-BD31-4B8C-83A1-F6EECF244321}">
                  <p14:modId xmlns:p14="http://schemas.microsoft.com/office/powerpoint/2010/main" val="2304466565"/>
                </p:ext>
              </p:extLst>
            </p:nvPr>
          </p:nvGraphicFramePr>
          <p:xfrm>
            <a:off x="289560" y="2801168"/>
            <a:ext cx="1463040" cy="1188720"/>
          </p:xfrm>
          <a:graphic>
            <a:graphicData uri="http://schemas.openxmlformats.org/drawingml/2006/chart">
              <c:chart xmlns:c="http://schemas.openxmlformats.org/drawingml/2006/chart" xmlns:r="http://schemas.openxmlformats.org/officeDocument/2006/relationships" r:id="rId7"/>
            </a:graphicData>
          </a:graphic>
        </p:graphicFrame>
        <p:sp>
          <p:nvSpPr>
            <p:cNvPr id="50" name="TextBox 49">
              <a:extLst>
                <a:ext uri="{FF2B5EF4-FFF2-40B4-BE49-F238E27FC236}">
                  <a16:creationId xmlns:a16="http://schemas.microsoft.com/office/drawing/2014/main" id="{A409B7A2-F37F-D4F9-B48B-88AD0866A24A}"/>
                </a:ext>
              </a:extLst>
            </p:cNvPr>
            <p:cNvSpPr txBox="1"/>
            <p:nvPr/>
          </p:nvSpPr>
          <p:spPr>
            <a:xfrm>
              <a:off x="965884" y="3458804"/>
              <a:ext cx="459327" cy="204138"/>
            </a:xfrm>
            <a:prstGeom prst="rect">
              <a:avLst/>
            </a:prstGeom>
            <a:noFill/>
          </p:spPr>
          <p:txBody>
            <a:bodyPr wrap="none" rtlCol="0">
              <a:spAutoFit/>
            </a:bodyPr>
            <a:lstStyle/>
            <a:p>
              <a:r>
                <a:rPr lang="en-US" sz="1400" b="1" dirty="0">
                  <a:solidFill>
                    <a:schemeClr val="bg1"/>
                  </a:solidFill>
                </a:rPr>
                <a:t>59.9%</a:t>
              </a:r>
            </a:p>
          </p:txBody>
        </p:sp>
        <p:sp>
          <p:nvSpPr>
            <p:cNvPr id="51" name="TextBox 50">
              <a:extLst>
                <a:ext uri="{FF2B5EF4-FFF2-40B4-BE49-F238E27FC236}">
                  <a16:creationId xmlns:a16="http://schemas.microsoft.com/office/drawing/2014/main" id="{BB056E20-9712-BBD3-544A-AB270608D60E}"/>
                </a:ext>
              </a:extLst>
            </p:cNvPr>
            <p:cNvSpPr txBox="1"/>
            <p:nvPr/>
          </p:nvSpPr>
          <p:spPr>
            <a:xfrm>
              <a:off x="560890" y="3058137"/>
              <a:ext cx="459326" cy="347034"/>
            </a:xfrm>
            <a:prstGeom prst="rect">
              <a:avLst/>
            </a:prstGeom>
            <a:noFill/>
          </p:spPr>
          <p:txBody>
            <a:bodyPr wrap="none" rtlCol="0">
              <a:spAutoFit/>
            </a:bodyPr>
            <a:lstStyle/>
            <a:p>
              <a:pPr algn="ctr"/>
              <a:endParaRPr lang="en-US" sz="1400" b="1" dirty="0">
                <a:solidFill>
                  <a:schemeClr val="bg1"/>
                </a:solidFill>
              </a:endParaRPr>
            </a:p>
            <a:p>
              <a:pPr algn="ctr"/>
              <a:r>
                <a:rPr lang="en-US" sz="1400" b="1" dirty="0">
                  <a:solidFill>
                    <a:schemeClr val="bg1"/>
                  </a:solidFill>
                </a:rPr>
                <a:t>40.1%</a:t>
              </a:r>
            </a:p>
          </p:txBody>
        </p:sp>
        <p:sp>
          <p:nvSpPr>
            <p:cNvPr id="54" name="TextBox 53">
              <a:extLst>
                <a:ext uri="{FF2B5EF4-FFF2-40B4-BE49-F238E27FC236}">
                  <a16:creationId xmlns:a16="http://schemas.microsoft.com/office/drawing/2014/main" id="{242413E7-0C98-44BE-56F1-3371E66BEC9E}"/>
                </a:ext>
              </a:extLst>
            </p:cNvPr>
            <p:cNvSpPr txBox="1"/>
            <p:nvPr/>
          </p:nvSpPr>
          <p:spPr>
            <a:xfrm>
              <a:off x="1034762" y="3339341"/>
              <a:ext cx="297787" cy="183724"/>
            </a:xfrm>
            <a:prstGeom prst="rect">
              <a:avLst/>
            </a:prstGeom>
            <a:noFill/>
          </p:spPr>
          <p:txBody>
            <a:bodyPr wrap="none" rtlCol="0">
              <a:spAutoFit/>
            </a:bodyPr>
            <a:lstStyle/>
            <a:p>
              <a:r>
                <a:rPr lang="en-US" sz="1200" dirty="0" err="1">
                  <a:solidFill>
                    <a:schemeClr val="bg1"/>
                  </a:solidFill>
                </a:rPr>
                <a:t>Apx</a:t>
              </a:r>
              <a:endParaRPr lang="en-US" sz="1200" dirty="0">
                <a:solidFill>
                  <a:schemeClr val="bg1"/>
                </a:solidFill>
              </a:endParaRPr>
            </a:p>
          </p:txBody>
        </p:sp>
        <p:sp>
          <p:nvSpPr>
            <p:cNvPr id="55" name="TextBox 54">
              <a:extLst>
                <a:ext uri="{FF2B5EF4-FFF2-40B4-BE49-F238E27FC236}">
                  <a16:creationId xmlns:a16="http://schemas.microsoft.com/office/drawing/2014/main" id="{EEB6CAF3-B07A-6EC4-7E3D-6A9F922F6CF7}"/>
                </a:ext>
              </a:extLst>
            </p:cNvPr>
            <p:cNvSpPr txBox="1"/>
            <p:nvPr/>
          </p:nvSpPr>
          <p:spPr>
            <a:xfrm>
              <a:off x="588911" y="3092243"/>
              <a:ext cx="325419" cy="183724"/>
            </a:xfrm>
            <a:prstGeom prst="rect">
              <a:avLst/>
            </a:prstGeom>
            <a:noFill/>
          </p:spPr>
          <p:txBody>
            <a:bodyPr wrap="none" rtlCol="0">
              <a:spAutoFit/>
            </a:bodyPr>
            <a:lstStyle/>
            <a:p>
              <a:r>
                <a:rPr lang="en-US" sz="1200" dirty="0">
                  <a:solidFill>
                    <a:schemeClr val="bg1"/>
                  </a:solidFill>
                </a:rPr>
                <a:t>Riva</a:t>
              </a:r>
            </a:p>
          </p:txBody>
        </p:sp>
      </p:grpSp>
      <p:grpSp>
        <p:nvGrpSpPr>
          <p:cNvPr id="58" name="Group 57">
            <a:extLst>
              <a:ext uri="{FF2B5EF4-FFF2-40B4-BE49-F238E27FC236}">
                <a16:creationId xmlns:a16="http://schemas.microsoft.com/office/drawing/2014/main" id="{0E8134A5-B3FA-3DDA-CA4F-61C468BCBD83}"/>
              </a:ext>
            </a:extLst>
          </p:cNvPr>
          <p:cNvGrpSpPr/>
          <p:nvPr/>
        </p:nvGrpSpPr>
        <p:grpSpPr>
          <a:xfrm>
            <a:off x="9747280" y="2042200"/>
            <a:ext cx="2207016" cy="1793200"/>
            <a:chOff x="1584960" y="2801169"/>
            <a:chExt cx="1463040" cy="1188720"/>
          </a:xfrm>
        </p:grpSpPr>
        <p:graphicFrame>
          <p:nvGraphicFramePr>
            <p:cNvPr id="49" name="Chart 48">
              <a:extLst>
                <a:ext uri="{FF2B5EF4-FFF2-40B4-BE49-F238E27FC236}">
                  <a16:creationId xmlns:a16="http://schemas.microsoft.com/office/drawing/2014/main" id="{0D5C5BC9-375A-7B1B-7BF3-C6BE05D70BFF}"/>
                </a:ext>
              </a:extLst>
            </p:cNvPr>
            <p:cNvGraphicFramePr/>
            <p:nvPr/>
          </p:nvGraphicFramePr>
          <p:xfrm>
            <a:off x="1584960" y="2801169"/>
            <a:ext cx="1463040" cy="1188720"/>
          </p:xfrm>
          <a:graphic>
            <a:graphicData uri="http://schemas.openxmlformats.org/drawingml/2006/chart">
              <c:chart xmlns:c="http://schemas.openxmlformats.org/drawingml/2006/chart" xmlns:r="http://schemas.openxmlformats.org/officeDocument/2006/relationships" r:id="rId8"/>
            </a:graphicData>
          </a:graphic>
        </p:graphicFrame>
        <p:sp>
          <p:nvSpPr>
            <p:cNvPr id="52" name="TextBox 51">
              <a:extLst>
                <a:ext uri="{FF2B5EF4-FFF2-40B4-BE49-F238E27FC236}">
                  <a16:creationId xmlns:a16="http://schemas.microsoft.com/office/drawing/2014/main" id="{3FD241F3-0AED-5F44-ECC7-CA198074F1D9}"/>
                </a:ext>
              </a:extLst>
            </p:cNvPr>
            <p:cNvSpPr txBox="1"/>
            <p:nvPr/>
          </p:nvSpPr>
          <p:spPr>
            <a:xfrm>
              <a:off x="2239787" y="3451080"/>
              <a:ext cx="459272" cy="204027"/>
            </a:xfrm>
            <a:prstGeom prst="rect">
              <a:avLst/>
            </a:prstGeom>
            <a:noFill/>
          </p:spPr>
          <p:txBody>
            <a:bodyPr wrap="none" rtlCol="0">
              <a:spAutoFit/>
            </a:bodyPr>
            <a:lstStyle/>
            <a:p>
              <a:r>
                <a:rPr lang="en-US" sz="1400" b="1" dirty="0">
                  <a:solidFill>
                    <a:schemeClr val="bg1"/>
                  </a:solidFill>
                </a:rPr>
                <a:t>62.3%</a:t>
              </a:r>
            </a:p>
          </p:txBody>
        </p:sp>
        <p:sp>
          <p:nvSpPr>
            <p:cNvPr id="53" name="TextBox 52">
              <a:extLst>
                <a:ext uri="{FF2B5EF4-FFF2-40B4-BE49-F238E27FC236}">
                  <a16:creationId xmlns:a16="http://schemas.microsoft.com/office/drawing/2014/main" id="{1F3DB013-F673-436A-DB25-CDE29FE9C599}"/>
                </a:ext>
              </a:extLst>
            </p:cNvPr>
            <p:cNvSpPr txBox="1"/>
            <p:nvPr/>
          </p:nvSpPr>
          <p:spPr>
            <a:xfrm>
              <a:off x="1835681" y="3241432"/>
              <a:ext cx="459272" cy="204027"/>
            </a:xfrm>
            <a:prstGeom prst="rect">
              <a:avLst/>
            </a:prstGeom>
            <a:noFill/>
          </p:spPr>
          <p:txBody>
            <a:bodyPr wrap="none" rtlCol="0">
              <a:spAutoFit/>
            </a:bodyPr>
            <a:lstStyle/>
            <a:p>
              <a:r>
                <a:rPr lang="en-US" sz="1400" b="1" dirty="0">
                  <a:solidFill>
                    <a:schemeClr val="bg1"/>
                  </a:solidFill>
                </a:rPr>
                <a:t>37.7%</a:t>
              </a:r>
            </a:p>
          </p:txBody>
        </p:sp>
        <p:sp>
          <p:nvSpPr>
            <p:cNvPr id="56" name="TextBox 55">
              <a:extLst>
                <a:ext uri="{FF2B5EF4-FFF2-40B4-BE49-F238E27FC236}">
                  <a16:creationId xmlns:a16="http://schemas.microsoft.com/office/drawing/2014/main" id="{67D62A69-AD0A-C82F-D975-B0D5A789AB59}"/>
                </a:ext>
              </a:extLst>
            </p:cNvPr>
            <p:cNvSpPr txBox="1"/>
            <p:nvPr/>
          </p:nvSpPr>
          <p:spPr>
            <a:xfrm>
              <a:off x="2306967" y="3339561"/>
              <a:ext cx="297751" cy="183624"/>
            </a:xfrm>
            <a:prstGeom prst="rect">
              <a:avLst/>
            </a:prstGeom>
            <a:noFill/>
          </p:spPr>
          <p:txBody>
            <a:bodyPr wrap="none" rtlCol="0">
              <a:spAutoFit/>
            </a:bodyPr>
            <a:lstStyle/>
            <a:p>
              <a:r>
                <a:rPr lang="en-US" sz="1200" dirty="0" err="1">
                  <a:solidFill>
                    <a:schemeClr val="bg1"/>
                  </a:solidFill>
                </a:rPr>
                <a:t>Apx</a:t>
              </a:r>
              <a:endParaRPr lang="en-US" sz="1200" dirty="0">
                <a:solidFill>
                  <a:schemeClr val="bg1"/>
                </a:solidFill>
              </a:endParaRPr>
            </a:p>
          </p:txBody>
        </p:sp>
        <p:sp>
          <p:nvSpPr>
            <p:cNvPr id="57" name="TextBox 56">
              <a:extLst>
                <a:ext uri="{FF2B5EF4-FFF2-40B4-BE49-F238E27FC236}">
                  <a16:creationId xmlns:a16="http://schemas.microsoft.com/office/drawing/2014/main" id="{9A076CCF-5660-8F15-3401-694F87CA9F40}"/>
                </a:ext>
              </a:extLst>
            </p:cNvPr>
            <p:cNvSpPr txBox="1"/>
            <p:nvPr/>
          </p:nvSpPr>
          <p:spPr>
            <a:xfrm>
              <a:off x="1899300" y="3114325"/>
              <a:ext cx="325380" cy="183624"/>
            </a:xfrm>
            <a:prstGeom prst="rect">
              <a:avLst/>
            </a:prstGeom>
            <a:noFill/>
          </p:spPr>
          <p:txBody>
            <a:bodyPr wrap="none" rtlCol="0">
              <a:spAutoFit/>
            </a:bodyPr>
            <a:lstStyle/>
            <a:p>
              <a:r>
                <a:rPr lang="en-US" sz="1200" dirty="0">
                  <a:solidFill>
                    <a:schemeClr val="bg1"/>
                  </a:solidFill>
                </a:rPr>
                <a:t>Riva</a:t>
              </a:r>
            </a:p>
          </p:txBody>
        </p:sp>
      </p:grpSp>
      <p:sp>
        <p:nvSpPr>
          <p:cNvPr id="60" name="TextBox 59">
            <a:extLst>
              <a:ext uri="{FF2B5EF4-FFF2-40B4-BE49-F238E27FC236}">
                <a16:creationId xmlns:a16="http://schemas.microsoft.com/office/drawing/2014/main" id="{26EF3CCF-87D9-D35E-08A5-2C138B2DF42E}"/>
              </a:ext>
            </a:extLst>
          </p:cNvPr>
          <p:cNvSpPr txBox="1"/>
          <p:nvPr/>
        </p:nvSpPr>
        <p:spPr>
          <a:xfrm>
            <a:off x="7077496" y="2651283"/>
            <a:ext cx="1524883" cy="579646"/>
          </a:xfrm>
          <a:prstGeom prst="rect">
            <a:avLst/>
          </a:prstGeom>
          <a:noFill/>
        </p:spPr>
        <p:txBody>
          <a:bodyPr wrap="square" rtlCol="0">
            <a:spAutoFit/>
          </a:bodyPr>
          <a:lstStyle/>
          <a:p>
            <a:pPr algn="ctr">
              <a:lnSpc>
                <a:spcPts val="1867"/>
              </a:lnSpc>
            </a:pPr>
            <a:r>
              <a:rPr lang="en-US" sz="1600" b="1" dirty="0">
                <a:solidFill>
                  <a:schemeClr val="tx2">
                    <a:lumMod val="75000"/>
                  </a:schemeClr>
                </a:solidFill>
              </a:rPr>
              <a:t>Oral </a:t>
            </a:r>
            <a:r>
              <a:rPr lang="en-US" sz="1600" b="1" dirty="0" err="1">
                <a:solidFill>
                  <a:schemeClr val="tx2">
                    <a:lumMod val="75000"/>
                  </a:schemeClr>
                </a:solidFill>
              </a:rPr>
              <a:t>FXa</a:t>
            </a:r>
            <a:r>
              <a:rPr lang="en-US" sz="1600" b="1" dirty="0">
                <a:solidFill>
                  <a:schemeClr val="tx2">
                    <a:lumMod val="75000"/>
                  </a:schemeClr>
                </a:solidFill>
              </a:rPr>
              <a:t> inhibitor, %</a:t>
            </a:r>
          </a:p>
        </p:txBody>
      </p:sp>
      <p:grpSp>
        <p:nvGrpSpPr>
          <p:cNvPr id="25" name="Group 24">
            <a:extLst>
              <a:ext uri="{FF2B5EF4-FFF2-40B4-BE49-F238E27FC236}">
                <a16:creationId xmlns:a16="http://schemas.microsoft.com/office/drawing/2014/main" id="{B7F39A2B-FD5F-10E7-55B2-EDDFF70D85ED}"/>
              </a:ext>
            </a:extLst>
          </p:cNvPr>
          <p:cNvGrpSpPr/>
          <p:nvPr/>
        </p:nvGrpSpPr>
        <p:grpSpPr>
          <a:xfrm>
            <a:off x="2514845" y="4140659"/>
            <a:ext cx="3653809" cy="1515195"/>
            <a:chOff x="1559298" y="3105494"/>
            <a:chExt cx="2740357" cy="1136396"/>
          </a:xfrm>
        </p:grpSpPr>
        <p:graphicFrame>
          <p:nvGraphicFramePr>
            <p:cNvPr id="61" name="Chart 60">
              <a:extLst>
                <a:ext uri="{FF2B5EF4-FFF2-40B4-BE49-F238E27FC236}">
                  <a16:creationId xmlns:a16="http://schemas.microsoft.com/office/drawing/2014/main" id="{D3D5F1C1-3F9E-8CCF-EDDE-2B073E64C02F}"/>
                </a:ext>
              </a:extLst>
            </p:cNvPr>
            <p:cNvGraphicFramePr/>
            <p:nvPr>
              <p:extLst>
                <p:ext uri="{D42A27DB-BD31-4B8C-83A1-F6EECF244321}">
                  <p14:modId xmlns:p14="http://schemas.microsoft.com/office/powerpoint/2010/main" val="3780815467"/>
                </p:ext>
              </p:extLst>
            </p:nvPr>
          </p:nvGraphicFramePr>
          <p:xfrm>
            <a:off x="1559298" y="3105494"/>
            <a:ext cx="2061580" cy="1136396"/>
          </p:xfrm>
          <a:graphic>
            <a:graphicData uri="http://schemas.openxmlformats.org/drawingml/2006/chart">
              <c:chart xmlns:c="http://schemas.openxmlformats.org/drawingml/2006/chart" xmlns:r="http://schemas.openxmlformats.org/officeDocument/2006/relationships" r:id="rId9"/>
            </a:graphicData>
          </a:graphic>
        </p:graphicFrame>
        <p:sp>
          <p:nvSpPr>
            <p:cNvPr id="3" name="TextBox 2">
              <a:extLst>
                <a:ext uri="{FF2B5EF4-FFF2-40B4-BE49-F238E27FC236}">
                  <a16:creationId xmlns:a16="http://schemas.microsoft.com/office/drawing/2014/main" id="{38297E27-591A-38F3-8251-A695FF61C5EB}"/>
                </a:ext>
              </a:extLst>
            </p:cNvPr>
            <p:cNvSpPr txBox="1"/>
            <p:nvPr/>
          </p:nvSpPr>
          <p:spPr>
            <a:xfrm>
              <a:off x="2168042" y="3210033"/>
              <a:ext cx="464309" cy="194284"/>
            </a:xfrm>
            <a:prstGeom prst="rect">
              <a:avLst/>
            </a:prstGeom>
            <a:noFill/>
          </p:spPr>
          <p:txBody>
            <a:bodyPr wrap="none" rtlCol="0">
              <a:spAutoFit/>
            </a:bodyPr>
            <a:lstStyle/>
            <a:p>
              <a:pPr algn="ctr">
                <a:lnSpc>
                  <a:spcPts val="1333"/>
                </a:lnSpc>
              </a:pPr>
              <a:r>
                <a:rPr lang="en-US" sz="1200" b="1" dirty="0"/>
                <a:t>14.0%</a:t>
              </a:r>
            </a:p>
          </p:txBody>
        </p:sp>
        <p:sp>
          <p:nvSpPr>
            <p:cNvPr id="7" name="TextBox 6">
              <a:extLst>
                <a:ext uri="{FF2B5EF4-FFF2-40B4-BE49-F238E27FC236}">
                  <a16:creationId xmlns:a16="http://schemas.microsoft.com/office/drawing/2014/main" id="{B766DB54-7F72-DEB0-0DA0-2D5269B3E0CB}"/>
                </a:ext>
              </a:extLst>
            </p:cNvPr>
            <p:cNvSpPr txBox="1"/>
            <p:nvPr/>
          </p:nvSpPr>
          <p:spPr>
            <a:xfrm>
              <a:off x="2885741" y="3216264"/>
              <a:ext cx="464309" cy="194284"/>
            </a:xfrm>
            <a:prstGeom prst="rect">
              <a:avLst/>
            </a:prstGeom>
            <a:noFill/>
          </p:spPr>
          <p:txBody>
            <a:bodyPr wrap="none" rtlCol="0">
              <a:spAutoFit/>
            </a:bodyPr>
            <a:lstStyle/>
            <a:p>
              <a:pPr algn="ctr">
                <a:lnSpc>
                  <a:spcPts val="1333"/>
                </a:lnSpc>
              </a:pPr>
              <a:r>
                <a:rPr lang="en-US" sz="1200" b="1" dirty="0"/>
                <a:t>17.4%</a:t>
              </a:r>
            </a:p>
          </p:txBody>
        </p:sp>
        <p:sp>
          <p:nvSpPr>
            <p:cNvPr id="8" name="TextBox 7">
              <a:extLst>
                <a:ext uri="{FF2B5EF4-FFF2-40B4-BE49-F238E27FC236}">
                  <a16:creationId xmlns:a16="http://schemas.microsoft.com/office/drawing/2014/main" id="{A240ED59-43E9-8A62-1FBE-474337E15C4D}"/>
                </a:ext>
              </a:extLst>
            </p:cNvPr>
            <p:cNvSpPr txBox="1"/>
            <p:nvPr/>
          </p:nvSpPr>
          <p:spPr>
            <a:xfrm>
              <a:off x="2168042" y="3478729"/>
              <a:ext cx="464309" cy="194284"/>
            </a:xfrm>
            <a:prstGeom prst="rect">
              <a:avLst/>
            </a:prstGeom>
            <a:noFill/>
          </p:spPr>
          <p:txBody>
            <a:bodyPr wrap="none" rtlCol="0">
              <a:spAutoFit/>
            </a:bodyPr>
            <a:lstStyle/>
            <a:p>
              <a:pPr algn="ctr">
                <a:lnSpc>
                  <a:spcPts val="1333"/>
                </a:lnSpc>
              </a:pPr>
              <a:r>
                <a:rPr lang="en-US" sz="1200" b="1" dirty="0">
                  <a:solidFill>
                    <a:schemeClr val="bg1"/>
                  </a:solidFill>
                </a:rPr>
                <a:t>41.8%</a:t>
              </a:r>
            </a:p>
          </p:txBody>
        </p:sp>
        <p:sp>
          <p:nvSpPr>
            <p:cNvPr id="9" name="TextBox 8">
              <a:extLst>
                <a:ext uri="{FF2B5EF4-FFF2-40B4-BE49-F238E27FC236}">
                  <a16:creationId xmlns:a16="http://schemas.microsoft.com/office/drawing/2014/main" id="{4E46D763-BD50-5E7E-943F-ED930775BC52}"/>
                </a:ext>
              </a:extLst>
            </p:cNvPr>
            <p:cNvSpPr txBox="1"/>
            <p:nvPr/>
          </p:nvSpPr>
          <p:spPr>
            <a:xfrm>
              <a:off x="2168042" y="3817397"/>
              <a:ext cx="464309" cy="194284"/>
            </a:xfrm>
            <a:prstGeom prst="rect">
              <a:avLst/>
            </a:prstGeom>
            <a:noFill/>
          </p:spPr>
          <p:txBody>
            <a:bodyPr wrap="none" rtlCol="0">
              <a:spAutoFit/>
            </a:bodyPr>
            <a:lstStyle/>
            <a:p>
              <a:pPr algn="ctr">
                <a:lnSpc>
                  <a:spcPts val="1333"/>
                </a:lnSpc>
              </a:pPr>
              <a:r>
                <a:rPr lang="en-US" sz="1200" b="1" dirty="0">
                  <a:solidFill>
                    <a:schemeClr val="bg1"/>
                  </a:solidFill>
                </a:rPr>
                <a:t>44.1%</a:t>
              </a:r>
            </a:p>
          </p:txBody>
        </p:sp>
        <p:sp>
          <p:nvSpPr>
            <p:cNvPr id="10" name="TextBox 9">
              <a:extLst>
                <a:ext uri="{FF2B5EF4-FFF2-40B4-BE49-F238E27FC236}">
                  <a16:creationId xmlns:a16="http://schemas.microsoft.com/office/drawing/2014/main" id="{96CC2E47-727D-4819-570B-AF9057D79F20}"/>
                </a:ext>
              </a:extLst>
            </p:cNvPr>
            <p:cNvSpPr txBox="1"/>
            <p:nvPr/>
          </p:nvSpPr>
          <p:spPr>
            <a:xfrm>
              <a:off x="2881568" y="3811166"/>
              <a:ext cx="464309" cy="194284"/>
            </a:xfrm>
            <a:prstGeom prst="rect">
              <a:avLst/>
            </a:prstGeom>
            <a:noFill/>
          </p:spPr>
          <p:txBody>
            <a:bodyPr wrap="none" rtlCol="0">
              <a:spAutoFit/>
            </a:bodyPr>
            <a:lstStyle/>
            <a:p>
              <a:pPr algn="ctr">
                <a:lnSpc>
                  <a:spcPts val="1333"/>
                </a:lnSpc>
              </a:pPr>
              <a:r>
                <a:rPr lang="en-US" sz="1200" b="1" dirty="0">
                  <a:solidFill>
                    <a:schemeClr val="bg1"/>
                  </a:solidFill>
                </a:rPr>
                <a:t>41.5%</a:t>
              </a:r>
            </a:p>
          </p:txBody>
        </p:sp>
        <p:sp>
          <p:nvSpPr>
            <p:cNvPr id="11" name="TextBox 10">
              <a:extLst>
                <a:ext uri="{FF2B5EF4-FFF2-40B4-BE49-F238E27FC236}">
                  <a16:creationId xmlns:a16="http://schemas.microsoft.com/office/drawing/2014/main" id="{F11EADDC-9DA9-364B-C781-9C0445423057}"/>
                </a:ext>
              </a:extLst>
            </p:cNvPr>
            <p:cNvSpPr txBox="1"/>
            <p:nvPr/>
          </p:nvSpPr>
          <p:spPr>
            <a:xfrm>
              <a:off x="2881568" y="3478729"/>
              <a:ext cx="464309" cy="194284"/>
            </a:xfrm>
            <a:prstGeom prst="rect">
              <a:avLst/>
            </a:prstGeom>
            <a:noFill/>
          </p:spPr>
          <p:txBody>
            <a:bodyPr wrap="none" rtlCol="0">
              <a:spAutoFit/>
            </a:bodyPr>
            <a:lstStyle/>
            <a:p>
              <a:pPr algn="ctr">
                <a:lnSpc>
                  <a:spcPts val="1333"/>
                </a:lnSpc>
              </a:pPr>
              <a:r>
                <a:rPr lang="en-US" sz="1200" b="1" dirty="0">
                  <a:solidFill>
                    <a:schemeClr val="bg1"/>
                  </a:solidFill>
                </a:rPr>
                <a:t>41.1%</a:t>
              </a:r>
            </a:p>
          </p:txBody>
        </p:sp>
        <p:sp>
          <p:nvSpPr>
            <p:cNvPr id="12" name="TextBox 11">
              <a:extLst>
                <a:ext uri="{FF2B5EF4-FFF2-40B4-BE49-F238E27FC236}">
                  <a16:creationId xmlns:a16="http://schemas.microsoft.com/office/drawing/2014/main" id="{21557FD8-7D44-9305-3574-B2C55318B40F}"/>
                </a:ext>
              </a:extLst>
            </p:cNvPr>
            <p:cNvSpPr txBox="1"/>
            <p:nvPr/>
          </p:nvSpPr>
          <p:spPr>
            <a:xfrm>
              <a:off x="3483486" y="3207577"/>
              <a:ext cx="775693" cy="194284"/>
            </a:xfrm>
            <a:prstGeom prst="rect">
              <a:avLst/>
            </a:prstGeom>
            <a:noFill/>
          </p:spPr>
          <p:txBody>
            <a:bodyPr wrap="none" rtlCol="0">
              <a:spAutoFit/>
            </a:bodyPr>
            <a:lstStyle/>
            <a:p>
              <a:pPr algn="ctr">
                <a:lnSpc>
                  <a:spcPts val="1333"/>
                </a:lnSpc>
              </a:pPr>
              <a:r>
                <a:rPr lang="en-US" sz="1400" b="1" dirty="0"/>
                <a:t>&gt;18 hours</a:t>
              </a:r>
            </a:p>
          </p:txBody>
        </p:sp>
        <p:sp>
          <p:nvSpPr>
            <p:cNvPr id="15" name="TextBox 14">
              <a:extLst>
                <a:ext uri="{FF2B5EF4-FFF2-40B4-BE49-F238E27FC236}">
                  <a16:creationId xmlns:a16="http://schemas.microsoft.com/office/drawing/2014/main" id="{4F787CFC-9EA3-3755-C285-3B8CB47AB602}"/>
                </a:ext>
              </a:extLst>
            </p:cNvPr>
            <p:cNvSpPr txBox="1"/>
            <p:nvPr/>
          </p:nvSpPr>
          <p:spPr>
            <a:xfrm>
              <a:off x="3483085" y="3478729"/>
              <a:ext cx="816570" cy="194284"/>
            </a:xfrm>
            <a:prstGeom prst="rect">
              <a:avLst/>
            </a:prstGeom>
            <a:noFill/>
          </p:spPr>
          <p:txBody>
            <a:bodyPr wrap="none" rtlCol="0">
              <a:spAutoFit/>
            </a:bodyPr>
            <a:lstStyle/>
            <a:p>
              <a:pPr algn="ctr">
                <a:lnSpc>
                  <a:spcPts val="1333"/>
                </a:lnSpc>
              </a:pPr>
              <a:r>
                <a:rPr lang="en-US" sz="1400" b="1" dirty="0"/>
                <a:t>8-18 hours</a:t>
              </a:r>
            </a:p>
          </p:txBody>
        </p:sp>
        <p:sp>
          <p:nvSpPr>
            <p:cNvPr id="16" name="TextBox 15">
              <a:extLst>
                <a:ext uri="{FF2B5EF4-FFF2-40B4-BE49-F238E27FC236}">
                  <a16:creationId xmlns:a16="http://schemas.microsoft.com/office/drawing/2014/main" id="{F46E0319-9FBF-D9DE-0621-EDFF79FF2655}"/>
                </a:ext>
              </a:extLst>
            </p:cNvPr>
            <p:cNvSpPr txBox="1"/>
            <p:nvPr/>
          </p:nvSpPr>
          <p:spPr>
            <a:xfrm>
              <a:off x="3487896" y="3831189"/>
              <a:ext cx="701153" cy="194284"/>
            </a:xfrm>
            <a:prstGeom prst="rect">
              <a:avLst/>
            </a:prstGeom>
            <a:noFill/>
          </p:spPr>
          <p:txBody>
            <a:bodyPr wrap="none" rtlCol="0">
              <a:spAutoFit/>
            </a:bodyPr>
            <a:lstStyle/>
            <a:p>
              <a:pPr algn="ctr">
                <a:lnSpc>
                  <a:spcPts val="1333"/>
                </a:lnSpc>
              </a:pPr>
              <a:r>
                <a:rPr lang="en-US" sz="1400" b="1" dirty="0"/>
                <a:t>&lt;8 hours</a:t>
              </a:r>
            </a:p>
          </p:txBody>
        </p:sp>
      </p:grpSp>
      <p:sp>
        <p:nvSpPr>
          <p:cNvPr id="27" name="TextBox 26">
            <a:extLst>
              <a:ext uri="{FF2B5EF4-FFF2-40B4-BE49-F238E27FC236}">
                <a16:creationId xmlns:a16="http://schemas.microsoft.com/office/drawing/2014/main" id="{3AA4786A-EC82-771E-A9A6-C0A8F2FE732A}"/>
              </a:ext>
            </a:extLst>
          </p:cNvPr>
          <p:cNvSpPr txBox="1"/>
          <p:nvPr/>
        </p:nvSpPr>
        <p:spPr>
          <a:xfrm>
            <a:off x="482564" y="4330534"/>
            <a:ext cx="1916945" cy="1066959"/>
          </a:xfrm>
          <a:prstGeom prst="rect">
            <a:avLst/>
          </a:prstGeom>
          <a:noFill/>
        </p:spPr>
        <p:txBody>
          <a:bodyPr wrap="square" rtlCol="0">
            <a:spAutoFit/>
          </a:bodyPr>
          <a:lstStyle/>
          <a:p>
            <a:pPr algn="ctr">
              <a:lnSpc>
                <a:spcPts val="1867"/>
              </a:lnSpc>
            </a:pPr>
            <a:r>
              <a:rPr lang="en-US" sz="1600" b="1" dirty="0">
                <a:solidFill>
                  <a:schemeClr val="accent4"/>
                </a:solidFill>
              </a:rPr>
              <a:t>Time from last anticoagulant dose to admission,* %</a:t>
            </a:r>
          </a:p>
        </p:txBody>
      </p:sp>
      <p:sp>
        <p:nvSpPr>
          <p:cNvPr id="29" name="TextBox 28">
            <a:extLst>
              <a:ext uri="{FF2B5EF4-FFF2-40B4-BE49-F238E27FC236}">
                <a16:creationId xmlns:a16="http://schemas.microsoft.com/office/drawing/2014/main" id="{E7EB7091-7ABB-DAAE-F129-9B5C7EDF98D7}"/>
              </a:ext>
            </a:extLst>
          </p:cNvPr>
          <p:cNvSpPr txBox="1"/>
          <p:nvPr/>
        </p:nvSpPr>
        <p:spPr>
          <a:xfrm>
            <a:off x="2116022" y="2369005"/>
            <a:ext cx="825867" cy="400110"/>
          </a:xfrm>
          <a:prstGeom prst="rect">
            <a:avLst/>
          </a:prstGeom>
          <a:noFill/>
        </p:spPr>
        <p:txBody>
          <a:bodyPr wrap="none" rtlCol="0">
            <a:spAutoFit/>
          </a:bodyPr>
          <a:lstStyle/>
          <a:p>
            <a:r>
              <a:rPr lang="en-US" sz="2000" dirty="0"/>
              <a:t>Mean</a:t>
            </a:r>
          </a:p>
        </p:txBody>
      </p:sp>
      <p:grpSp>
        <p:nvGrpSpPr>
          <p:cNvPr id="37" name="Group 36">
            <a:extLst>
              <a:ext uri="{FF2B5EF4-FFF2-40B4-BE49-F238E27FC236}">
                <a16:creationId xmlns:a16="http://schemas.microsoft.com/office/drawing/2014/main" id="{534D98B1-7302-F6E9-F982-50A1E21E68EC}"/>
              </a:ext>
            </a:extLst>
          </p:cNvPr>
          <p:cNvGrpSpPr/>
          <p:nvPr/>
        </p:nvGrpSpPr>
        <p:grpSpPr>
          <a:xfrm>
            <a:off x="6404345" y="4124346"/>
            <a:ext cx="5448351" cy="1478653"/>
            <a:chOff x="4676737" y="3093260"/>
            <a:chExt cx="4086263" cy="1108990"/>
          </a:xfrm>
        </p:grpSpPr>
        <p:graphicFrame>
          <p:nvGraphicFramePr>
            <p:cNvPr id="18" name="Chart 17">
              <a:extLst>
                <a:ext uri="{FF2B5EF4-FFF2-40B4-BE49-F238E27FC236}">
                  <a16:creationId xmlns:a16="http://schemas.microsoft.com/office/drawing/2014/main" id="{BB00B265-B990-91A3-BE0B-96122B158BD0}"/>
                </a:ext>
              </a:extLst>
            </p:cNvPr>
            <p:cNvGraphicFramePr/>
            <p:nvPr>
              <p:extLst>
                <p:ext uri="{D42A27DB-BD31-4B8C-83A1-F6EECF244321}">
                  <p14:modId xmlns:p14="http://schemas.microsoft.com/office/powerpoint/2010/main" val="30936644"/>
                </p:ext>
              </p:extLst>
            </p:nvPr>
          </p:nvGraphicFramePr>
          <p:xfrm>
            <a:off x="6478468" y="3093260"/>
            <a:ext cx="2284532" cy="1108990"/>
          </p:xfrm>
          <a:graphic>
            <a:graphicData uri="http://schemas.openxmlformats.org/drawingml/2006/chart">
              <c:chart xmlns:c="http://schemas.openxmlformats.org/drawingml/2006/chart" xmlns:r="http://schemas.openxmlformats.org/officeDocument/2006/relationships" r:id="rId10"/>
            </a:graphicData>
          </a:graphic>
        </p:graphicFrame>
        <p:sp>
          <p:nvSpPr>
            <p:cNvPr id="22" name="TextBox 21">
              <a:extLst>
                <a:ext uri="{FF2B5EF4-FFF2-40B4-BE49-F238E27FC236}">
                  <a16:creationId xmlns:a16="http://schemas.microsoft.com/office/drawing/2014/main" id="{DB29DB20-6854-5158-6066-FBB3715F3908}"/>
                </a:ext>
              </a:extLst>
            </p:cNvPr>
            <p:cNvSpPr txBox="1"/>
            <p:nvPr/>
          </p:nvSpPr>
          <p:spPr>
            <a:xfrm>
              <a:off x="4676737" y="3415323"/>
              <a:ext cx="1845446" cy="434735"/>
            </a:xfrm>
            <a:prstGeom prst="rect">
              <a:avLst/>
            </a:prstGeom>
            <a:noFill/>
          </p:spPr>
          <p:txBody>
            <a:bodyPr wrap="square" rtlCol="0">
              <a:spAutoFit/>
            </a:bodyPr>
            <a:lstStyle/>
            <a:p>
              <a:pPr algn="ctr">
                <a:lnSpc>
                  <a:spcPts val="1867"/>
                </a:lnSpc>
              </a:pPr>
              <a:r>
                <a:rPr lang="en-US" sz="1600" b="1" dirty="0">
                  <a:solidFill>
                    <a:schemeClr val="accent4"/>
                  </a:solidFill>
                </a:rPr>
                <a:t>Door-to-needle time, hours, median</a:t>
              </a:r>
            </a:p>
          </p:txBody>
        </p:sp>
        <p:sp>
          <p:nvSpPr>
            <p:cNvPr id="21" name="TextBox 20">
              <a:extLst>
                <a:ext uri="{FF2B5EF4-FFF2-40B4-BE49-F238E27FC236}">
                  <a16:creationId xmlns:a16="http://schemas.microsoft.com/office/drawing/2014/main" id="{6A535FBF-0FF0-2EA6-C373-96F01858A5C3}"/>
                </a:ext>
              </a:extLst>
            </p:cNvPr>
            <p:cNvSpPr txBox="1"/>
            <p:nvPr/>
          </p:nvSpPr>
          <p:spPr>
            <a:xfrm>
              <a:off x="7147793" y="3147682"/>
              <a:ext cx="324849" cy="213520"/>
            </a:xfrm>
            <a:prstGeom prst="rect">
              <a:avLst/>
            </a:prstGeom>
            <a:noFill/>
          </p:spPr>
          <p:txBody>
            <a:bodyPr wrap="none" rtlCol="0">
              <a:spAutoFit/>
            </a:bodyPr>
            <a:lstStyle/>
            <a:p>
              <a:pPr algn="ctr">
                <a:lnSpc>
                  <a:spcPts val="1467"/>
                </a:lnSpc>
              </a:pPr>
              <a:r>
                <a:rPr lang="en-US" sz="1400" b="1" dirty="0"/>
                <a:t>2.5</a:t>
              </a:r>
            </a:p>
          </p:txBody>
        </p:sp>
        <p:sp>
          <p:nvSpPr>
            <p:cNvPr id="31" name="TextBox 30">
              <a:extLst>
                <a:ext uri="{FF2B5EF4-FFF2-40B4-BE49-F238E27FC236}">
                  <a16:creationId xmlns:a16="http://schemas.microsoft.com/office/drawing/2014/main" id="{C60FFD86-9138-FA20-E485-BA0929ED7FAD}"/>
                </a:ext>
              </a:extLst>
            </p:cNvPr>
            <p:cNvSpPr txBox="1"/>
            <p:nvPr/>
          </p:nvSpPr>
          <p:spPr>
            <a:xfrm>
              <a:off x="7995049" y="3234965"/>
              <a:ext cx="324849" cy="213520"/>
            </a:xfrm>
            <a:prstGeom prst="rect">
              <a:avLst/>
            </a:prstGeom>
            <a:noFill/>
          </p:spPr>
          <p:txBody>
            <a:bodyPr wrap="none" rtlCol="0">
              <a:spAutoFit/>
            </a:bodyPr>
            <a:lstStyle/>
            <a:p>
              <a:pPr algn="ctr">
                <a:lnSpc>
                  <a:spcPts val="1467"/>
                </a:lnSpc>
              </a:pPr>
              <a:r>
                <a:rPr lang="en-US" sz="1400" b="1" dirty="0"/>
                <a:t>2.3</a:t>
              </a:r>
            </a:p>
          </p:txBody>
        </p:sp>
      </p:grpSp>
      <p:sp>
        <p:nvSpPr>
          <p:cNvPr id="28" name="Footer Placeholder 27">
            <a:extLst>
              <a:ext uri="{FF2B5EF4-FFF2-40B4-BE49-F238E27FC236}">
                <a16:creationId xmlns:a16="http://schemas.microsoft.com/office/drawing/2014/main" id="{14A2EC17-1E4B-C30B-B895-065EC5A70E30}"/>
              </a:ext>
            </a:extLst>
          </p:cNvPr>
          <p:cNvSpPr>
            <a:spLocks noGrp="1"/>
          </p:cNvSpPr>
          <p:nvPr>
            <p:ph type="ftr" sz="quarter" idx="10"/>
          </p:nvPr>
        </p:nvSpPr>
        <p:spPr/>
        <p:txBody>
          <a:bodyPr/>
          <a:lstStyle/>
          <a:p>
            <a:r>
              <a:rPr lang="en-US" dirty="0"/>
              <a:t>4F-PCC, 4-factor prothrombin complex concentrate; </a:t>
            </a:r>
            <a:r>
              <a:rPr lang="en-US" dirty="0" err="1"/>
              <a:t>FXa</a:t>
            </a:r>
            <a:r>
              <a:rPr lang="en-US" dirty="0"/>
              <a:t>, Factor </a:t>
            </a:r>
            <a:r>
              <a:rPr lang="en-US" dirty="0" err="1"/>
              <a:t>Xa</a:t>
            </a:r>
            <a:r>
              <a:rPr lang="en-US" dirty="0"/>
              <a:t>; Riva, rivaroxaban; </a:t>
            </a:r>
            <a:r>
              <a:rPr lang="en-US" dirty="0" err="1"/>
              <a:t>Apx</a:t>
            </a:r>
            <a:r>
              <a:rPr lang="en-US" dirty="0"/>
              <a:t>, apixaban.</a:t>
            </a:r>
          </a:p>
          <a:p>
            <a:r>
              <a:rPr lang="en-US" dirty="0"/>
              <a:t>
*Percentages may not total 100% due to rounding.</a:t>
            </a:r>
          </a:p>
        </p:txBody>
      </p:sp>
    </p:spTree>
    <p:extLst>
      <p:ext uri="{BB962C8B-B14F-4D97-AF65-F5344CB8AC3E}">
        <p14:creationId xmlns:p14="http://schemas.microsoft.com/office/powerpoint/2010/main" val="1296688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Arrow: Pentagon 48">
            <a:extLst>
              <a:ext uri="{FF2B5EF4-FFF2-40B4-BE49-F238E27FC236}">
                <a16:creationId xmlns:a16="http://schemas.microsoft.com/office/drawing/2014/main" id="{90581629-A37B-8D7A-22D2-E0827193949E}"/>
              </a:ext>
            </a:extLst>
          </p:cNvPr>
          <p:cNvSpPr/>
          <p:nvPr/>
        </p:nvSpPr>
        <p:spPr>
          <a:xfrm>
            <a:off x="7470206" y="4913050"/>
            <a:ext cx="4522956" cy="845273"/>
          </a:xfrm>
          <a:prstGeom prst="homePlate">
            <a:avLst>
              <a:gd name="adj" fmla="val 0"/>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6" name="Arrow: Pentagon 45">
            <a:extLst>
              <a:ext uri="{FF2B5EF4-FFF2-40B4-BE49-F238E27FC236}">
                <a16:creationId xmlns:a16="http://schemas.microsoft.com/office/drawing/2014/main" id="{2B79B5AD-DFEF-B1C0-E42F-474BDD4E3153}"/>
              </a:ext>
            </a:extLst>
          </p:cNvPr>
          <p:cNvSpPr/>
          <p:nvPr/>
        </p:nvSpPr>
        <p:spPr>
          <a:xfrm>
            <a:off x="7470206" y="3555966"/>
            <a:ext cx="4522956" cy="845273"/>
          </a:xfrm>
          <a:prstGeom prst="homePlate">
            <a:avLst>
              <a:gd name="adj" fmla="val 0"/>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Arrow: Pentagon 41">
            <a:extLst>
              <a:ext uri="{FF2B5EF4-FFF2-40B4-BE49-F238E27FC236}">
                <a16:creationId xmlns:a16="http://schemas.microsoft.com/office/drawing/2014/main" id="{69B9DE7A-A775-C6D4-F87F-87D7055E9474}"/>
              </a:ext>
            </a:extLst>
          </p:cNvPr>
          <p:cNvSpPr/>
          <p:nvPr/>
        </p:nvSpPr>
        <p:spPr>
          <a:xfrm>
            <a:off x="7470206" y="2244716"/>
            <a:ext cx="4522956" cy="845273"/>
          </a:xfrm>
          <a:prstGeom prst="homePlate">
            <a:avLst>
              <a:gd name="adj" fmla="val 0"/>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2">
                  <a:lumMod val="50000"/>
                </a:schemeClr>
              </a:solidFill>
            </a:endParaRPr>
          </a:p>
        </p:txBody>
      </p:sp>
      <p:sp>
        <p:nvSpPr>
          <p:cNvPr id="9" name="Title 1">
            <a:extLst>
              <a:ext uri="{FF2B5EF4-FFF2-40B4-BE49-F238E27FC236}">
                <a16:creationId xmlns:a16="http://schemas.microsoft.com/office/drawing/2014/main" id="{E81CD7C4-C845-86A6-24A0-7ADDC122B5B2}"/>
              </a:ext>
            </a:extLst>
          </p:cNvPr>
          <p:cNvSpPr>
            <a:spLocks noGrp="1"/>
          </p:cNvSpPr>
          <p:nvPr>
            <p:ph type="title"/>
          </p:nvPr>
        </p:nvSpPr>
        <p:spPr>
          <a:xfrm>
            <a:off x="609600" y="199505"/>
            <a:ext cx="10744200" cy="1185577"/>
          </a:xfrm>
        </p:spPr>
        <p:txBody>
          <a:bodyPr>
            <a:normAutofit/>
          </a:bodyPr>
          <a:lstStyle/>
          <a:p>
            <a:r>
              <a:rPr lang="en-US" sz="2800" dirty="0"/>
              <a:t>Results: Patient and Treatment Characteristics (Continued)</a:t>
            </a:r>
          </a:p>
        </p:txBody>
      </p:sp>
      <p:graphicFrame>
        <p:nvGraphicFramePr>
          <p:cNvPr id="12" name="Table 12">
            <a:extLst>
              <a:ext uri="{FF2B5EF4-FFF2-40B4-BE49-F238E27FC236}">
                <a16:creationId xmlns:a16="http://schemas.microsoft.com/office/drawing/2014/main" id="{88BAC8BC-A9AE-0D2C-6264-24247C34E9E1}"/>
              </a:ext>
            </a:extLst>
          </p:cNvPr>
          <p:cNvGraphicFramePr>
            <a:graphicFrameLocks noGrp="1"/>
          </p:cNvGraphicFramePr>
          <p:nvPr>
            <p:extLst>
              <p:ext uri="{D42A27DB-BD31-4B8C-83A1-F6EECF244321}">
                <p14:modId xmlns:p14="http://schemas.microsoft.com/office/powerpoint/2010/main" val="3304335478"/>
              </p:ext>
            </p:extLst>
          </p:nvPr>
        </p:nvGraphicFramePr>
        <p:xfrm>
          <a:off x="609600" y="2108200"/>
          <a:ext cx="5892801" cy="3788445"/>
        </p:xfrm>
        <a:graphic>
          <a:graphicData uri="http://schemas.openxmlformats.org/drawingml/2006/table">
            <a:tbl>
              <a:tblPr firstRow="1" bandRow="1">
                <a:tableStyleId>{5C22544A-7EE6-4342-B048-85BDC9FD1C3A}</a:tableStyleId>
              </a:tblPr>
              <a:tblGrid>
                <a:gridCol w="1964267">
                  <a:extLst>
                    <a:ext uri="{9D8B030D-6E8A-4147-A177-3AD203B41FA5}">
                      <a16:colId xmlns:a16="http://schemas.microsoft.com/office/drawing/2014/main" val="3232244526"/>
                    </a:ext>
                  </a:extLst>
                </a:gridCol>
                <a:gridCol w="1964267">
                  <a:extLst>
                    <a:ext uri="{9D8B030D-6E8A-4147-A177-3AD203B41FA5}">
                      <a16:colId xmlns:a16="http://schemas.microsoft.com/office/drawing/2014/main" val="3072985970"/>
                    </a:ext>
                  </a:extLst>
                </a:gridCol>
                <a:gridCol w="1964267">
                  <a:extLst>
                    <a:ext uri="{9D8B030D-6E8A-4147-A177-3AD203B41FA5}">
                      <a16:colId xmlns:a16="http://schemas.microsoft.com/office/drawing/2014/main" val="2398300017"/>
                    </a:ext>
                  </a:extLst>
                </a:gridCol>
              </a:tblGrid>
              <a:tr h="510801">
                <a:tc>
                  <a:txBody>
                    <a:bodyPr/>
                    <a:lstStyle/>
                    <a:p>
                      <a:r>
                        <a:rPr lang="en-US" sz="1800" dirty="0"/>
                        <a:t>Comorbidity, %</a:t>
                      </a:r>
                    </a:p>
                  </a:txBody>
                  <a:tcPr marL="121920" marR="121920" marT="60960" marB="6096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65000"/>
                      </a:schemeClr>
                    </a:solidFill>
                  </a:tcPr>
                </a:tc>
                <a:tc>
                  <a:txBody>
                    <a:bodyPr/>
                    <a:lstStyle/>
                    <a:p>
                      <a:pPr algn="ctr"/>
                      <a:r>
                        <a:rPr lang="en-US" sz="1800" dirty="0"/>
                        <a:t>Andexanet alfa</a:t>
                      </a:r>
                    </a:p>
                  </a:txBody>
                  <a:tcPr marL="121920" marR="121920" marT="60960" marB="6096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4"/>
                    </a:solidFill>
                  </a:tcPr>
                </a:tc>
                <a:tc>
                  <a:txBody>
                    <a:bodyPr/>
                    <a:lstStyle/>
                    <a:p>
                      <a:pPr algn="ctr"/>
                      <a:r>
                        <a:rPr lang="en-US" sz="1800" dirty="0"/>
                        <a:t>4F-PCC</a:t>
                      </a:r>
                    </a:p>
                  </a:txBody>
                  <a:tcPr marL="121920" marR="121920" marT="60960" marB="60960" anchor="b">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636550394"/>
                  </a:ext>
                </a:extLst>
              </a:tr>
              <a:tr h="425668">
                <a:tc>
                  <a:txBody>
                    <a:bodyPr/>
                    <a:lstStyle/>
                    <a:p>
                      <a:r>
                        <a:rPr lang="en-US" sz="1800" dirty="0"/>
                        <a:t>Hypertension</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1800" dirty="0"/>
                        <a:t>61.8%</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4E2F4"/>
                    </a:solidFill>
                  </a:tcPr>
                </a:tc>
                <a:tc>
                  <a:txBody>
                    <a:bodyPr/>
                    <a:lstStyle/>
                    <a:p>
                      <a:pPr algn="ctr"/>
                      <a:r>
                        <a:rPr lang="en-US" sz="1800" dirty="0"/>
                        <a:t>61.2%</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29265583"/>
                  </a:ext>
                </a:extLst>
              </a:tr>
              <a:tr h="425668">
                <a:tc>
                  <a:txBody>
                    <a:bodyPr/>
                    <a:lstStyle/>
                    <a:p>
                      <a:r>
                        <a:rPr lang="en-US" sz="1800" dirty="0"/>
                        <a:t>Diabetes</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1800" dirty="0"/>
                        <a:t>42.9%</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4E2F4"/>
                    </a:solidFill>
                  </a:tcPr>
                </a:tc>
                <a:tc>
                  <a:txBody>
                    <a:bodyPr/>
                    <a:lstStyle/>
                    <a:p>
                      <a:pPr algn="ctr"/>
                      <a:r>
                        <a:rPr lang="en-US" sz="1800" dirty="0"/>
                        <a:t>44.0%</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427051111"/>
                  </a:ext>
                </a:extLst>
              </a:tr>
              <a:tr h="425668">
                <a:tc>
                  <a:txBody>
                    <a:bodyPr/>
                    <a:lstStyle/>
                    <a:p>
                      <a:r>
                        <a:rPr lang="en-US" sz="1800" dirty="0"/>
                        <a:t>Heart failure</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1800" dirty="0"/>
                        <a:t>23.1%</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4E2F4"/>
                    </a:solidFill>
                  </a:tcPr>
                </a:tc>
                <a:tc>
                  <a:txBody>
                    <a:bodyPr/>
                    <a:lstStyle/>
                    <a:p>
                      <a:pPr algn="ctr"/>
                      <a:r>
                        <a:rPr lang="en-US" sz="1800" dirty="0"/>
                        <a:t>22.4%</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996049535"/>
                  </a:ext>
                </a:extLst>
              </a:tr>
              <a:tr h="425668">
                <a:tc>
                  <a:txBody>
                    <a:bodyPr/>
                    <a:lstStyle/>
                    <a:p>
                      <a:r>
                        <a:rPr lang="en-US" sz="1800" dirty="0"/>
                        <a:t>CKD</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1800" dirty="0"/>
                        <a:t>22.9%</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4E2F4"/>
                    </a:solidFill>
                  </a:tcPr>
                </a:tc>
                <a:tc>
                  <a:txBody>
                    <a:bodyPr/>
                    <a:lstStyle/>
                    <a:p>
                      <a:pPr algn="ctr"/>
                      <a:r>
                        <a:rPr lang="en-US" sz="1800" dirty="0"/>
                        <a:t>23.2%</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27530947"/>
                  </a:ext>
                </a:extLst>
              </a:tr>
              <a:tr h="425668">
                <a:tc>
                  <a:txBody>
                    <a:bodyPr/>
                    <a:lstStyle/>
                    <a:p>
                      <a:r>
                        <a:rPr lang="en-US" sz="1800" dirty="0"/>
                        <a:t>Prior stroke*</a:t>
                      </a:r>
                      <a:endParaRPr lang="en-US" sz="1800" baseline="30000" dirty="0"/>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1800" dirty="0"/>
                        <a:t>21.0%</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4E2F4"/>
                    </a:solidFill>
                  </a:tcPr>
                </a:tc>
                <a:tc>
                  <a:txBody>
                    <a:bodyPr/>
                    <a:lstStyle/>
                    <a:p>
                      <a:pPr algn="ctr"/>
                      <a:r>
                        <a:rPr lang="en-US" sz="1800" dirty="0"/>
                        <a:t>20.9%</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76116530"/>
                  </a:ext>
                </a:extLst>
              </a:tr>
              <a:tr h="723636">
                <a:tc>
                  <a:txBody>
                    <a:bodyPr/>
                    <a:lstStyle/>
                    <a:p>
                      <a:r>
                        <a:rPr lang="en-US" sz="1800" dirty="0"/>
                        <a:t>Peptic ulcer disease</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1800" dirty="0"/>
                        <a:t>13.9%</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4E2F4"/>
                    </a:solidFill>
                  </a:tcPr>
                </a:tc>
                <a:tc>
                  <a:txBody>
                    <a:bodyPr/>
                    <a:lstStyle/>
                    <a:p>
                      <a:pPr algn="ctr"/>
                      <a:r>
                        <a:rPr lang="en-US" sz="1800" dirty="0"/>
                        <a:t>13.2%</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38364257"/>
                  </a:ext>
                </a:extLst>
              </a:tr>
              <a:tr h="425668">
                <a:tc>
                  <a:txBody>
                    <a:bodyPr/>
                    <a:lstStyle/>
                    <a:p>
                      <a:r>
                        <a:rPr lang="en-US" sz="1800" dirty="0"/>
                        <a:t>Liver disease</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r>
                        <a:rPr lang="en-US" sz="1800" dirty="0"/>
                        <a:t>12.3%</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rgbClr val="D4E2F4"/>
                    </a:solidFill>
                  </a:tcPr>
                </a:tc>
                <a:tc>
                  <a:txBody>
                    <a:bodyPr/>
                    <a:lstStyle/>
                    <a:p>
                      <a:pPr algn="ctr"/>
                      <a:r>
                        <a:rPr lang="en-US" sz="1800" dirty="0"/>
                        <a:t>13.0%</a:t>
                      </a:r>
                    </a:p>
                  </a:txBody>
                  <a:tcPr marL="121920" marR="121920" marT="60960" marB="6096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811778263"/>
                  </a:ext>
                </a:extLst>
              </a:tr>
            </a:tbl>
          </a:graphicData>
        </a:graphic>
      </p:graphicFrame>
      <p:grpSp>
        <p:nvGrpSpPr>
          <p:cNvPr id="39" name="Group 38">
            <a:extLst>
              <a:ext uri="{FF2B5EF4-FFF2-40B4-BE49-F238E27FC236}">
                <a16:creationId xmlns:a16="http://schemas.microsoft.com/office/drawing/2014/main" id="{DEE9269E-830A-4F31-45E3-CE472B5983E9}"/>
              </a:ext>
            </a:extLst>
          </p:cNvPr>
          <p:cNvGrpSpPr/>
          <p:nvPr/>
        </p:nvGrpSpPr>
        <p:grpSpPr>
          <a:xfrm>
            <a:off x="6705600" y="4823460"/>
            <a:ext cx="1019859" cy="1100941"/>
            <a:chOff x="5339574" y="3191377"/>
            <a:chExt cx="764894" cy="825706"/>
          </a:xfrm>
        </p:grpSpPr>
        <p:sp>
          <p:nvSpPr>
            <p:cNvPr id="36" name="Oval 35">
              <a:extLst>
                <a:ext uri="{FF2B5EF4-FFF2-40B4-BE49-F238E27FC236}">
                  <a16:creationId xmlns:a16="http://schemas.microsoft.com/office/drawing/2014/main" id="{E0D7D631-A76D-3097-BD04-ADC272579813}"/>
                </a:ext>
              </a:extLst>
            </p:cNvPr>
            <p:cNvSpPr/>
            <p:nvPr/>
          </p:nvSpPr>
          <p:spPr>
            <a:xfrm>
              <a:off x="5339574" y="3191377"/>
              <a:ext cx="764894" cy="764894"/>
            </a:xfrm>
            <a:prstGeom prst="ellipse">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35" name="Group 34">
              <a:extLst>
                <a:ext uri="{FF2B5EF4-FFF2-40B4-BE49-F238E27FC236}">
                  <a16:creationId xmlns:a16="http://schemas.microsoft.com/office/drawing/2014/main" id="{1282D19E-FCD3-42F2-AA53-17508902DC6A}"/>
                </a:ext>
              </a:extLst>
            </p:cNvPr>
            <p:cNvGrpSpPr/>
            <p:nvPr/>
          </p:nvGrpSpPr>
          <p:grpSpPr>
            <a:xfrm>
              <a:off x="5348365" y="3257551"/>
              <a:ext cx="747635" cy="759532"/>
              <a:chOff x="5348365" y="3257550"/>
              <a:chExt cx="989865" cy="1005617"/>
            </a:xfrm>
          </p:grpSpPr>
          <p:pic>
            <p:nvPicPr>
              <p:cNvPr id="32" name="Graphic 31" descr="Heart with pulse with solid fill">
                <a:extLst>
                  <a:ext uri="{FF2B5EF4-FFF2-40B4-BE49-F238E27FC236}">
                    <a16:creationId xmlns:a16="http://schemas.microsoft.com/office/drawing/2014/main" id="{C52FE7CD-04B2-0E13-BE30-27CC2B4E16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48365" y="3348767"/>
                <a:ext cx="914400" cy="914400"/>
              </a:xfrm>
              <a:prstGeom prst="rect">
                <a:avLst/>
              </a:prstGeom>
            </p:spPr>
          </p:pic>
          <p:pic>
            <p:nvPicPr>
              <p:cNvPr id="34" name="Graphic 33" descr="Stopwatch 33% outline">
                <a:extLst>
                  <a:ext uri="{FF2B5EF4-FFF2-40B4-BE49-F238E27FC236}">
                    <a16:creationId xmlns:a16="http://schemas.microsoft.com/office/drawing/2014/main" id="{7642F30A-4227-6BA0-E8AA-19A9E701CA4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91200" y="3257550"/>
                <a:ext cx="547030" cy="547030"/>
              </a:xfrm>
              <a:prstGeom prst="rect">
                <a:avLst/>
              </a:prstGeom>
            </p:spPr>
          </p:pic>
        </p:grpSp>
      </p:grpSp>
      <p:grpSp>
        <p:nvGrpSpPr>
          <p:cNvPr id="40" name="Group 39">
            <a:extLst>
              <a:ext uri="{FF2B5EF4-FFF2-40B4-BE49-F238E27FC236}">
                <a16:creationId xmlns:a16="http://schemas.microsoft.com/office/drawing/2014/main" id="{D518A9EB-5E9A-48EA-DEEE-26AF3D5CF373}"/>
              </a:ext>
            </a:extLst>
          </p:cNvPr>
          <p:cNvGrpSpPr/>
          <p:nvPr/>
        </p:nvGrpSpPr>
        <p:grpSpPr>
          <a:xfrm>
            <a:off x="6705600" y="3457428"/>
            <a:ext cx="1019859" cy="1019859"/>
            <a:chOff x="5213933" y="2283907"/>
            <a:chExt cx="764894" cy="764894"/>
          </a:xfrm>
        </p:grpSpPr>
        <p:sp>
          <p:nvSpPr>
            <p:cNvPr id="37" name="Oval 36">
              <a:extLst>
                <a:ext uri="{FF2B5EF4-FFF2-40B4-BE49-F238E27FC236}">
                  <a16:creationId xmlns:a16="http://schemas.microsoft.com/office/drawing/2014/main" id="{B2992A20-DA26-34E4-8F9E-6669476AE8E2}"/>
                </a:ext>
              </a:extLst>
            </p:cNvPr>
            <p:cNvSpPr/>
            <p:nvPr/>
          </p:nvSpPr>
          <p:spPr>
            <a:xfrm>
              <a:off x="5213933" y="2283907"/>
              <a:ext cx="764894" cy="764894"/>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30" name="Group 29">
              <a:extLst>
                <a:ext uri="{FF2B5EF4-FFF2-40B4-BE49-F238E27FC236}">
                  <a16:creationId xmlns:a16="http://schemas.microsoft.com/office/drawing/2014/main" id="{D5E24776-B9A8-D173-65AA-2188B00ADC07}"/>
                </a:ext>
              </a:extLst>
            </p:cNvPr>
            <p:cNvGrpSpPr/>
            <p:nvPr/>
          </p:nvGrpSpPr>
          <p:grpSpPr>
            <a:xfrm>
              <a:off x="5331107" y="2392839"/>
              <a:ext cx="547030" cy="547030"/>
              <a:chOff x="5331107" y="2392839"/>
              <a:chExt cx="914400" cy="914400"/>
            </a:xfrm>
          </p:grpSpPr>
          <p:pic>
            <p:nvPicPr>
              <p:cNvPr id="23" name="Graphic 22" descr="Clipboard outline">
                <a:extLst>
                  <a:ext uri="{FF2B5EF4-FFF2-40B4-BE49-F238E27FC236}">
                    <a16:creationId xmlns:a16="http://schemas.microsoft.com/office/drawing/2014/main" id="{79E544E1-51DF-B913-E7B6-C4830976D4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1107" y="2392839"/>
                <a:ext cx="914400" cy="914400"/>
              </a:xfrm>
              <a:prstGeom prst="rect">
                <a:avLst/>
              </a:prstGeom>
            </p:spPr>
          </p:pic>
          <p:cxnSp>
            <p:nvCxnSpPr>
              <p:cNvPr id="25" name="Straight Connector 24">
                <a:extLst>
                  <a:ext uri="{FF2B5EF4-FFF2-40B4-BE49-F238E27FC236}">
                    <a16:creationId xmlns:a16="http://schemas.microsoft.com/office/drawing/2014/main" id="{A144C4BE-E52D-9A30-D1D5-4A26100FD731}"/>
                  </a:ext>
                </a:extLst>
              </p:cNvPr>
              <p:cNvCxnSpPr>
                <a:cxnSpLocks/>
              </p:cNvCxnSpPr>
              <p:nvPr/>
            </p:nvCxnSpPr>
            <p:spPr>
              <a:xfrm flipH="1">
                <a:off x="5585460" y="2724150"/>
                <a:ext cx="411480" cy="0"/>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7034631-E068-0DA6-6621-9E978B93B59D}"/>
                  </a:ext>
                </a:extLst>
              </p:cNvPr>
              <p:cNvCxnSpPr>
                <a:cxnSpLocks/>
              </p:cNvCxnSpPr>
              <p:nvPr/>
            </p:nvCxnSpPr>
            <p:spPr>
              <a:xfrm flipH="1">
                <a:off x="5585460" y="2800350"/>
                <a:ext cx="411480" cy="0"/>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B1F610A-A6C3-34E9-3EF6-47DECD035EBF}"/>
                  </a:ext>
                </a:extLst>
              </p:cNvPr>
              <p:cNvCxnSpPr>
                <a:cxnSpLocks/>
              </p:cNvCxnSpPr>
              <p:nvPr/>
            </p:nvCxnSpPr>
            <p:spPr>
              <a:xfrm flipH="1">
                <a:off x="5585460" y="2876550"/>
                <a:ext cx="411480" cy="0"/>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4F418275-EDE0-1F5E-BC59-ECB4C4A70B19}"/>
                  </a:ext>
                </a:extLst>
              </p:cNvPr>
              <p:cNvCxnSpPr>
                <a:cxnSpLocks/>
              </p:cNvCxnSpPr>
              <p:nvPr/>
            </p:nvCxnSpPr>
            <p:spPr>
              <a:xfrm flipH="1">
                <a:off x="5585460" y="2952750"/>
                <a:ext cx="411480" cy="0"/>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9AE06FD4-DF30-3AE0-CAED-A5622C7E355D}"/>
                  </a:ext>
                </a:extLst>
              </p:cNvPr>
              <p:cNvCxnSpPr>
                <a:cxnSpLocks/>
              </p:cNvCxnSpPr>
              <p:nvPr/>
            </p:nvCxnSpPr>
            <p:spPr>
              <a:xfrm flipH="1">
                <a:off x="5585460" y="3028950"/>
                <a:ext cx="210312" cy="0"/>
              </a:xfrm>
              <a:prstGeom prst="line">
                <a:avLst/>
              </a:prstGeom>
              <a:ln w="19050">
                <a:solidFill>
                  <a:schemeClr val="accent4"/>
                </a:solidFill>
              </a:ln>
            </p:spPr>
            <p:style>
              <a:lnRef idx="1">
                <a:schemeClr val="dk1"/>
              </a:lnRef>
              <a:fillRef idx="0">
                <a:schemeClr val="dk1"/>
              </a:fillRef>
              <a:effectRef idx="0">
                <a:schemeClr val="dk1"/>
              </a:effectRef>
              <a:fontRef idx="minor">
                <a:schemeClr val="tx1"/>
              </a:fontRef>
            </p:style>
          </p:cxnSp>
        </p:grpSp>
      </p:grpSp>
      <p:grpSp>
        <p:nvGrpSpPr>
          <p:cNvPr id="41" name="Group 40">
            <a:extLst>
              <a:ext uri="{FF2B5EF4-FFF2-40B4-BE49-F238E27FC236}">
                <a16:creationId xmlns:a16="http://schemas.microsoft.com/office/drawing/2014/main" id="{D85E7341-757A-3080-CA9A-BCEC4342FC19}"/>
              </a:ext>
            </a:extLst>
          </p:cNvPr>
          <p:cNvGrpSpPr/>
          <p:nvPr/>
        </p:nvGrpSpPr>
        <p:grpSpPr>
          <a:xfrm>
            <a:off x="6705600" y="2160093"/>
            <a:ext cx="1019859" cy="1019859"/>
            <a:chOff x="5206827" y="1484794"/>
            <a:chExt cx="764894" cy="764894"/>
          </a:xfrm>
        </p:grpSpPr>
        <p:sp>
          <p:nvSpPr>
            <p:cNvPr id="38" name="Oval 37">
              <a:extLst>
                <a:ext uri="{FF2B5EF4-FFF2-40B4-BE49-F238E27FC236}">
                  <a16:creationId xmlns:a16="http://schemas.microsoft.com/office/drawing/2014/main" id="{00827981-141B-5D36-3820-D3CD4D40EEBC}"/>
                </a:ext>
              </a:extLst>
            </p:cNvPr>
            <p:cNvSpPr/>
            <p:nvPr/>
          </p:nvSpPr>
          <p:spPr>
            <a:xfrm>
              <a:off x="5206827" y="1484794"/>
              <a:ext cx="764894" cy="764894"/>
            </a:xfrm>
            <a:prstGeom prst="ellipse">
              <a:avLst/>
            </a:prstGeom>
            <a:solidFill>
              <a:schemeClr val="bg1"/>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pic>
          <p:nvPicPr>
            <p:cNvPr id="21" name="Graphic 20" descr="Brain in head outline">
              <a:extLst>
                <a:ext uri="{FF2B5EF4-FFF2-40B4-BE49-F238E27FC236}">
                  <a16:creationId xmlns:a16="http://schemas.microsoft.com/office/drawing/2014/main" id="{EE2D6C9B-FFEF-D7B5-C38C-07D1B2E438A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315157" y="1552104"/>
              <a:ext cx="597949" cy="597949"/>
            </a:xfrm>
            <a:prstGeom prst="rect">
              <a:avLst/>
            </a:prstGeom>
          </p:spPr>
        </p:pic>
      </p:grpSp>
      <p:sp>
        <p:nvSpPr>
          <p:cNvPr id="44" name="TextBox 43">
            <a:extLst>
              <a:ext uri="{FF2B5EF4-FFF2-40B4-BE49-F238E27FC236}">
                <a16:creationId xmlns:a16="http://schemas.microsoft.com/office/drawing/2014/main" id="{D5FB7CFD-89D7-E59E-C112-922999F4CEAF}"/>
              </a:ext>
            </a:extLst>
          </p:cNvPr>
          <p:cNvSpPr txBox="1"/>
          <p:nvPr/>
        </p:nvSpPr>
        <p:spPr>
          <a:xfrm>
            <a:off x="7725459" y="2379137"/>
            <a:ext cx="1753186" cy="579646"/>
          </a:xfrm>
          <a:prstGeom prst="rect">
            <a:avLst/>
          </a:prstGeom>
          <a:noFill/>
        </p:spPr>
        <p:txBody>
          <a:bodyPr wrap="square" rtlCol="0">
            <a:spAutoFit/>
          </a:bodyPr>
          <a:lstStyle/>
          <a:p>
            <a:pPr algn="ctr">
              <a:lnSpc>
                <a:spcPts val="1867"/>
              </a:lnSpc>
            </a:pPr>
            <a:r>
              <a:rPr lang="en-US" sz="1600" b="1" dirty="0"/>
              <a:t>Alteration in mental status</a:t>
            </a:r>
            <a:r>
              <a:rPr lang="en-US" sz="1600" b="1" baseline="30000" dirty="0">
                <a:latin typeface="Calibri" panose="020F0502020204030204" pitchFamily="34" charset="0"/>
                <a:cs typeface="Calibri" panose="020F0502020204030204" pitchFamily="34" charset="0"/>
              </a:rPr>
              <a:t>†</a:t>
            </a:r>
            <a:endParaRPr lang="en-US" sz="1600" b="1" baseline="30000" dirty="0"/>
          </a:p>
        </p:txBody>
      </p:sp>
      <p:sp>
        <p:nvSpPr>
          <p:cNvPr id="45" name="TextBox 44">
            <a:extLst>
              <a:ext uri="{FF2B5EF4-FFF2-40B4-BE49-F238E27FC236}">
                <a16:creationId xmlns:a16="http://schemas.microsoft.com/office/drawing/2014/main" id="{D6E6BA7A-1FAA-A7FB-3D26-DFF50652CA35}"/>
              </a:ext>
            </a:extLst>
          </p:cNvPr>
          <p:cNvSpPr txBox="1"/>
          <p:nvPr/>
        </p:nvSpPr>
        <p:spPr>
          <a:xfrm>
            <a:off x="9478645" y="2426352"/>
            <a:ext cx="2149948" cy="400110"/>
          </a:xfrm>
          <a:prstGeom prst="rect">
            <a:avLst/>
          </a:prstGeom>
          <a:noFill/>
        </p:spPr>
        <p:txBody>
          <a:bodyPr wrap="none" rtlCol="0">
            <a:spAutoFit/>
          </a:bodyPr>
          <a:lstStyle/>
          <a:p>
            <a:r>
              <a:rPr lang="en-US" sz="2000" b="1" dirty="0">
                <a:solidFill>
                  <a:schemeClr val="accent4"/>
                </a:solidFill>
              </a:rPr>
              <a:t>33.2%  </a:t>
            </a:r>
            <a:r>
              <a:rPr lang="en-US" dirty="0"/>
              <a:t>vs</a:t>
            </a:r>
            <a:r>
              <a:rPr lang="en-US" sz="2000" dirty="0"/>
              <a:t>  </a:t>
            </a:r>
            <a:r>
              <a:rPr lang="en-US" sz="2000" b="1" dirty="0">
                <a:solidFill>
                  <a:srgbClr val="C00000"/>
                </a:solidFill>
              </a:rPr>
              <a:t>37.1%</a:t>
            </a:r>
          </a:p>
        </p:txBody>
      </p:sp>
      <p:sp>
        <p:nvSpPr>
          <p:cNvPr id="47" name="TextBox 46">
            <a:extLst>
              <a:ext uri="{FF2B5EF4-FFF2-40B4-BE49-F238E27FC236}">
                <a16:creationId xmlns:a16="http://schemas.microsoft.com/office/drawing/2014/main" id="{1109F5F7-5549-2674-5E8A-1735628D6632}"/>
              </a:ext>
            </a:extLst>
          </p:cNvPr>
          <p:cNvSpPr txBox="1"/>
          <p:nvPr/>
        </p:nvSpPr>
        <p:spPr>
          <a:xfrm>
            <a:off x="8016463" y="3699515"/>
            <a:ext cx="1123163" cy="579646"/>
          </a:xfrm>
          <a:prstGeom prst="rect">
            <a:avLst/>
          </a:prstGeom>
          <a:noFill/>
        </p:spPr>
        <p:txBody>
          <a:bodyPr wrap="square" rtlCol="0">
            <a:spAutoFit/>
          </a:bodyPr>
          <a:lstStyle/>
          <a:p>
            <a:pPr algn="ctr">
              <a:lnSpc>
                <a:spcPts val="1867"/>
              </a:lnSpc>
            </a:pPr>
            <a:r>
              <a:rPr lang="en-US" b="1" dirty="0"/>
              <a:t>DNR</a:t>
            </a:r>
          </a:p>
          <a:p>
            <a:pPr algn="ctr">
              <a:lnSpc>
                <a:spcPts val="1867"/>
              </a:lnSpc>
            </a:pPr>
            <a:r>
              <a:rPr lang="en-US" b="1" dirty="0"/>
              <a:t>order</a:t>
            </a:r>
          </a:p>
        </p:txBody>
      </p:sp>
      <p:sp>
        <p:nvSpPr>
          <p:cNvPr id="48" name="TextBox 47">
            <a:extLst>
              <a:ext uri="{FF2B5EF4-FFF2-40B4-BE49-F238E27FC236}">
                <a16:creationId xmlns:a16="http://schemas.microsoft.com/office/drawing/2014/main" id="{3E48D63F-2F91-9AA8-AAC8-D22A5B0FB881}"/>
              </a:ext>
            </a:extLst>
          </p:cNvPr>
          <p:cNvSpPr txBox="1"/>
          <p:nvPr/>
        </p:nvSpPr>
        <p:spPr>
          <a:xfrm>
            <a:off x="9478645" y="3745420"/>
            <a:ext cx="2149948" cy="400110"/>
          </a:xfrm>
          <a:prstGeom prst="rect">
            <a:avLst/>
          </a:prstGeom>
          <a:noFill/>
        </p:spPr>
        <p:txBody>
          <a:bodyPr wrap="none" rtlCol="0">
            <a:spAutoFit/>
          </a:bodyPr>
          <a:lstStyle/>
          <a:p>
            <a:r>
              <a:rPr lang="en-US" sz="2000" b="1" dirty="0">
                <a:solidFill>
                  <a:schemeClr val="accent4"/>
                </a:solidFill>
              </a:rPr>
              <a:t>18.3%  </a:t>
            </a:r>
            <a:r>
              <a:rPr lang="en-US" dirty="0"/>
              <a:t>vs</a:t>
            </a:r>
            <a:r>
              <a:rPr lang="en-US" sz="2000" dirty="0"/>
              <a:t>  </a:t>
            </a:r>
            <a:r>
              <a:rPr lang="en-US" sz="2000" b="1" dirty="0">
                <a:solidFill>
                  <a:srgbClr val="C00000"/>
                </a:solidFill>
              </a:rPr>
              <a:t>19.8%</a:t>
            </a:r>
          </a:p>
        </p:txBody>
      </p:sp>
      <p:sp>
        <p:nvSpPr>
          <p:cNvPr id="50" name="TextBox 49">
            <a:extLst>
              <a:ext uri="{FF2B5EF4-FFF2-40B4-BE49-F238E27FC236}">
                <a16:creationId xmlns:a16="http://schemas.microsoft.com/office/drawing/2014/main" id="{4B6B0B3C-5CFF-2450-973B-6EE1EED1EB37}"/>
              </a:ext>
            </a:extLst>
          </p:cNvPr>
          <p:cNvSpPr txBox="1"/>
          <p:nvPr/>
        </p:nvSpPr>
        <p:spPr>
          <a:xfrm>
            <a:off x="8016463" y="5200239"/>
            <a:ext cx="1123163" cy="335989"/>
          </a:xfrm>
          <a:prstGeom prst="rect">
            <a:avLst/>
          </a:prstGeom>
          <a:noFill/>
        </p:spPr>
        <p:txBody>
          <a:bodyPr wrap="square" rtlCol="0">
            <a:spAutoFit/>
          </a:bodyPr>
          <a:lstStyle/>
          <a:p>
            <a:pPr algn="ctr">
              <a:lnSpc>
                <a:spcPts val="1867"/>
              </a:lnSpc>
            </a:pPr>
            <a:r>
              <a:rPr lang="en-US" b="1" dirty="0"/>
              <a:t>SBP</a:t>
            </a:r>
          </a:p>
        </p:txBody>
      </p:sp>
      <p:sp>
        <p:nvSpPr>
          <p:cNvPr id="51" name="TextBox 50">
            <a:extLst>
              <a:ext uri="{FF2B5EF4-FFF2-40B4-BE49-F238E27FC236}">
                <a16:creationId xmlns:a16="http://schemas.microsoft.com/office/drawing/2014/main" id="{2A6161B3-2DAF-3F4B-58E2-2397A0EE1198}"/>
              </a:ext>
            </a:extLst>
          </p:cNvPr>
          <p:cNvSpPr txBox="1"/>
          <p:nvPr/>
        </p:nvSpPr>
        <p:spPr>
          <a:xfrm>
            <a:off x="9139880" y="5172947"/>
            <a:ext cx="2754280" cy="400110"/>
          </a:xfrm>
          <a:prstGeom prst="rect">
            <a:avLst/>
          </a:prstGeom>
          <a:noFill/>
        </p:spPr>
        <p:txBody>
          <a:bodyPr wrap="none" rtlCol="0">
            <a:spAutoFit/>
          </a:bodyPr>
          <a:lstStyle/>
          <a:p>
            <a:r>
              <a:rPr lang="en-US" sz="2000" b="1" dirty="0">
                <a:solidFill>
                  <a:schemeClr val="accent4"/>
                </a:solidFill>
              </a:rPr>
              <a:t>135.3  </a:t>
            </a:r>
            <a:r>
              <a:rPr lang="en-US" dirty="0"/>
              <a:t>vs</a:t>
            </a:r>
            <a:r>
              <a:rPr lang="en-US" sz="2000" dirty="0"/>
              <a:t>  </a:t>
            </a:r>
            <a:r>
              <a:rPr lang="en-US" sz="2000" b="1" dirty="0">
                <a:solidFill>
                  <a:srgbClr val="C00000"/>
                </a:solidFill>
              </a:rPr>
              <a:t>131.1</a:t>
            </a:r>
            <a:r>
              <a:rPr lang="en-US" sz="2000" dirty="0"/>
              <a:t> </a:t>
            </a:r>
            <a:r>
              <a:rPr lang="en-US" dirty="0"/>
              <a:t>mmHg</a:t>
            </a:r>
            <a:endParaRPr lang="en-US" sz="2000" b="1" dirty="0">
              <a:solidFill>
                <a:srgbClr val="C00000"/>
              </a:solidFill>
            </a:endParaRPr>
          </a:p>
        </p:txBody>
      </p:sp>
      <p:sp>
        <p:nvSpPr>
          <p:cNvPr id="52" name="TextBox 51">
            <a:extLst>
              <a:ext uri="{FF2B5EF4-FFF2-40B4-BE49-F238E27FC236}">
                <a16:creationId xmlns:a16="http://schemas.microsoft.com/office/drawing/2014/main" id="{7AEF33CA-34EB-A360-F0D5-43AE16FE30DE}"/>
              </a:ext>
            </a:extLst>
          </p:cNvPr>
          <p:cNvSpPr txBox="1"/>
          <p:nvPr/>
        </p:nvSpPr>
        <p:spPr>
          <a:xfrm>
            <a:off x="10109161" y="4864969"/>
            <a:ext cx="782587" cy="379656"/>
          </a:xfrm>
          <a:prstGeom prst="rect">
            <a:avLst/>
          </a:prstGeom>
          <a:noFill/>
        </p:spPr>
        <p:txBody>
          <a:bodyPr wrap="none" rtlCol="0">
            <a:spAutoFit/>
          </a:bodyPr>
          <a:lstStyle/>
          <a:p>
            <a:r>
              <a:rPr lang="en-US" dirty="0"/>
              <a:t>Mean</a:t>
            </a:r>
          </a:p>
        </p:txBody>
      </p:sp>
      <p:sp>
        <p:nvSpPr>
          <p:cNvPr id="2" name="TextBox 1">
            <a:extLst>
              <a:ext uri="{FF2B5EF4-FFF2-40B4-BE49-F238E27FC236}">
                <a16:creationId xmlns:a16="http://schemas.microsoft.com/office/drawing/2014/main" id="{8AD79D1F-DE7C-D636-DD36-E17A9B392BE0}"/>
              </a:ext>
            </a:extLst>
          </p:cNvPr>
          <p:cNvSpPr txBox="1"/>
          <p:nvPr/>
        </p:nvSpPr>
        <p:spPr>
          <a:xfrm>
            <a:off x="609600" y="1419768"/>
            <a:ext cx="9576661" cy="461665"/>
          </a:xfrm>
          <a:prstGeom prst="rect">
            <a:avLst/>
          </a:prstGeom>
          <a:noFill/>
        </p:spPr>
        <p:txBody>
          <a:bodyPr wrap="none" rtlCol="0">
            <a:spAutoFit/>
          </a:bodyPr>
          <a:lstStyle/>
          <a:p>
            <a:r>
              <a:rPr lang="en-US" sz="2400" dirty="0"/>
              <a:t>Characteristics for </a:t>
            </a:r>
            <a:r>
              <a:rPr lang="en-US" sz="2400" b="1" dirty="0" err="1">
                <a:solidFill>
                  <a:schemeClr val="accent4"/>
                </a:solidFill>
              </a:rPr>
              <a:t>andexanet</a:t>
            </a:r>
            <a:r>
              <a:rPr lang="en-US" sz="2400" b="1" dirty="0">
                <a:solidFill>
                  <a:schemeClr val="accent4"/>
                </a:solidFill>
              </a:rPr>
              <a:t> alfa (N = 2122) </a:t>
            </a:r>
            <a:r>
              <a:rPr lang="en-US" sz="2400" dirty="0"/>
              <a:t>vs </a:t>
            </a:r>
            <a:r>
              <a:rPr lang="en-US" sz="2400" b="1" dirty="0">
                <a:solidFill>
                  <a:srgbClr val="C00000"/>
                </a:solidFill>
              </a:rPr>
              <a:t>4F-PCC (N = 2273)</a:t>
            </a:r>
          </a:p>
        </p:txBody>
      </p:sp>
      <p:sp>
        <p:nvSpPr>
          <p:cNvPr id="4" name="Footer Placeholder 3">
            <a:extLst>
              <a:ext uri="{FF2B5EF4-FFF2-40B4-BE49-F238E27FC236}">
                <a16:creationId xmlns:a16="http://schemas.microsoft.com/office/drawing/2014/main" id="{B0F16949-E9C5-4478-F691-5A118AB786B6}"/>
              </a:ext>
            </a:extLst>
          </p:cNvPr>
          <p:cNvSpPr>
            <a:spLocks noGrp="1"/>
          </p:cNvSpPr>
          <p:nvPr>
            <p:ph type="ftr" sz="quarter" idx="10"/>
          </p:nvPr>
        </p:nvSpPr>
        <p:spPr/>
        <p:txBody>
          <a:bodyPr/>
          <a:lstStyle/>
          <a:p>
            <a:r>
              <a:rPr lang="en-US" dirty="0"/>
              <a:t>4F-PCC, 4-factor prothrombin complex concentrate; CKD, chronic kidney disease; DNR, do-not-resuscitate; SBP, systolic blood pressure.</a:t>
            </a:r>
          </a:p>
          <a:p>
            <a:r>
              <a:rPr lang="en-US" dirty="0"/>
              <a:t>
*Andexanet alfa, N = 2091; 4F-PCC, N = 2251. </a:t>
            </a:r>
            <a:r>
              <a:rPr lang="en-US" baseline="30000" dirty="0"/>
              <a:t>†</a:t>
            </a:r>
            <a:r>
              <a:rPr lang="en-US" dirty="0"/>
              <a:t>Andexanet alfa, N = 2032; 4F-PCC, N = 2174.</a:t>
            </a:r>
          </a:p>
        </p:txBody>
      </p:sp>
    </p:spTree>
    <p:extLst>
      <p:ext uri="{BB962C8B-B14F-4D97-AF65-F5344CB8AC3E}">
        <p14:creationId xmlns:p14="http://schemas.microsoft.com/office/powerpoint/2010/main" val="5525322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81CD7C4-C845-86A6-24A0-7ADDC122B5B2}"/>
              </a:ext>
            </a:extLst>
          </p:cNvPr>
          <p:cNvSpPr>
            <a:spLocks noGrp="1"/>
          </p:cNvSpPr>
          <p:nvPr>
            <p:ph type="title"/>
          </p:nvPr>
        </p:nvSpPr>
        <p:spPr>
          <a:xfrm>
            <a:off x="609599" y="200025"/>
            <a:ext cx="11734796" cy="1184275"/>
          </a:xfrm>
        </p:spPr>
        <p:txBody>
          <a:bodyPr>
            <a:normAutofit/>
          </a:bodyPr>
          <a:lstStyle/>
          <a:p>
            <a:r>
              <a:rPr lang="en-US" sz="2800" dirty="0"/>
              <a:t>Results: Andexanet Alfa and 4F-PCC Dosages &amp; Bleed Locations </a:t>
            </a:r>
          </a:p>
        </p:txBody>
      </p:sp>
      <p:graphicFrame>
        <p:nvGraphicFramePr>
          <p:cNvPr id="18" name="Content Placeholder 17">
            <a:extLst>
              <a:ext uri="{FF2B5EF4-FFF2-40B4-BE49-F238E27FC236}">
                <a16:creationId xmlns:a16="http://schemas.microsoft.com/office/drawing/2014/main" id="{8131547E-5E3C-924A-53DF-136D1FC6FC12}"/>
              </a:ext>
            </a:extLst>
          </p:cNvPr>
          <p:cNvGraphicFramePr>
            <a:graphicFrameLocks noGrp="1"/>
          </p:cNvGraphicFramePr>
          <p:nvPr>
            <p:ph sz="half" idx="4294967295"/>
            <p:extLst>
              <p:ext uri="{D42A27DB-BD31-4B8C-83A1-F6EECF244321}">
                <p14:modId xmlns:p14="http://schemas.microsoft.com/office/powerpoint/2010/main" val="3884862166"/>
              </p:ext>
            </p:extLst>
          </p:nvPr>
        </p:nvGraphicFramePr>
        <p:xfrm>
          <a:off x="340962" y="1731963"/>
          <a:ext cx="3048000" cy="4300537"/>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753444C1-2890-3878-21B8-4C99B2662332}"/>
              </a:ext>
            </a:extLst>
          </p:cNvPr>
          <p:cNvSpPr txBox="1"/>
          <p:nvPr/>
        </p:nvSpPr>
        <p:spPr>
          <a:xfrm>
            <a:off x="2216591" y="1498601"/>
            <a:ext cx="1257183" cy="259045"/>
          </a:xfrm>
          <a:prstGeom prst="rect">
            <a:avLst/>
          </a:prstGeom>
          <a:noFill/>
        </p:spPr>
        <p:txBody>
          <a:bodyPr wrap="square" rtlCol="0">
            <a:spAutoFit/>
          </a:bodyPr>
          <a:lstStyle/>
          <a:p>
            <a:pPr algn="ctr">
              <a:lnSpc>
                <a:spcPts val="1333"/>
              </a:lnSpc>
            </a:pPr>
            <a:r>
              <a:rPr lang="en-US" sz="1400" b="1" dirty="0"/>
              <a:t>Other, 0.2%</a:t>
            </a:r>
          </a:p>
        </p:txBody>
      </p:sp>
      <p:sp>
        <p:nvSpPr>
          <p:cNvPr id="2" name="TextBox 1">
            <a:extLst>
              <a:ext uri="{FF2B5EF4-FFF2-40B4-BE49-F238E27FC236}">
                <a16:creationId xmlns:a16="http://schemas.microsoft.com/office/drawing/2014/main" id="{E545F06D-C4D3-0C20-EF9E-81B92D000475}"/>
              </a:ext>
            </a:extLst>
          </p:cNvPr>
          <p:cNvSpPr txBox="1"/>
          <p:nvPr/>
        </p:nvSpPr>
        <p:spPr>
          <a:xfrm>
            <a:off x="1661763" y="3623062"/>
            <a:ext cx="1054135" cy="732701"/>
          </a:xfrm>
          <a:prstGeom prst="rect">
            <a:avLst/>
          </a:prstGeom>
          <a:noFill/>
        </p:spPr>
        <p:txBody>
          <a:bodyPr wrap="square" rtlCol="0">
            <a:spAutoFit/>
          </a:bodyPr>
          <a:lstStyle/>
          <a:p>
            <a:pPr algn="ctr">
              <a:lnSpc>
                <a:spcPts val="1733"/>
              </a:lnSpc>
            </a:pPr>
            <a:r>
              <a:rPr lang="en-US" sz="1400" b="1" dirty="0">
                <a:solidFill>
                  <a:schemeClr val="bg1"/>
                </a:solidFill>
              </a:rPr>
              <a:t>Low dose</a:t>
            </a:r>
          </a:p>
          <a:p>
            <a:pPr algn="ctr">
              <a:lnSpc>
                <a:spcPts val="1733"/>
              </a:lnSpc>
            </a:pPr>
            <a:r>
              <a:rPr lang="en-US" sz="1400" b="1" dirty="0">
                <a:solidFill>
                  <a:schemeClr val="bg1"/>
                </a:solidFill>
              </a:rPr>
              <a:t>(400 mg),</a:t>
            </a:r>
          </a:p>
          <a:p>
            <a:pPr algn="ctr">
              <a:lnSpc>
                <a:spcPts val="1733"/>
              </a:lnSpc>
            </a:pPr>
            <a:r>
              <a:rPr lang="en-US" sz="1400" b="1" dirty="0">
                <a:solidFill>
                  <a:schemeClr val="bg1"/>
                </a:solidFill>
              </a:rPr>
              <a:t>68.8%</a:t>
            </a:r>
          </a:p>
        </p:txBody>
      </p:sp>
      <p:sp>
        <p:nvSpPr>
          <p:cNvPr id="3" name="TextBox 2">
            <a:extLst>
              <a:ext uri="{FF2B5EF4-FFF2-40B4-BE49-F238E27FC236}">
                <a16:creationId xmlns:a16="http://schemas.microsoft.com/office/drawing/2014/main" id="{C74F6C6A-689D-DAC8-2B98-296CB03A6952}"/>
              </a:ext>
            </a:extLst>
          </p:cNvPr>
          <p:cNvSpPr txBox="1"/>
          <p:nvPr/>
        </p:nvSpPr>
        <p:spPr>
          <a:xfrm>
            <a:off x="1633695" y="2077059"/>
            <a:ext cx="1090471" cy="732701"/>
          </a:xfrm>
          <a:prstGeom prst="rect">
            <a:avLst/>
          </a:prstGeom>
          <a:noFill/>
        </p:spPr>
        <p:txBody>
          <a:bodyPr wrap="square" rtlCol="0">
            <a:spAutoFit/>
          </a:bodyPr>
          <a:lstStyle/>
          <a:p>
            <a:pPr algn="ctr">
              <a:lnSpc>
                <a:spcPts val="1733"/>
              </a:lnSpc>
            </a:pPr>
            <a:r>
              <a:rPr lang="en-US" sz="1400" b="1" dirty="0">
                <a:solidFill>
                  <a:schemeClr val="bg1"/>
                </a:solidFill>
              </a:rPr>
              <a:t>High dose</a:t>
            </a:r>
          </a:p>
          <a:p>
            <a:pPr algn="ctr">
              <a:lnSpc>
                <a:spcPts val="1733"/>
              </a:lnSpc>
            </a:pPr>
            <a:r>
              <a:rPr lang="en-US" sz="1400" b="1" dirty="0">
                <a:solidFill>
                  <a:schemeClr val="bg1"/>
                </a:solidFill>
              </a:rPr>
              <a:t>(800 mg),</a:t>
            </a:r>
          </a:p>
          <a:p>
            <a:pPr algn="ctr">
              <a:lnSpc>
                <a:spcPts val="1733"/>
              </a:lnSpc>
            </a:pPr>
            <a:r>
              <a:rPr lang="en-US" sz="1400" b="1" dirty="0">
                <a:solidFill>
                  <a:schemeClr val="bg1"/>
                </a:solidFill>
              </a:rPr>
              <a:t>31.0%</a:t>
            </a:r>
          </a:p>
        </p:txBody>
      </p:sp>
      <p:cxnSp>
        <p:nvCxnSpPr>
          <p:cNvPr id="22" name="Straight Connector 21">
            <a:extLst>
              <a:ext uri="{FF2B5EF4-FFF2-40B4-BE49-F238E27FC236}">
                <a16:creationId xmlns:a16="http://schemas.microsoft.com/office/drawing/2014/main" id="{1E5CAAC9-0D94-73C1-941C-4ED7A2428880}"/>
              </a:ext>
            </a:extLst>
          </p:cNvPr>
          <p:cNvCxnSpPr>
            <a:cxnSpLocks/>
          </p:cNvCxnSpPr>
          <p:nvPr/>
        </p:nvCxnSpPr>
        <p:spPr>
          <a:xfrm flipH="1">
            <a:off x="2216591" y="1761483"/>
            <a:ext cx="557439" cy="188837"/>
          </a:xfrm>
          <a:prstGeom prst="line">
            <a:avLst/>
          </a:prstGeom>
        </p:spPr>
        <p:style>
          <a:lnRef idx="1">
            <a:schemeClr val="dk1"/>
          </a:lnRef>
          <a:fillRef idx="0">
            <a:schemeClr val="dk1"/>
          </a:fillRef>
          <a:effectRef idx="0">
            <a:schemeClr val="dk1"/>
          </a:effectRef>
          <a:fontRef idx="minor">
            <a:schemeClr val="tx1"/>
          </a:fontRef>
        </p:style>
      </p:cxnSp>
      <p:grpSp>
        <p:nvGrpSpPr>
          <p:cNvPr id="12" name="Group 11">
            <a:extLst>
              <a:ext uri="{FF2B5EF4-FFF2-40B4-BE49-F238E27FC236}">
                <a16:creationId xmlns:a16="http://schemas.microsoft.com/office/drawing/2014/main" id="{B2BAB4D2-8E3F-D908-EA98-05EAE7BA35C6}"/>
              </a:ext>
            </a:extLst>
          </p:cNvPr>
          <p:cNvGrpSpPr/>
          <p:nvPr/>
        </p:nvGrpSpPr>
        <p:grpSpPr>
          <a:xfrm>
            <a:off x="3176376" y="1604927"/>
            <a:ext cx="3832611" cy="4102068"/>
            <a:chOff x="1981200" y="1278279"/>
            <a:chExt cx="2874459" cy="3076551"/>
          </a:xfrm>
        </p:grpSpPr>
        <p:graphicFrame>
          <p:nvGraphicFramePr>
            <p:cNvPr id="23" name="Content Placeholder 17">
              <a:extLst>
                <a:ext uri="{FF2B5EF4-FFF2-40B4-BE49-F238E27FC236}">
                  <a16:creationId xmlns:a16="http://schemas.microsoft.com/office/drawing/2014/main" id="{2A8B4ABA-1B66-5200-A8C7-605E8FBF7369}"/>
                </a:ext>
              </a:extLst>
            </p:cNvPr>
            <p:cNvGraphicFramePr>
              <a:graphicFrameLocks/>
            </p:cNvGraphicFramePr>
            <p:nvPr>
              <p:extLst>
                <p:ext uri="{D42A27DB-BD31-4B8C-83A1-F6EECF244321}">
                  <p14:modId xmlns:p14="http://schemas.microsoft.com/office/powerpoint/2010/main" val="1306222121"/>
                </p:ext>
              </p:extLst>
            </p:nvPr>
          </p:nvGraphicFramePr>
          <p:xfrm>
            <a:off x="1981200" y="1428750"/>
            <a:ext cx="2286000"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a:extLst>
                <a:ext uri="{FF2B5EF4-FFF2-40B4-BE49-F238E27FC236}">
                  <a16:creationId xmlns:a16="http://schemas.microsoft.com/office/drawing/2014/main" id="{13702E61-DDBB-5873-A4C6-CD24DC7C5F90}"/>
                </a:ext>
              </a:extLst>
            </p:cNvPr>
            <p:cNvSpPr txBox="1"/>
            <p:nvPr/>
          </p:nvSpPr>
          <p:spPr>
            <a:xfrm>
              <a:off x="3147824" y="2669167"/>
              <a:ext cx="578524" cy="386020"/>
            </a:xfrm>
            <a:prstGeom prst="rect">
              <a:avLst/>
            </a:prstGeom>
            <a:noFill/>
          </p:spPr>
          <p:txBody>
            <a:bodyPr wrap="none" rtlCol="0">
              <a:spAutoFit/>
            </a:bodyPr>
            <a:lstStyle/>
            <a:p>
              <a:pPr algn="ctr">
                <a:lnSpc>
                  <a:spcPts val="1733"/>
                </a:lnSpc>
              </a:pPr>
              <a:r>
                <a:rPr lang="en-US" sz="1400" b="1" dirty="0">
                  <a:solidFill>
                    <a:schemeClr val="bg1"/>
                  </a:solidFill>
                </a:rPr>
                <a:t>Single,</a:t>
              </a:r>
            </a:p>
            <a:p>
              <a:pPr algn="ctr">
                <a:lnSpc>
                  <a:spcPts val="1733"/>
                </a:lnSpc>
              </a:pPr>
              <a:r>
                <a:rPr lang="en-US" sz="1400" b="1" dirty="0">
                  <a:solidFill>
                    <a:schemeClr val="bg1"/>
                  </a:solidFill>
                </a:rPr>
                <a:t>90.2%</a:t>
              </a:r>
            </a:p>
          </p:txBody>
        </p:sp>
        <p:sp>
          <p:nvSpPr>
            <p:cNvPr id="24" name="TextBox 23">
              <a:extLst>
                <a:ext uri="{FF2B5EF4-FFF2-40B4-BE49-F238E27FC236}">
                  <a16:creationId xmlns:a16="http://schemas.microsoft.com/office/drawing/2014/main" id="{9606F351-64BA-EDD1-0069-0C9713525D2A}"/>
                </a:ext>
              </a:extLst>
            </p:cNvPr>
            <p:cNvSpPr txBox="1"/>
            <p:nvPr/>
          </p:nvSpPr>
          <p:spPr>
            <a:xfrm>
              <a:off x="3829897" y="1607871"/>
              <a:ext cx="1025762" cy="222513"/>
            </a:xfrm>
            <a:prstGeom prst="rect">
              <a:avLst/>
            </a:prstGeom>
            <a:noFill/>
          </p:spPr>
          <p:txBody>
            <a:bodyPr wrap="none" rtlCol="0">
              <a:spAutoFit/>
            </a:bodyPr>
            <a:lstStyle/>
            <a:p>
              <a:pPr algn="ctr">
                <a:lnSpc>
                  <a:spcPts val="1733"/>
                </a:lnSpc>
              </a:pPr>
              <a:r>
                <a:rPr lang="en-US" sz="1400" b="1" dirty="0"/>
                <a:t>Multiple, 5.9%</a:t>
              </a:r>
            </a:p>
          </p:txBody>
        </p:sp>
        <p:sp>
          <p:nvSpPr>
            <p:cNvPr id="25" name="TextBox 24">
              <a:extLst>
                <a:ext uri="{FF2B5EF4-FFF2-40B4-BE49-F238E27FC236}">
                  <a16:creationId xmlns:a16="http://schemas.microsoft.com/office/drawing/2014/main" id="{FF0FFA62-E450-9D86-1FB8-37C1B865CEC4}"/>
                </a:ext>
              </a:extLst>
            </p:cNvPr>
            <p:cNvSpPr txBox="1"/>
            <p:nvPr/>
          </p:nvSpPr>
          <p:spPr>
            <a:xfrm>
              <a:off x="3255272" y="1278279"/>
              <a:ext cx="1123144" cy="222513"/>
            </a:xfrm>
            <a:prstGeom prst="rect">
              <a:avLst/>
            </a:prstGeom>
            <a:noFill/>
          </p:spPr>
          <p:txBody>
            <a:bodyPr wrap="none" rtlCol="0">
              <a:spAutoFit/>
            </a:bodyPr>
            <a:lstStyle/>
            <a:p>
              <a:pPr algn="ctr">
                <a:lnSpc>
                  <a:spcPts val="1733"/>
                </a:lnSpc>
              </a:pPr>
              <a:r>
                <a:rPr lang="en-US" sz="1400" b="1" dirty="0"/>
                <a:t>Unknown, 3.9%</a:t>
              </a:r>
            </a:p>
          </p:txBody>
        </p:sp>
        <p:cxnSp>
          <p:nvCxnSpPr>
            <p:cNvPr id="26" name="Straight Connector 25">
              <a:extLst>
                <a:ext uri="{FF2B5EF4-FFF2-40B4-BE49-F238E27FC236}">
                  <a16:creationId xmlns:a16="http://schemas.microsoft.com/office/drawing/2014/main" id="{ECF0A119-ED5A-8C52-1ED5-436DAEE94437}"/>
                </a:ext>
              </a:extLst>
            </p:cNvPr>
            <p:cNvCxnSpPr/>
            <p:nvPr/>
          </p:nvCxnSpPr>
          <p:spPr>
            <a:xfrm flipH="1">
              <a:off x="3386282" y="1465244"/>
              <a:ext cx="248298" cy="114290"/>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CAFE564B-F8EB-8F89-60B2-F705FF1FFA1E}"/>
                </a:ext>
              </a:extLst>
            </p:cNvPr>
            <p:cNvCxnSpPr>
              <a:cxnSpLocks/>
            </p:cNvCxnSpPr>
            <p:nvPr/>
          </p:nvCxnSpPr>
          <p:spPr>
            <a:xfrm flipH="1">
              <a:off x="3681892" y="1734393"/>
              <a:ext cx="182880" cy="0"/>
            </a:xfrm>
            <a:prstGeom prst="line">
              <a:avLst/>
            </a:prstGeom>
          </p:spPr>
          <p:style>
            <a:lnRef idx="1">
              <a:schemeClr val="dk1"/>
            </a:lnRef>
            <a:fillRef idx="0">
              <a:schemeClr val="dk1"/>
            </a:fillRef>
            <a:effectRef idx="0">
              <a:schemeClr val="dk1"/>
            </a:effectRef>
            <a:fontRef idx="minor">
              <a:schemeClr val="tx1"/>
            </a:fontRef>
          </p:style>
        </p:cxnSp>
      </p:grpSp>
      <p:cxnSp>
        <p:nvCxnSpPr>
          <p:cNvPr id="21" name="Straight Connector 20">
            <a:extLst>
              <a:ext uri="{FF2B5EF4-FFF2-40B4-BE49-F238E27FC236}">
                <a16:creationId xmlns:a16="http://schemas.microsoft.com/office/drawing/2014/main" id="{A5938328-2DB4-CA35-BCDE-0F9CCF135CFC}"/>
              </a:ext>
            </a:extLst>
          </p:cNvPr>
          <p:cNvCxnSpPr>
            <a:cxnSpLocks/>
          </p:cNvCxnSpPr>
          <p:nvPr/>
        </p:nvCxnSpPr>
        <p:spPr>
          <a:xfrm>
            <a:off x="7070222" y="1337033"/>
            <a:ext cx="0" cy="4996626"/>
          </a:xfrm>
          <a:prstGeom prst="line">
            <a:avLst/>
          </a:prstGeom>
          <a:ln w="19050" cmpd="dbl">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798292E5-6239-E60B-DFB5-EBDFCBB1E8F0}"/>
              </a:ext>
            </a:extLst>
          </p:cNvPr>
          <p:cNvSpPr txBox="1"/>
          <p:nvPr/>
        </p:nvSpPr>
        <p:spPr>
          <a:xfrm>
            <a:off x="544162" y="1310958"/>
            <a:ext cx="1326004" cy="400110"/>
          </a:xfrm>
          <a:prstGeom prst="rect">
            <a:avLst/>
          </a:prstGeom>
          <a:noFill/>
        </p:spPr>
        <p:txBody>
          <a:bodyPr wrap="none" rtlCol="0">
            <a:spAutoFit/>
          </a:bodyPr>
          <a:lstStyle/>
          <a:p>
            <a:r>
              <a:rPr lang="en-US" sz="2000" b="1" dirty="0">
                <a:solidFill>
                  <a:schemeClr val="tx2"/>
                </a:solidFill>
              </a:rPr>
              <a:t>Dosages </a:t>
            </a:r>
          </a:p>
        </p:txBody>
      </p:sp>
      <p:grpSp>
        <p:nvGrpSpPr>
          <p:cNvPr id="6" name="Group 5">
            <a:extLst>
              <a:ext uri="{FF2B5EF4-FFF2-40B4-BE49-F238E27FC236}">
                <a16:creationId xmlns:a16="http://schemas.microsoft.com/office/drawing/2014/main" id="{31D6E2B9-EE16-ADE7-FD08-C9D938476C93}"/>
              </a:ext>
            </a:extLst>
          </p:cNvPr>
          <p:cNvGrpSpPr/>
          <p:nvPr/>
        </p:nvGrpSpPr>
        <p:grpSpPr>
          <a:xfrm>
            <a:off x="3807066" y="5765803"/>
            <a:ext cx="2493792" cy="579647"/>
            <a:chOff x="2599578" y="4501560"/>
            <a:chExt cx="1870344" cy="434735"/>
          </a:xfrm>
        </p:grpSpPr>
        <p:sp>
          <p:nvSpPr>
            <p:cNvPr id="20" name="TextBox 19">
              <a:extLst>
                <a:ext uri="{FF2B5EF4-FFF2-40B4-BE49-F238E27FC236}">
                  <a16:creationId xmlns:a16="http://schemas.microsoft.com/office/drawing/2014/main" id="{4E80BF08-8D3C-ACA0-222F-CE2653D46A19}"/>
                </a:ext>
              </a:extLst>
            </p:cNvPr>
            <p:cNvSpPr txBox="1"/>
            <p:nvPr/>
          </p:nvSpPr>
          <p:spPr>
            <a:xfrm>
              <a:off x="2599578" y="4501560"/>
              <a:ext cx="1870344" cy="434735"/>
            </a:xfrm>
            <a:prstGeom prst="rect">
              <a:avLst/>
            </a:prstGeom>
            <a:noFill/>
            <a:ln>
              <a:noFill/>
            </a:ln>
          </p:spPr>
          <p:txBody>
            <a:bodyPr wrap="square" rtlCol="0">
              <a:spAutoFit/>
            </a:bodyPr>
            <a:lstStyle/>
            <a:p>
              <a:pPr algn="ctr">
                <a:lnSpc>
                  <a:spcPts val="1867"/>
                </a:lnSpc>
              </a:pPr>
              <a:r>
                <a:rPr lang="en-US" sz="1400" dirty="0"/>
                <a:t>Median (IQR) total units</a:t>
              </a:r>
            </a:p>
            <a:p>
              <a:pPr algn="ctr">
                <a:lnSpc>
                  <a:spcPts val="1867"/>
                </a:lnSpc>
              </a:pPr>
              <a:r>
                <a:rPr lang="en-US" sz="1400" dirty="0"/>
                <a:t>2200 (1900-3000)</a:t>
              </a:r>
            </a:p>
          </p:txBody>
        </p:sp>
        <p:sp>
          <p:nvSpPr>
            <p:cNvPr id="31" name="Rectangle 30">
              <a:extLst>
                <a:ext uri="{FF2B5EF4-FFF2-40B4-BE49-F238E27FC236}">
                  <a16:creationId xmlns:a16="http://schemas.microsoft.com/office/drawing/2014/main" id="{8C3385A6-6087-A7AE-7555-4B26E6A5BCF2}"/>
                </a:ext>
              </a:extLst>
            </p:cNvPr>
            <p:cNvSpPr/>
            <p:nvPr/>
          </p:nvSpPr>
          <p:spPr>
            <a:xfrm>
              <a:off x="2757643" y="4510524"/>
              <a:ext cx="1544055" cy="41234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3" name="TextBox 32">
            <a:extLst>
              <a:ext uri="{FF2B5EF4-FFF2-40B4-BE49-F238E27FC236}">
                <a16:creationId xmlns:a16="http://schemas.microsoft.com/office/drawing/2014/main" id="{D4C479E0-E1EC-78F7-8FE9-A2AA85746440}"/>
              </a:ext>
            </a:extLst>
          </p:cNvPr>
          <p:cNvSpPr txBox="1"/>
          <p:nvPr/>
        </p:nvSpPr>
        <p:spPr>
          <a:xfrm>
            <a:off x="7257061" y="1311704"/>
            <a:ext cx="2165978" cy="400110"/>
          </a:xfrm>
          <a:prstGeom prst="rect">
            <a:avLst/>
          </a:prstGeom>
          <a:noFill/>
        </p:spPr>
        <p:txBody>
          <a:bodyPr wrap="none" rtlCol="0">
            <a:spAutoFit/>
          </a:bodyPr>
          <a:lstStyle/>
          <a:p>
            <a:r>
              <a:rPr lang="en-US" sz="2000" b="1" dirty="0">
                <a:solidFill>
                  <a:schemeClr val="tx2"/>
                </a:solidFill>
              </a:rPr>
              <a:t>Bleed Locations</a:t>
            </a:r>
          </a:p>
        </p:txBody>
      </p:sp>
      <p:grpSp>
        <p:nvGrpSpPr>
          <p:cNvPr id="45" name="Group 44">
            <a:extLst>
              <a:ext uri="{FF2B5EF4-FFF2-40B4-BE49-F238E27FC236}">
                <a16:creationId xmlns:a16="http://schemas.microsoft.com/office/drawing/2014/main" id="{6028719C-C9B5-B213-DC39-84345B560177}"/>
              </a:ext>
            </a:extLst>
          </p:cNvPr>
          <p:cNvGrpSpPr/>
          <p:nvPr/>
        </p:nvGrpSpPr>
        <p:grpSpPr>
          <a:xfrm>
            <a:off x="8468963" y="5946849"/>
            <a:ext cx="3701425" cy="804004"/>
            <a:chOff x="5884853" y="4460137"/>
            <a:chExt cx="2776069" cy="603003"/>
          </a:xfrm>
        </p:grpSpPr>
        <p:sp>
          <p:nvSpPr>
            <p:cNvPr id="29" name="Rectangle 28">
              <a:extLst>
                <a:ext uri="{FF2B5EF4-FFF2-40B4-BE49-F238E27FC236}">
                  <a16:creationId xmlns:a16="http://schemas.microsoft.com/office/drawing/2014/main" id="{40F02BFD-214D-4C39-20DA-7027159C4DB6}"/>
                </a:ext>
              </a:extLst>
            </p:cNvPr>
            <p:cNvSpPr/>
            <p:nvPr/>
          </p:nvSpPr>
          <p:spPr>
            <a:xfrm>
              <a:off x="5884853" y="4543939"/>
              <a:ext cx="91440" cy="914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5" name="TextBox 34">
              <a:extLst>
                <a:ext uri="{FF2B5EF4-FFF2-40B4-BE49-F238E27FC236}">
                  <a16:creationId xmlns:a16="http://schemas.microsoft.com/office/drawing/2014/main" id="{A2DB03F8-6D00-F74D-B2C1-E917F130AD48}"/>
                </a:ext>
              </a:extLst>
            </p:cNvPr>
            <p:cNvSpPr txBox="1"/>
            <p:nvPr/>
          </p:nvSpPr>
          <p:spPr>
            <a:xfrm>
              <a:off x="6052695" y="4460137"/>
              <a:ext cx="820946" cy="222513"/>
            </a:xfrm>
            <a:prstGeom prst="rect">
              <a:avLst/>
            </a:prstGeom>
            <a:noFill/>
          </p:spPr>
          <p:txBody>
            <a:bodyPr wrap="square" rtlCol="0">
              <a:spAutoFit/>
            </a:bodyPr>
            <a:lstStyle/>
            <a:p>
              <a:pPr>
                <a:lnSpc>
                  <a:spcPts val="1733"/>
                </a:lnSpc>
              </a:pPr>
              <a:r>
                <a:rPr lang="en-US" sz="1400" dirty="0"/>
                <a:t>GI</a:t>
              </a:r>
            </a:p>
          </p:txBody>
        </p:sp>
        <p:sp>
          <p:nvSpPr>
            <p:cNvPr id="39" name="Rectangle 38">
              <a:extLst>
                <a:ext uri="{FF2B5EF4-FFF2-40B4-BE49-F238E27FC236}">
                  <a16:creationId xmlns:a16="http://schemas.microsoft.com/office/drawing/2014/main" id="{DE25B50D-C539-6BFA-9C7B-AA4D9A85C600}"/>
                </a:ext>
              </a:extLst>
            </p:cNvPr>
            <p:cNvSpPr/>
            <p:nvPr/>
          </p:nvSpPr>
          <p:spPr>
            <a:xfrm>
              <a:off x="7688580" y="4527990"/>
              <a:ext cx="91440" cy="91440"/>
            </a:xfrm>
            <a:prstGeom prst="rect">
              <a:avLst/>
            </a:prstGeom>
            <a:solidFill>
              <a:schemeClr val="accent3"/>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0" name="TextBox 39">
              <a:extLst>
                <a:ext uri="{FF2B5EF4-FFF2-40B4-BE49-F238E27FC236}">
                  <a16:creationId xmlns:a16="http://schemas.microsoft.com/office/drawing/2014/main" id="{E4703499-9895-EBC9-B991-B34027A49AD7}"/>
                </a:ext>
              </a:extLst>
            </p:cNvPr>
            <p:cNvSpPr txBox="1"/>
            <p:nvPr/>
          </p:nvSpPr>
          <p:spPr>
            <a:xfrm>
              <a:off x="7839976" y="4460137"/>
              <a:ext cx="820946" cy="222513"/>
            </a:xfrm>
            <a:prstGeom prst="rect">
              <a:avLst/>
            </a:prstGeom>
            <a:noFill/>
          </p:spPr>
          <p:txBody>
            <a:bodyPr wrap="square" rtlCol="0">
              <a:spAutoFit/>
            </a:bodyPr>
            <a:lstStyle/>
            <a:p>
              <a:pPr>
                <a:lnSpc>
                  <a:spcPts val="1733"/>
                </a:lnSpc>
              </a:pPr>
              <a:r>
                <a:rPr lang="en-US" sz="1400" dirty="0"/>
                <a:t>ICH</a:t>
              </a:r>
            </a:p>
          </p:txBody>
        </p:sp>
        <p:sp>
          <p:nvSpPr>
            <p:cNvPr id="41" name="Rectangle 40">
              <a:extLst>
                <a:ext uri="{FF2B5EF4-FFF2-40B4-BE49-F238E27FC236}">
                  <a16:creationId xmlns:a16="http://schemas.microsoft.com/office/drawing/2014/main" id="{7AD8CBC7-8202-1899-536A-340A64B8FB68}"/>
                </a:ext>
              </a:extLst>
            </p:cNvPr>
            <p:cNvSpPr/>
            <p:nvPr/>
          </p:nvSpPr>
          <p:spPr>
            <a:xfrm>
              <a:off x="7688580" y="4825632"/>
              <a:ext cx="91440" cy="91440"/>
            </a:xfrm>
            <a:prstGeom prst="rect">
              <a:avLst/>
            </a:prstGeom>
            <a:solidFill>
              <a:schemeClr val="accent1">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2" name="TextBox 41">
              <a:extLst>
                <a:ext uri="{FF2B5EF4-FFF2-40B4-BE49-F238E27FC236}">
                  <a16:creationId xmlns:a16="http://schemas.microsoft.com/office/drawing/2014/main" id="{F60D66DA-F2A1-EBA3-9435-650D65FC3DA2}"/>
                </a:ext>
              </a:extLst>
            </p:cNvPr>
            <p:cNvSpPr txBox="1"/>
            <p:nvPr/>
          </p:nvSpPr>
          <p:spPr>
            <a:xfrm>
              <a:off x="6052695" y="4705350"/>
              <a:ext cx="1480439" cy="357790"/>
            </a:xfrm>
            <a:prstGeom prst="rect">
              <a:avLst/>
            </a:prstGeom>
            <a:noFill/>
          </p:spPr>
          <p:txBody>
            <a:bodyPr wrap="square" rtlCol="0">
              <a:spAutoFit/>
            </a:bodyPr>
            <a:lstStyle/>
            <a:p>
              <a:pPr>
                <a:lnSpc>
                  <a:spcPts val="1467"/>
                </a:lnSpc>
              </a:pPr>
              <a:r>
                <a:rPr lang="en-US" sz="1400" dirty="0"/>
                <a:t>Critical compartment/</a:t>
              </a:r>
            </a:p>
            <a:p>
              <a:pPr>
                <a:lnSpc>
                  <a:spcPts val="1467"/>
                </a:lnSpc>
              </a:pPr>
              <a:r>
                <a:rPr lang="en-US" sz="1400" dirty="0"/>
                <a:t>noncompressible</a:t>
              </a:r>
            </a:p>
          </p:txBody>
        </p:sp>
        <p:sp>
          <p:nvSpPr>
            <p:cNvPr id="43" name="Rectangle 42">
              <a:extLst>
                <a:ext uri="{FF2B5EF4-FFF2-40B4-BE49-F238E27FC236}">
                  <a16:creationId xmlns:a16="http://schemas.microsoft.com/office/drawing/2014/main" id="{DE4701CB-0642-04E4-A2EE-36B04B061A50}"/>
                </a:ext>
              </a:extLst>
            </p:cNvPr>
            <p:cNvSpPr/>
            <p:nvPr/>
          </p:nvSpPr>
          <p:spPr>
            <a:xfrm>
              <a:off x="5884853" y="4825632"/>
              <a:ext cx="91440" cy="91440"/>
            </a:xfrm>
            <a:prstGeom prst="rect">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4" name="TextBox 43">
              <a:extLst>
                <a:ext uri="{FF2B5EF4-FFF2-40B4-BE49-F238E27FC236}">
                  <a16:creationId xmlns:a16="http://schemas.microsoft.com/office/drawing/2014/main" id="{C50486E9-10FA-BDE7-F69B-301E7088277D}"/>
                </a:ext>
              </a:extLst>
            </p:cNvPr>
            <p:cNvSpPr txBox="1"/>
            <p:nvPr/>
          </p:nvSpPr>
          <p:spPr>
            <a:xfrm>
              <a:off x="7839976" y="4765752"/>
              <a:ext cx="820946" cy="222513"/>
            </a:xfrm>
            <a:prstGeom prst="rect">
              <a:avLst/>
            </a:prstGeom>
            <a:noFill/>
          </p:spPr>
          <p:txBody>
            <a:bodyPr wrap="square" rtlCol="0">
              <a:spAutoFit/>
            </a:bodyPr>
            <a:lstStyle/>
            <a:p>
              <a:pPr>
                <a:lnSpc>
                  <a:spcPts val="1733"/>
                </a:lnSpc>
              </a:pPr>
              <a:r>
                <a:rPr lang="en-US" sz="1400" dirty="0"/>
                <a:t>Other</a:t>
              </a:r>
            </a:p>
          </p:txBody>
        </p:sp>
      </p:grpSp>
      <p:grpSp>
        <p:nvGrpSpPr>
          <p:cNvPr id="67" name="Group 66">
            <a:extLst>
              <a:ext uri="{FF2B5EF4-FFF2-40B4-BE49-F238E27FC236}">
                <a16:creationId xmlns:a16="http://schemas.microsoft.com/office/drawing/2014/main" id="{A6648430-89A8-D835-7E05-7B2BCAA855EA}"/>
              </a:ext>
            </a:extLst>
          </p:cNvPr>
          <p:cNvGrpSpPr/>
          <p:nvPr/>
        </p:nvGrpSpPr>
        <p:grpSpPr>
          <a:xfrm>
            <a:off x="7340372" y="1337033"/>
            <a:ext cx="5497391" cy="2578139"/>
            <a:chOff x="5334000" y="1002775"/>
            <a:chExt cx="4123043" cy="1933604"/>
          </a:xfrm>
        </p:grpSpPr>
        <p:graphicFrame>
          <p:nvGraphicFramePr>
            <p:cNvPr id="8" name="Chart 7">
              <a:extLst>
                <a:ext uri="{FF2B5EF4-FFF2-40B4-BE49-F238E27FC236}">
                  <a16:creationId xmlns:a16="http://schemas.microsoft.com/office/drawing/2014/main" id="{AF512FD9-C27D-CC43-1441-17B725AE27CC}"/>
                </a:ext>
              </a:extLst>
            </p:cNvPr>
            <p:cNvGraphicFramePr/>
            <p:nvPr>
              <p:extLst>
                <p:ext uri="{D42A27DB-BD31-4B8C-83A1-F6EECF244321}">
                  <p14:modId xmlns:p14="http://schemas.microsoft.com/office/powerpoint/2010/main" val="3203298928"/>
                </p:ext>
              </p:extLst>
            </p:nvPr>
          </p:nvGraphicFramePr>
          <p:xfrm>
            <a:off x="5469828" y="1200151"/>
            <a:ext cx="3987215" cy="1736228"/>
          </p:xfrm>
          <a:graphic>
            <a:graphicData uri="http://schemas.openxmlformats.org/drawingml/2006/chart">
              <c:chart xmlns:c="http://schemas.openxmlformats.org/drawingml/2006/chart" xmlns:r="http://schemas.openxmlformats.org/officeDocument/2006/relationships" r:id="rId5"/>
            </a:graphicData>
          </a:graphic>
        </p:graphicFrame>
        <p:sp>
          <p:nvSpPr>
            <p:cNvPr id="11" name="TextBox 10">
              <a:extLst>
                <a:ext uri="{FF2B5EF4-FFF2-40B4-BE49-F238E27FC236}">
                  <a16:creationId xmlns:a16="http://schemas.microsoft.com/office/drawing/2014/main" id="{50F175E1-500E-2A3A-675B-A59606268635}"/>
                </a:ext>
              </a:extLst>
            </p:cNvPr>
            <p:cNvSpPr txBox="1"/>
            <p:nvPr/>
          </p:nvSpPr>
          <p:spPr>
            <a:xfrm>
              <a:off x="5334000" y="1910775"/>
              <a:ext cx="1558509" cy="438581"/>
            </a:xfrm>
            <a:prstGeom prst="rect">
              <a:avLst/>
            </a:prstGeom>
            <a:noFill/>
          </p:spPr>
          <p:txBody>
            <a:bodyPr wrap="square" rtlCol="0">
              <a:spAutoFit/>
            </a:bodyPr>
            <a:lstStyle/>
            <a:p>
              <a:pPr algn="ctr"/>
              <a:r>
                <a:rPr lang="en-US" sz="1600" b="1" dirty="0">
                  <a:solidFill>
                    <a:schemeClr val="accent1"/>
                  </a:solidFill>
                </a:rPr>
                <a:t>Andexanet alfa</a:t>
              </a:r>
            </a:p>
            <a:p>
              <a:pPr algn="ctr"/>
              <a:r>
                <a:rPr lang="en-US" sz="1600" b="1" dirty="0">
                  <a:solidFill>
                    <a:schemeClr val="accent1"/>
                  </a:solidFill>
                </a:rPr>
                <a:t>(N = 2122)</a:t>
              </a:r>
            </a:p>
          </p:txBody>
        </p:sp>
        <p:sp>
          <p:nvSpPr>
            <p:cNvPr id="34" name="TextBox 33">
              <a:extLst>
                <a:ext uri="{FF2B5EF4-FFF2-40B4-BE49-F238E27FC236}">
                  <a16:creationId xmlns:a16="http://schemas.microsoft.com/office/drawing/2014/main" id="{478AB2CF-745F-6268-CB3D-4742C0BBFE5F}"/>
                </a:ext>
              </a:extLst>
            </p:cNvPr>
            <p:cNvSpPr txBox="1"/>
            <p:nvPr/>
          </p:nvSpPr>
          <p:spPr>
            <a:xfrm>
              <a:off x="7626058" y="2013163"/>
              <a:ext cx="464309" cy="218137"/>
            </a:xfrm>
            <a:prstGeom prst="rect">
              <a:avLst/>
            </a:prstGeom>
            <a:noFill/>
          </p:spPr>
          <p:txBody>
            <a:bodyPr wrap="none" rtlCol="0">
              <a:spAutoFit/>
            </a:bodyPr>
            <a:lstStyle/>
            <a:p>
              <a:pPr algn="ctr">
                <a:lnSpc>
                  <a:spcPts val="1733"/>
                </a:lnSpc>
              </a:pPr>
              <a:r>
                <a:rPr lang="en-US" sz="1200" b="1" dirty="0">
                  <a:solidFill>
                    <a:schemeClr val="bg1"/>
                  </a:solidFill>
                </a:rPr>
                <a:t>56.8%</a:t>
              </a:r>
            </a:p>
          </p:txBody>
        </p:sp>
        <p:sp>
          <p:nvSpPr>
            <p:cNvPr id="36" name="TextBox 35">
              <a:extLst>
                <a:ext uri="{FF2B5EF4-FFF2-40B4-BE49-F238E27FC236}">
                  <a16:creationId xmlns:a16="http://schemas.microsoft.com/office/drawing/2014/main" id="{EB40F688-F4CA-9AA8-F32B-A1E1A0CF84B2}"/>
                </a:ext>
              </a:extLst>
            </p:cNvPr>
            <p:cNvSpPr txBox="1"/>
            <p:nvPr/>
          </p:nvSpPr>
          <p:spPr>
            <a:xfrm>
              <a:off x="6835363" y="1925942"/>
              <a:ext cx="464309" cy="218137"/>
            </a:xfrm>
            <a:prstGeom prst="rect">
              <a:avLst/>
            </a:prstGeom>
            <a:noFill/>
          </p:spPr>
          <p:txBody>
            <a:bodyPr wrap="none" rtlCol="0">
              <a:spAutoFit/>
            </a:bodyPr>
            <a:lstStyle/>
            <a:p>
              <a:pPr algn="ctr">
                <a:lnSpc>
                  <a:spcPts val="1733"/>
                </a:lnSpc>
              </a:pPr>
              <a:r>
                <a:rPr lang="en-US" sz="1200" b="1" dirty="0">
                  <a:solidFill>
                    <a:schemeClr val="bg1"/>
                  </a:solidFill>
                </a:rPr>
                <a:t>31.4%</a:t>
              </a:r>
            </a:p>
          </p:txBody>
        </p:sp>
        <p:sp>
          <p:nvSpPr>
            <p:cNvPr id="46" name="TextBox 45">
              <a:extLst>
                <a:ext uri="{FF2B5EF4-FFF2-40B4-BE49-F238E27FC236}">
                  <a16:creationId xmlns:a16="http://schemas.microsoft.com/office/drawing/2014/main" id="{7AACC75D-3518-FF62-2BCA-66BD031C2925}"/>
                </a:ext>
              </a:extLst>
            </p:cNvPr>
            <p:cNvSpPr txBox="1"/>
            <p:nvPr/>
          </p:nvSpPr>
          <p:spPr>
            <a:xfrm>
              <a:off x="7226708" y="1002775"/>
              <a:ext cx="400591" cy="218137"/>
            </a:xfrm>
            <a:prstGeom prst="rect">
              <a:avLst/>
            </a:prstGeom>
            <a:noFill/>
          </p:spPr>
          <p:txBody>
            <a:bodyPr wrap="none" rtlCol="0">
              <a:spAutoFit/>
            </a:bodyPr>
            <a:lstStyle/>
            <a:p>
              <a:pPr algn="ctr">
                <a:lnSpc>
                  <a:spcPts val="1733"/>
                </a:lnSpc>
              </a:pPr>
              <a:r>
                <a:rPr lang="en-US" sz="1200" b="1" dirty="0"/>
                <a:t>1.8%</a:t>
              </a:r>
            </a:p>
          </p:txBody>
        </p:sp>
        <p:sp>
          <p:nvSpPr>
            <p:cNvPr id="47" name="TextBox 46">
              <a:extLst>
                <a:ext uri="{FF2B5EF4-FFF2-40B4-BE49-F238E27FC236}">
                  <a16:creationId xmlns:a16="http://schemas.microsoft.com/office/drawing/2014/main" id="{201218ED-69D3-8286-6B4E-3CEB58BB9B3B}"/>
                </a:ext>
              </a:extLst>
            </p:cNvPr>
            <p:cNvSpPr txBox="1"/>
            <p:nvPr/>
          </p:nvSpPr>
          <p:spPr>
            <a:xfrm>
              <a:off x="6952885" y="1398080"/>
              <a:ext cx="464309" cy="218137"/>
            </a:xfrm>
            <a:prstGeom prst="rect">
              <a:avLst/>
            </a:prstGeom>
            <a:noFill/>
          </p:spPr>
          <p:txBody>
            <a:bodyPr wrap="none" rtlCol="0">
              <a:spAutoFit/>
            </a:bodyPr>
            <a:lstStyle/>
            <a:p>
              <a:pPr algn="ctr">
                <a:lnSpc>
                  <a:spcPts val="1733"/>
                </a:lnSpc>
              </a:pPr>
              <a:r>
                <a:rPr lang="en-US" sz="1200" b="1" dirty="0"/>
                <a:t>10.0%</a:t>
              </a:r>
            </a:p>
          </p:txBody>
        </p:sp>
        <p:cxnSp>
          <p:nvCxnSpPr>
            <p:cNvPr id="60" name="Straight Connector 59">
              <a:extLst>
                <a:ext uri="{FF2B5EF4-FFF2-40B4-BE49-F238E27FC236}">
                  <a16:creationId xmlns:a16="http://schemas.microsoft.com/office/drawing/2014/main" id="{88580C17-BF48-6C4A-84CA-3EF77893DBDB}"/>
                </a:ext>
              </a:extLst>
            </p:cNvPr>
            <p:cNvCxnSpPr/>
            <p:nvPr/>
          </p:nvCxnSpPr>
          <p:spPr>
            <a:xfrm>
              <a:off x="7421255" y="1200150"/>
              <a:ext cx="0" cy="20947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9" name="Group 68">
            <a:extLst>
              <a:ext uri="{FF2B5EF4-FFF2-40B4-BE49-F238E27FC236}">
                <a16:creationId xmlns:a16="http://schemas.microsoft.com/office/drawing/2014/main" id="{503E8C0F-C3EF-C12E-C921-6F32CBEF5F66}"/>
              </a:ext>
            </a:extLst>
          </p:cNvPr>
          <p:cNvGrpSpPr/>
          <p:nvPr/>
        </p:nvGrpSpPr>
        <p:grpSpPr>
          <a:xfrm>
            <a:off x="7402537" y="3668867"/>
            <a:ext cx="5402437" cy="2382108"/>
            <a:chOff x="5296181" y="2751650"/>
            <a:chExt cx="4051828" cy="1786581"/>
          </a:xfrm>
        </p:grpSpPr>
        <p:graphicFrame>
          <p:nvGraphicFramePr>
            <p:cNvPr id="10" name="Chart 9">
              <a:extLst>
                <a:ext uri="{FF2B5EF4-FFF2-40B4-BE49-F238E27FC236}">
                  <a16:creationId xmlns:a16="http://schemas.microsoft.com/office/drawing/2014/main" id="{D57B6EDC-BA96-61EC-7E62-59762F5E6C94}"/>
                </a:ext>
              </a:extLst>
            </p:cNvPr>
            <p:cNvGraphicFramePr/>
            <p:nvPr>
              <p:extLst>
                <p:ext uri="{D42A27DB-BD31-4B8C-83A1-F6EECF244321}">
                  <p14:modId xmlns:p14="http://schemas.microsoft.com/office/powerpoint/2010/main" val="1681840695"/>
                </p:ext>
              </p:extLst>
            </p:nvPr>
          </p:nvGraphicFramePr>
          <p:xfrm>
            <a:off x="5361225" y="2800871"/>
            <a:ext cx="3986784" cy="1737360"/>
          </p:xfrm>
          <a:graphic>
            <a:graphicData uri="http://schemas.openxmlformats.org/drawingml/2006/chart">
              <c:chart xmlns:c="http://schemas.openxmlformats.org/drawingml/2006/chart" xmlns:r="http://schemas.openxmlformats.org/officeDocument/2006/relationships" r:id="rId6"/>
            </a:graphicData>
          </a:graphic>
        </p:graphicFrame>
        <p:grpSp>
          <p:nvGrpSpPr>
            <p:cNvPr id="68" name="Group 67">
              <a:extLst>
                <a:ext uri="{FF2B5EF4-FFF2-40B4-BE49-F238E27FC236}">
                  <a16:creationId xmlns:a16="http://schemas.microsoft.com/office/drawing/2014/main" id="{BD60DAA1-7D83-1728-D4F3-4F582A6E11A7}"/>
                </a:ext>
              </a:extLst>
            </p:cNvPr>
            <p:cNvGrpSpPr/>
            <p:nvPr/>
          </p:nvGrpSpPr>
          <p:grpSpPr>
            <a:xfrm>
              <a:off x="5296181" y="2751650"/>
              <a:ext cx="2675348" cy="1201327"/>
              <a:chOff x="5296181" y="2751650"/>
              <a:chExt cx="2675348" cy="1201327"/>
            </a:xfrm>
          </p:grpSpPr>
          <p:sp>
            <p:nvSpPr>
              <p:cNvPr id="28" name="TextBox 27">
                <a:extLst>
                  <a:ext uri="{FF2B5EF4-FFF2-40B4-BE49-F238E27FC236}">
                    <a16:creationId xmlns:a16="http://schemas.microsoft.com/office/drawing/2014/main" id="{B2AA04F7-4378-9235-5C3A-CAFEEFF4AA65}"/>
                  </a:ext>
                </a:extLst>
              </p:cNvPr>
              <p:cNvSpPr txBox="1"/>
              <p:nvPr/>
            </p:nvSpPr>
            <p:spPr>
              <a:xfrm>
                <a:off x="5296181" y="3514396"/>
                <a:ext cx="1558509" cy="438581"/>
              </a:xfrm>
              <a:prstGeom prst="rect">
                <a:avLst/>
              </a:prstGeom>
              <a:noFill/>
            </p:spPr>
            <p:txBody>
              <a:bodyPr wrap="square" rtlCol="0">
                <a:spAutoFit/>
              </a:bodyPr>
              <a:lstStyle/>
              <a:p>
                <a:pPr algn="ctr"/>
                <a:r>
                  <a:rPr lang="en-US" sz="1600" b="1" dirty="0">
                    <a:solidFill>
                      <a:srgbClr val="C00000"/>
                    </a:solidFill>
                  </a:rPr>
                  <a:t>4F-PCC</a:t>
                </a:r>
              </a:p>
              <a:p>
                <a:pPr algn="ctr"/>
                <a:r>
                  <a:rPr lang="en-US" sz="1600" b="1" dirty="0">
                    <a:solidFill>
                      <a:srgbClr val="C00000"/>
                    </a:solidFill>
                  </a:rPr>
                  <a:t>(N = 2273)</a:t>
                </a:r>
              </a:p>
            </p:txBody>
          </p:sp>
          <p:sp>
            <p:nvSpPr>
              <p:cNvPr id="50" name="TextBox 49">
                <a:extLst>
                  <a:ext uri="{FF2B5EF4-FFF2-40B4-BE49-F238E27FC236}">
                    <a16:creationId xmlns:a16="http://schemas.microsoft.com/office/drawing/2014/main" id="{DE1C0B3D-5781-734C-C976-AC25CA76CA02}"/>
                  </a:ext>
                </a:extLst>
              </p:cNvPr>
              <p:cNvSpPr txBox="1"/>
              <p:nvPr/>
            </p:nvSpPr>
            <p:spPr>
              <a:xfrm>
                <a:off x="6651734" y="2751650"/>
                <a:ext cx="445074" cy="222513"/>
              </a:xfrm>
              <a:prstGeom prst="rect">
                <a:avLst/>
              </a:prstGeom>
              <a:noFill/>
            </p:spPr>
            <p:txBody>
              <a:bodyPr wrap="none" rtlCol="0">
                <a:spAutoFit/>
              </a:bodyPr>
              <a:lstStyle/>
              <a:p>
                <a:pPr algn="ctr">
                  <a:lnSpc>
                    <a:spcPts val="1733"/>
                  </a:lnSpc>
                </a:pPr>
                <a:r>
                  <a:rPr lang="en-US" sz="1400" b="1" dirty="0"/>
                  <a:t>1.8%</a:t>
                </a:r>
              </a:p>
            </p:txBody>
          </p:sp>
          <p:sp>
            <p:nvSpPr>
              <p:cNvPr id="51" name="TextBox 50">
                <a:extLst>
                  <a:ext uri="{FF2B5EF4-FFF2-40B4-BE49-F238E27FC236}">
                    <a16:creationId xmlns:a16="http://schemas.microsoft.com/office/drawing/2014/main" id="{9ECC68F8-1B76-012B-3C6C-B1963ADB1B19}"/>
                  </a:ext>
                </a:extLst>
              </p:cNvPr>
              <p:cNvSpPr txBox="1"/>
              <p:nvPr/>
            </p:nvSpPr>
            <p:spPr>
              <a:xfrm>
                <a:off x="7451916" y="3721406"/>
                <a:ext cx="519613" cy="222513"/>
              </a:xfrm>
              <a:prstGeom prst="rect">
                <a:avLst/>
              </a:prstGeom>
              <a:noFill/>
            </p:spPr>
            <p:txBody>
              <a:bodyPr wrap="none" rtlCol="0">
                <a:spAutoFit/>
              </a:bodyPr>
              <a:lstStyle/>
              <a:p>
                <a:pPr algn="ctr">
                  <a:lnSpc>
                    <a:spcPts val="1733"/>
                  </a:lnSpc>
                </a:pPr>
                <a:r>
                  <a:rPr lang="en-US" sz="1400" b="1" dirty="0">
                    <a:solidFill>
                      <a:schemeClr val="bg1"/>
                    </a:solidFill>
                  </a:rPr>
                  <a:t>59.9%</a:t>
                </a:r>
              </a:p>
            </p:txBody>
          </p:sp>
          <p:sp>
            <p:nvSpPr>
              <p:cNvPr id="52" name="TextBox 51">
                <a:extLst>
                  <a:ext uri="{FF2B5EF4-FFF2-40B4-BE49-F238E27FC236}">
                    <a16:creationId xmlns:a16="http://schemas.microsoft.com/office/drawing/2014/main" id="{766D0A8E-5126-A59F-237F-90185648B5AA}"/>
                  </a:ext>
                </a:extLst>
              </p:cNvPr>
              <p:cNvSpPr txBox="1"/>
              <p:nvPr/>
            </p:nvSpPr>
            <p:spPr>
              <a:xfrm>
                <a:off x="6676922" y="3533803"/>
                <a:ext cx="519613" cy="222513"/>
              </a:xfrm>
              <a:prstGeom prst="rect">
                <a:avLst/>
              </a:prstGeom>
              <a:noFill/>
            </p:spPr>
            <p:txBody>
              <a:bodyPr wrap="none" rtlCol="0">
                <a:spAutoFit/>
              </a:bodyPr>
              <a:lstStyle/>
              <a:p>
                <a:pPr algn="ctr">
                  <a:lnSpc>
                    <a:spcPts val="1733"/>
                  </a:lnSpc>
                </a:pPr>
                <a:r>
                  <a:rPr lang="en-US" sz="1400" b="1" dirty="0">
                    <a:solidFill>
                      <a:schemeClr val="bg1"/>
                    </a:solidFill>
                  </a:rPr>
                  <a:t>29.1%</a:t>
                </a:r>
              </a:p>
            </p:txBody>
          </p:sp>
          <p:sp>
            <p:nvSpPr>
              <p:cNvPr id="53" name="TextBox 52">
                <a:extLst>
                  <a:ext uri="{FF2B5EF4-FFF2-40B4-BE49-F238E27FC236}">
                    <a16:creationId xmlns:a16="http://schemas.microsoft.com/office/drawing/2014/main" id="{AC9DED70-0359-A59B-463D-EAEB3201D10F}"/>
                  </a:ext>
                </a:extLst>
              </p:cNvPr>
              <p:cNvSpPr txBox="1"/>
              <p:nvPr/>
            </p:nvSpPr>
            <p:spPr>
              <a:xfrm>
                <a:off x="6899983" y="3011885"/>
                <a:ext cx="445074" cy="222513"/>
              </a:xfrm>
              <a:prstGeom prst="rect">
                <a:avLst/>
              </a:prstGeom>
              <a:noFill/>
            </p:spPr>
            <p:txBody>
              <a:bodyPr wrap="none" rtlCol="0">
                <a:spAutoFit/>
              </a:bodyPr>
              <a:lstStyle/>
              <a:p>
                <a:pPr algn="ctr">
                  <a:lnSpc>
                    <a:spcPts val="1733"/>
                  </a:lnSpc>
                </a:pPr>
                <a:r>
                  <a:rPr lang="en-US" sz="1400" b="1" dirty="0"/>
                  <a:t>9.2%</a:t>
                </a:r>
              </a:p>
            </p:txBody>
          </p:sp>
          <p:cxnSp>
            <p:nvCxnSpPr>
              <p:cNvPr id="62" name="Straight Connector 61">
                <a:extLst>
                  <a:ext uri="{FF2B5EF4-FFF2-40B4-BE49-F238E27FC236}">
                    <a16:creationId xmlns:a16="http://schemas.microsoft.com/office/drawing/2014/main" id="{FC8AA5BE-81FC-8061-276D-11551820C3CA}"/>
                  </a:ext>
                </a:extLst>
              </p:cNvPr>
              <p:cNvCxnSpPr>
                <a:cxnSpLocks/>
              </p:cNvCxnSpPr>
              <p:nvPr/>
            </p:nvCxnSpPr>
            <p:spPr>
              <a:xfrm flipH="1" flipV="1">
                <a:off x="7040880" y="2862540"/>
                <a:ext cx="274320" cy="1019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3" name="Footer Placeholder 12">
            <a:extLst>
              <a:ext uri="{FF2B5EF4-FFF2-40B4-BE49-F238E27FC236}">
                <a16:creationId xmlns:a16="http://schemas.microsoft.com/office/drawing/2014/main" id="{AEFFE602-5969-481C-1F2D-402E000850D1}"/>
              </a:ext>
            </a:extLst>
          </p:cNvPr>
          <p:cNvSpPr>
            <a:spLocks noGrp="1"/>
          </p:cNvSpPr>
          <p:nvPr>
            <p:ph type="ftr" sz="quarter" idx="10"/>
          </p:nvPr>
        </p:nvSpPr>
        <p:spPr/>
        <p:txBody>
          <a:bodyPr/>
          <a:lstStyle/>
          <a:p>
            <a:r>
              <a:rPr lang="en-US"/>
              <a:t>4F-PCC, 4-factor prothrombin complex concentrate; IQR, interquartile range; GI, gastrointestinal; ICH, intracranial hemorrhage.</a:t>
            </a:r>
          </a:p>
        </p:txBody>
      </p:sp>
    </p:spTree>
    <p:extLst>
      <p:ext uri="{BB962C8B-B14F-4D97-AF65-F5344CB8AC3E}">
        <p14:creationId xmlns:p14="http://schemas.microsoft.com/office/powerpoint/2010/main" val="552231335"/>
      </p:ext>
    </p:extLst>
  </p:cSld>
  <p:clrMapOvr>
    <a:masterClrMapping/>
  </p:clrMapOvr>
</p:sld>
</file>

<file path=ppt/theme/theme1.xml><?xml version="1.0" encoding="utf-8"?>
<a:theme xmlns:a="http://schemas.openxmlformats.org/drawingml/2006/main" name="EMCREG-MedEd Dual">
  <a:themeElements>
    <a:clrScheme name="EMCREG-MedEd">
      <a:dk1>
        <a:srgbClr val="000000"/>
      </a:dk1>
      <a:lt1>
        <a:srgbClr val="FFFFFF"/>
      </a:lt1>
      <a:dk2>
        <a:srgbClr val="282525"/>
      </a:dk2>
      <a:lt2>
        <a:srgbClr val="F3F3F3"/>
      </a:lt2>
      <a:accent1>
        <a:srgbClr val="BE3540"/>
      </a:accent1>
      <a:accent2>
        <a:srgbClr val="8B8D9B"/>
      </a:accent2>
      <a:accent3>
        <a:srgbClr val="113854"/>
      </a:accent3>
      <a:accent4>
        <a:srgbClr val="246487"/>
      </a:accent4>
      <a:accent5>
        <a:srgbClr val="75D1D1"/>
      </a:accent5>
      <a:accent6>
        <a:srgbClr val="686762"/>
      </a:accent6>
      <a:hlink>
        <a:srgbClr val="75D1D1"/>
      </a:hlink>
      <a:folHlink>
        <a:srgbClr val="7F7F7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MCREG-MedEd Dual" id="{B5F4E6ED-FE20-6A4B-910B-FA09200C50A7}" vid="{3903332B-51E5-FE46-A544-C3C56D5B45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EMCREG-MedEd Dual</Template>
  <TotalTime>83</TotalTime>
  <Words>2189</Words>
  <Application>Microsoft Macintosh PowerPoint</Application>
  <PresentationFormat>Widescreen</PresentationFormat>
  <Paragraphs>271</Paragraphs>
  <Slides>14</Slides>
  <Notes>8</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4" baseType="lpstr">
      <vt:lpstr>Arial</vt:lpstr>
      <vt:lpstr>Calibri</vt:lpstr>
      <vt:lpstr>Calibri Light</vt:lpstr>
      <vt:lpstr>Century Gothic</vt:lpstr>
      <vt:lpstr>Trebuchet MS</vt:lpstr>
      <vt:lpstr>Univers Light</vt:lpstr>
      <vt:lpstr>Wingdings</vt:lpstr>
      <vt:lpstr>EMCREG-MedEd Dual</vt:lpstr>
      <vt:lpstr>Office Theme</vt:lpstr>
      <vt:lpstr>Prism 9</vt:lpstr>
      <vt:lpstr>Comparing In-Hospital Mortality with Andexanet Alfa Versus 4-Factor Prothrombin Complex Concentrate</vt:lpstr>
      <vt:lpstr>PowerPoint Presentation</vt:lpstr>
      <vt:lpstr>Disclaimer</vt:lpstr>
      <vt:lpstr>Background and Objective</vt:lpstr>
      <vt:lpstr>Methods: Study Design</vt:lpstr>
      <vt:lpstr>Methods: Measures and Primary Outcome</vt:lpstr>
      <vt:lpstr>Results: Patient and Treatment Characteristics</vt:lpstr>
      <vt:lpstr>Results: Patient and Treatment Characteristics (Continued)</vt:lpstr>
      <vt:lpstr>Results: Andexanet Alfa and 4F-PCC Dosages &amp; Bleed Locations </vt:lpstr>
      <vt:lpstr>Results: Adjusted Logistic Regression Analysis of Factors Associated with Odds of In-Hospital Mortality*</vt:lpstr>
      <vt:lpstr>Results: In-Hospital Mortality Across All Bleed Types</vt:lpstr>
      <vt:lpstr>Conclusions</vt:lpstr>
      <vt:lpstr>Acknowledgements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Comparing In-Hospital Mortality with Andexanet Alfa Versus 4-Factor Prothrombin Complex Concentrate</dc:title>
  <dc:subject/>
  <dc:creator>MedEd On The Go</dc:creator>
  <cp:keywords/>
  <dc:description/>
  <cp:lastModifiedBy>Moriah Diethorn</cp:lastModifiedBy>
  <cp:revision>4</cp:revision>
  <dcterms:created xsi:type="dcterms:W3CDTF">2023-07-10T15:19:06Z</dcterms:created>
  <dcterms:modified xsi:type="dcterms:W3CDTF">2023-07-25T16:17:48Z</dcterms:modified>
  <cp:category/>
</cp:coreProperties>
</file>