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8" r:id="rId3"/>
  </p:sldMasterIdLst>
  <p:notesMasterIdLst>
    <p:notesMasterId r:id="rId18"/>
  </p:notesMasterIdLst>
  <p:sldIdLst>
    <p:sldId id="308" r:id="rId4"/>
    <p:sldId id="265" r:id="rId5"/>
    <p:sldId id="256" r:id="rId6"/>
    <p:sldId id="309" r:id="rId7"/>
    <p:sldId id="294" r:id="rId8"/>
    <p:sldId id="300" r:id="rId9"/>
    <p:sldId id="284" r:id="rId10"/>
    <p:sldId id="290" r:id="rId11"/>
    <p:sldId id="306" r:id="rId12"/>
    <p:sldId id="285" r:id="rId13"/>
    <p:sldId id="291" r:id="rId14"/>
    <p:sldId id="278" r:id="rId15"/>
    <p:sldId id="29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286"/>
  </p:normalViewPr>
  <p:slideViewPr>
    <p:cSldViewPr snapToGrid="0">
      <p:cViewPr varScale="1">
        <p:scale>
          <a:sx n="102" d="100"/>
          <a:sy n="102" d="100"/>
        </p:scale>
        <p:origin x="1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042F6D"/>
              </a:solidFill>
              <a:ln w="19050">
                <a:solidFill>
                  <a:schemeClr val="lt1"/>
                </a:solidFill>
              </a:ln>
              <a:effectLst/>
            </c:spPr>
            <c:extLst>
              <c:ext xmlns:c16="http://schemas.microsoft.com/office/drawing/2014/chart" uri="{C3380CC4-5D6E-409C-BE32-E72D297353CC}">
                <c16:uniqueId val="{00000001-E5D7-4C73-A724-E828E152AD18}"/>
              </c:ext>
            </c:extLst>
          </c:dPt>
          <c:dPt>
            <c:idx val="1"/>
            <c:bubble3D val="0"/>
            <c:spPr>
              <a:solidFill>
                <a:srgbClr val="005BAA"/>
              </a:solidFill>
              <a:ln w="19050">
                <a:solidFill>
                  <a:schemeClr val="lt1"/>
                </a:solidFill>
              </a:ln>
              <a:effectLst/>
            </c:spPr>
            <c:extLst>
              <c:ext xmlns:c16="http://schemas.microsoft.com/office/drawing/2014/chart" uri="{C3380CC4-5D6E-409C-BE32-E72D297353CC}">
                <c16:uniqueId val="{00000003-E5D7-4C73-A724-E828E152AD18}"/>
              </c:ext>
            </c:extLst>
          </c:dPt>
          <c:dPt>
            <c:idx val="2"/>
            <c:bubble3D val="0"/>
            <c:spPr>
              <a:solidFill>
                <a:srgbClr val="4472C4">
                  <a:lumMod val="40000"/>
                  <a:lumOff val="60000"/>
                </a:srgbClr>
              </a:solidFill>
              <a:ln w="19050">
                <a:solidFill>
                  <a:schemeClr val="lt1"/>
                </a:solidFill>
              </a:ln>
              <a:effectLst/>
            </c:spPr>
            <c:extLst>
              <c:ext xmlns:c16="http://schemas.microsoft.com/office/drawing/2014/chart" uri="{C3380CC4-5D6E-409C-BE32-E72D297353CC}">
                <c16:uniqueId val="{00000005-E5D7-4C73-A724-E828E152AD18}"/>
              </c:ext>
            </c:extLst>
          </c:dPt>
          <c:dPt>
            <c:idx val="3"/>
            <c:bubble3D val="0"/>
            <c:spPr>
              <a:solidFill>
                <a:srgbClr val="E4E1EF"/>
              </a:solidFill>
              <a:ln w="19050">
                <a:solidFill>
                  <a:schemeClr val="lt1"/>
                </a:solidFill>
              </a:ln>
              <a:effectLst/>
            </c:spPr>
            <c:extLst>
              <c:ext xmlns:c16="http://schemas.microsoft.com/office/drawing/2014/chart" uri="{C3380CC4-5D6E-409C-BE32-E72D297353CC}">
                <c16:uniqueId val="{00000007-E5D7-4C73-A724-E828E152AD18}"/>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8-E5D7-4C73-A724-E828E152AD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700000"/>
              </a:solidFill>
              <a:ln w="19050">
                <a:solidFill>
                  <a:schemeClr val="lt1"/>
                </a:solidFill>
              </a:ln>
              <a:effectLst/>
            </c:spPr>
            <c:extLst>
              <c:ext xmlns:c16="http://schemas.microsoft.com/office/drawing/2014/chart" uri="{C3380CC4-5D6E-409C-BE32-E72D297353CC}">
                <c16:uniqueId val="{00000001-A6B7-4575-A6F7-601ED2C56CD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A6B7-4575-A6F7-601ED2C56CD0}"/>
              </c:ext>
            </c:extLst>
          </c:dPt>
          <c:dPt>
            <c:idx val="2"/>
            <c:bubble3D val="0"/>
            <c:spPr>
              <a:solidFill>
                <a:srgbClr val="F59EA3"/>
              </a:solidFill>
              <a:ln w="19050">
                <a:solidFill>
                  <a:schemeClr val="lt1"/>
                </a:solidFill>
              </a:ln>
              <a:effectLst/>
            </c:spPr>
            <c:extLst>
              <c:ext xmlns:c16="http://schemas.microsoft.com/office/drawing/2014/chart" uri="{C3380CC4-5D6E-409C-BE32-E72D297353CC}">
                <c16:uniqueId val="{00000005-A6B7-4575-A6F7-601ED2C56CD0}"/>
              </c:ext>
            </c:extLst>
          </c:dPt>
          <c:dPt>
            <c:idx val="3"/>
            <c:bubble3D val="0"/>
            <c:spPr>
              <a:solidFill>
                <a:srgbClr val="FBDDDE"/>
              </a:solidFill>
              <a:ln w="19050">
                <a:solidFill>
                  <a:schemeClr val="lt1"/>
                </a:solidFill>
              </a:ln>
              <a:effectLst/>
            </c:spPr>
            <c:extLst>
              <c:ext xmlns:c16="http://schemas.microsoft.com/office/drawing/2014/chart" uri="{C3380CC4-5D6E-409C-BE32-E72D297353CC}">
                <c16:uniqueId val="{00000007-A6B7-4575-A6F7-601ED2C56CD0}"/>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A6B7-4575-A6F7-601ED2C56C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7634641163419"/>
          <c:y val="3.2343260525926495E-2"/>
          <c:w val="0.68873981953972496"/>
          <c:h val="0.84472418957320694"/>
        </c:manualLayout>
      </c:layout>
      <c:barChart>
        <c:barDir val="col"/>
        <c:grouping val="stacked"/>
        <c:varyColors val="0"/>
        <c:ser>
          <c:idx val="0"/>
          <c:order val="0"/>
          <c:tx>
            <c:strRef>
              <c:f>Sheet1!$B$1</c:f>
              <c:strCache>
                <c:ptCount val="1"/>
                <c:pt idx="0">
                  <c:v>Severe</c:v>
                </c:pt>
              </c:strCache>
            </c:strRef>
          </c:tx>
          <c:spPr>
            <a:solidFill>
              <a:schemeClr val="tx2"/>
            </a:solidFill>
            <a:ln>
              <a:noFill/>
            </a:ln>
            <a:effectLst/>
          </c:spPr>
          <c:invertIfNegative val="0"/>
          <c:dPt>
            <c:idx val="0"/>
            <c:invertIfNegative val="0"/>
            <c:bubble3D val="0"/>
            <c:spPr>
              <a:solidFill>
                <a:srgbClr val="042F6D"/>
              </a:solidFill>
              <a:ln>
                <a:noFill/>
              </a:ln>
              <a:effectLst/>
            </c:spPr>
            <c:extLst>
              <c:ext xmlns:c16="http://schemas.microsoft.com/office/drawing/2014/chart" uri="{C3380CC4-5D6E-409C-BE32-E72D297353CC}">
                <c16:uniqueId val="{00000001-9698-4AB7-857C-B8965BD13BEA}"/>
              </c:ext>
            </c:extLst>
          </c:dPt>
          <c:dPt>
            <c:idx val="1"/>
            <c:invertIfNegative val="0"/>
            <c:bubble3D val="0"/>
            <c:spPr>
              <a:solidFill>
                <a:srgbClr val="700000"/>
              </a:solidFill>
              <a:ln>
                <a:noFill/>
              </a:ln>
              <a:effectLst/>
            </c:spPr>
            <c:extLst>
              <c:ext xmlns:c16="http://schemas.microsoft.com/office/drawing/2014/chart" uri="{C3380CC4-5D6E-409C-BE32-E72D297353CC}">
                <c16:uniqueId val="{00000003-9698-4AB7-857C-B8965BD13BEA}"/>
              </c:ext>
            </c:extLst>
          </c:dPt>
          <c:cat>
            <c:strRef>
              <c:f>Sheet1!$A$2:$A$3</c:f>
              <c:strCache>
                <c:ptCount val="2"/>
                <c:pt idx="0">
                  <c:v>Andexanet alfa</c:v>
                </c:pt>
                <c:pt idx="1">
                  <c:v>4F-PCC</c:v>
                </c:pt>
              </c:strCache>
            </c:strRef>
          </c:cat>
          <c:val>
            <c:numRef>
              <c:f>Sheet1!$B$2:$B$3</c:f>
              <c:numCache>
                <c:formatCode>General</c:formatCode>
                <c:ptCount val="2"/>
                <c:pt idx="0">
                  <c:v>30.8</c:v>
                </c:pt>
                <c:pt idx="1">
                  <c:v>35.200000000000003</c:v>
                </c:pt>
              </c:numCache>
            </c:numRef>
          </c:val>
          <c:extLst>
            <c:ext xmlns:c16="http://schemas.microsoft.com/office/drawing/2014/chart" uri="{C3380CC4-5D6E-409C-BE32-E72D297353CC}">
              <c16:uniqueId val="{00000004-9698-4AB7-857C-B8965BD13BEA}"/>
            </c:ext>
          </c:extLst>
        </c:ser>
        <c:ser>
          <c:idx val="1"/>
          <c:order val="1"/>
          <c:tx>
            <c:strRef>
              <c:f>Sheet1!$C$1</c:f>
              <c:strCache>
                <c:ptCount val="1"/>
                <c:pt idx="0">
                  <c:v>Moderate</c:v>
                </c:pt>
              </c:strCache>
            </c:strRef>
          </c:tx>
          <c:spPr>
            <a:solidFill>
              <a:srgbClr val="1161AD"/>
            </a:solidFill>
            <a:ln>
              <a:noFill/>
            </a:ln>
            <a:effectLst/>
          </c:spPr>
          <c:invertIfNegative val="0"/>
          <c:dPt>
            <c:idx val="0"/>
            <c:invertIfNegative val="0"/>
            <c:bubble3D val="0"/>
            <c:spPr>
              <a:solidFill>
                <a:srgbClr val="1161AD"/>
              </a:solidFill>
              <a:ln>
                <a:noFill/>
              </a:ln>
              <a:effectLst/>
            </c:spPr>
            <c:extLst>
              <c:ext xmlns:c16="http://schemas.microsoft.com/office/drawing/2014/chart" uri="{C3380CC4-5D6E-409C-BE32-E72D297353CC}">
                <c16:uniqueId val="{00000006-9698-4AB7-857C-B8965BD13BEA}"/>
              </c:ext>
            </c:extLst>
          </c:dPt>
          <c:dPt>
            <c:idx val="1"/>
            <c:invertIfNegative val="0"/>
            <c:bubble3D val="0"/>
            <c:spPr>
              <a:solidFill>
                <a:srgbClr val="C00000"/>
              </a:solidFill>
              <a:ln>
                <a:noFill/>
              </a:ln>
              <a:effectLst/>
            </c:spPr>
            <c:extLst>
              <c:ext xmlns:c16="http://schemas.microsoft.com/office/drawing/2014/chart" uri="{C3380CC4-5D6E-409C-BE32-E72D297353CC}">
                <c16:uniqueId val="{00000008-9698-4AB7-857C-B8965BD13BEA}"/>
              </c:ext>
            </c:extLst>
          </c:dPt>
          <c:cat>
            <c:strRef>
              <c:f>Sheet1!$A$2:$A$3</c:f>
              <c:strCache>
                <c:ptCount val="2"/>
                <c:pt idx="0">
                  <c:v>Andexanet alfa</c:v>
                </c:pt>
                <c:pt idx="1">
                  <c:v>4F-PCC</c:v>
                </c:pt>
              </c:strCache>
            </c:strRef>
          </c:cat>
          <c:val>
            <c:numRef>
              <c:f>Sheet1!$C$2:$C$3</c:f>
              <c:numCache>
                <c:formatCode>General</c:formatCode>
                <c:ptCount val="2"/>
                <c:pt idx="0">
                  <c:v>40.1</c:v>
                </c:pt>
                <c:pt idx="1">
                  <c:v>25.7</c:v>
                </c:pt>
              </c:numCache>
            </c:numRef>
          </c:val>
          <c:extLst>
            <c:ext xmlns:c16="http://schemas.microsoft.com/office/drawing/2014/chart" uri="{C3380CC4-5D6E-409C-BE32-E72D297353CC}">
              <c16:uniqueId val="{00000009-9698-4AB7-857C-B8965BD13BEA}"/>
            </c:ext>
          </c:extLst>
        </c:ser>
        <c:ser>
          <c:idx val="2"/>
          <c:order val="2"/>
          <c:tx>
            <c:strRef>
              <c:f>Sheet1!$D$1</c:f>
              <c:strCache>
                <c:ptCount val="1"/>
                <c:pt idx="0">
                  <c:v>Mild</c:v>
                </c:pt>
              </c:strCache>
            </c:strRef>
          </c:tx>
          <c:spPr>
            <a:solidFill>
              <a:schemeClr val="accent3"/>
            </a:solidFill>
            <a:ln>
              <a:noFill/>
            </a:ln>
            <a:effectLst/>
          </c:spPr>
          <c:invertIfNegative val="0"/>
          <c:dPt>
            <c:idx val="0"/>
            <c:invertIfNegative val="0"/>
            <c:bubble3D val="0"/>
            <c:spPr>
              <a:solidFill>
                <a:srgbClr val="CFD5EA">
                  <a:alpha val="86000"/>
                </a:srgbClr>
              </a:solidFill>
              <a:ln>
                <a:noFill/>
              </a:ln>
              <a:effectLst/>
            </c:spPr>
            <c:extLst>
              <c:ext xmlns:c16="http://schemas.microsoft.com/office/drawing/2014/chart" uri="{C3380CC4-5D6E-409C-BE32-E72D297353CC}">
                <c16:uniqueId val="{0000000B-9698-4AB7-857C-B8965BD13BEA}"/>
              </c:ext>
            </c:extLst>
          </c:dPt>
          <c:dPt>
            <c:idx val="1"/>
            <c:invertIfNegative val="0"/>
            <c:bubble3D val="0"/>
            <c:spPr>
              <a:solidFill>
                <a:srgbClr val="E41922">
                  <a:alpha val="28000"/>
                </a:srgbClr>
              </a:solidFill>
              <a:ln>
                <a:noFill/>
              </a:ln>
              <a:effectLst/>
            </c:spPr>
            <c:extLst>
              <c:ext xmlns:c16="http://schemas.microsoft.com/office/drawing/2014/chart" uri="{C3380CC4-5D6E-409C-BE32-E72D297353CC}">
                <c16:uniqueId val="{0000000D-9698-4AB7-857C-B8965BD13BEA}"/>
              </c:ext>
            </c:extLst>
          </c:dPt>
          <c:cat>
            <c:strRef>
              <c:f>Sheet1!$A$2:$A$3</c:f>
              <c:strCache>
                <c:ptCount val="2"/>
                <c:pt idx="0">
                  <c:v>Andexanet alfa</c:v>
                </c:pt>
                <c:pt idx="1">
                  <c:v>4F-PCC</c:v>
                </c:pt>
              </c:strCache>
            </c:strRef>
          </c:cat>
          <c:val>
            <c:numRef>
              <c:f>Sheet1!$D$2:$D$3</c:f>
              <c:numCache>
                <c:formatCode>General</c:formatCode>
                <c:ptCount val="2"/>
                <c:pt idx="0">
                  <c:v>29.1</c:v>
                </c:pt>
                <c:pt idx="1">
                  <c:v>39</c:v>
                </c:pt>
              </c:numCache>
            </c:numRef>
          </c:val>
          <c:extLst>
            <c:ext xmlns:c16="http://schemas.microsoft.com/office/drawing/2014/chart" uri="{C3380CC4-5D6E-409C-BE32-E72D297353CC}">
              <c16:uniqueId val="{0000000E-9698-4AB7-857C-B8965BD13BEA}"/>
            </c:ext>
          </c:extLst>
        </c:ser>
        <c:dLbls>
          <c:showLegendKey val="0"/>
          <c:showVal val="0"/>
          <c:showCatName val="0"/>
          <c:showSerName val="0"/>
          <c:showPercent val="0"/>
          <c:showBubbleSize val="0"/>
        </c:dLbls>
        <c:gapWidth val="10"/>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rgbClr val="0D204A"/>
                    </a:solidFill>
                    <a:latin typeface="+mn-lt"/>
                    <a:ea typeface="+mn-ea"/>
                    <a:cs typeface="+mn-cs"/>
                  </a:defRPr>
                </a:pPr>
                <a:r>
                  <a:rPr lang="en-US" sz="1800" b="1" dirty="0">
                    <a:solidFill>
                      <a:srgbClr val="0D204A"/>
                    </a:solidFill>
                  </a:rPr>
                  <a:t>Patients, %</a:t>
                </a:r>
              </a:p>
            </c:rich>
          </c:tx>
          <c:layout>
            <c:manualLayout>
              <c:xMode val="edge"/>
              <c:yMode val="edge"/>
              <c:x val="4.9204994383577325E-2"/>
              <c:y val="0.293201485983154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D204A"/>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12336511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40990134853831E-2"/>
          <c:y val="0.10435725063953696"/>
          <c:w val="0.88294981446284737"/>
          <c:h val="0.55079529513008829"/>
        </c:manualLayout>
      </c:layout>
      <c:barChart>
        <c:barDir val="col"/>
        <c:grouping val="clustered"/>
        <c:varyColors val="0"/>
        <c:ser>
          <c:idx val="0"/>
          <c:order val="0"/>
          <c:tx>
            <c:strRef>
              <c:f>Sheet1!$B$1</c:f>
              <c:strCache>
                <c:ptCount val="1"/>
                <c:pt idx="0">
                  <c:v>Series 1</c:v>
                </c:pt>
              </c:strCache>
            </c:strRef>
          </c:tx>
          <c:spPr>
            <a:solidFill>
              <a:srgbClr val="005BAA"/>
            </a:solidFill>
            <a:ln>
              <a:noFill/>
            </a:ln>
            <a:effectLst/>
          </c:spPr>
          <c:invertIfNegative val="0"/>
          <c:dPt>
            <c:idx val="0"/>
            <c:invertIfNegative val="0"/>
            <c:bubble3D val="0"/>
            <c:spPr>
              <a:solidFill>
                <a:srgbClr val="005BAA"/>
              </a:solidFill>
              <a:ln>
                <a:noFill/>
              </a:ln>
              <a:effectLst/>
            </c:spPr>
            <c:extLst>
              <c:ext xmlns:c16="http://schemas.microsoft.com/office/drawing/2014/chart" uri="{C3380CC4-5D6E-409C-BE32-E72D297353CC}">
                <c16:uniqueId val="{00000001-9A10-4412-BFB1-18088347AF8D}"/>
              </c:ext>
            </c:extLst>
          </c:dPt>
          <c:dPt>
            <c:idx val="1"/>
            <c:invertIfNegative val="0"/>
            <c:bubble3D val="0"/>
            <c:spPr>
              <a:solidFill>
                <a:srgbClr val="C00000"/>
              </a:solidFill>
              <a:ln>
                <a:noFill/>
              </a:ln>
              <a:effectLst/>
            </c:spPr>
            <c:extLst>
              <c:ext xmlns:c16="http://schemas.microsoft.com/office/drawing/2014/chart" uri="{C3380CC4-5D6E-409C-BE32-E72D297353CC}">
                <c16:uniqueId val="{00000003-9A10-4412-BFB1-18088347AF8D}"/>
              </c:ext>
            </c:extLst>
          </c:dPt>
          <c:cat>
            <c:strRef>
              <c:f>Sheet1!$A$2:$A$3</c:f>
              <c:strCache>
                <c:ptCount val="2"/>
                <c:pt idx="0">
                  <c:v>Andexanet alfa</c:v>
                </c:pt>
                <c:pt idx="1">
                  <c:v>4F-PCC</c:v>
                </c:pt>
              </c:strCache>
            </c:strRef>
          </c:cat>
          <c:val>
            <c:numRef>
              <c:f>Sheet1!$B$2:$B$3</c:f>
              <c:numCache>
                <c:formatCode>General</c:formatCode>
                <c:ptCount val="2"/>
                <c:pt idx="0">
                  <c:v>12.6</c:v>
                </c:pt>
                <c:pt idx="1">
                  <c:v>23.3</c:v>
                </c:pt>
              </c:numCache>
            </c:numRef>
          </c:val>
          <c:extLst>
            <c:ext xmlns:c16="http://schemas.microsoft.com/office/drawing/2014/chart" uri="{C3380CC4-5D6E-409C-BE32-E72D297353CC}">
              <c16:uniqueId val="{00000004-9A10-4412-BFB1-18088347AF8D}"/>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30"/>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1453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7634641163419"/>
          <c:y val="2.2517295220008067E-2"/>
          <c:w val="0.68873981953972496"/>
          <c:h val="0.88653364652281652"/>
        </c:manualLayout>
      </c:layout>
      <c:barChart>
        <c:barDir val="col"/>
        <c:grouping val="stacked"/>
        <c:varyColors val="0"/>
        <c:ser>
          <c:idx val="0"/>
          <c:order val="0"/>
          <c:tx>
            <c:strRef>
              <c:f>Sheet1!$B$1</c:f>
              <c:strCache>
                <c:ptCount val="1"/>
                <c:pt idx="0">
                  <c:v>0-1</c:v>
                </c:pt>
              </c:strCache>
            </c:strRef>
          </c:tx>
          <c:spPr>
            <a:solidFill>
              <a:schemeClr val="tx2"/>
            </a:solidFill>
            <a:ln>
              <a:noFill/>
            </a:ln>
            <a:effectLst/>
          </c:spPr>
          <c:invertIfNegative val="0"/>
          <c:dPt>
            <c:idx val="0"/>
            <c:invertIfNegative val="0"/>
            <c:bubble3D val="0"/>
            <c:spPr>
              <a:solidFill>
                <a:srgbClr val="042F6D"/>
              </a:solidFill>
              <a:ln>
                <a:noFill/>
              </a:ln>
              <a:effectLst/>
            </c:spPr>
            <c:extLst>
              <c:ext xmlns:c16="http://schemas.microsoft.com/office/drawing/2014/chart" uri="{C3380CC4-5D6E-409C-BE32-E72D297353CC}">
                <c16:uniqueId val="{00000001-4F51-4F77-93A4-13F3BD19930C}"/>
              </c:ext>
            </c:extLst>
          </c:dPt>
          <c:dPt>
            <c:idx val="1"/>
            <c:invertIfNegative val="0"/>
            <c:bubble3D val="0"/>
            <c:spPr>
              <a:solidFill>
                <a:srgbClr val="700000"/>
              </a:solidFill>
              <a:ln>
                <a:noFill/>
              </a:ln>
              <a:effectLst/>
            </c:spPr>
            <c:extLst>
              <c:ext xmlns:c16="http://schemas.microsoft.com/office/drawing/2014/chart" uri="{C3380CC4-5D6E-409C-BE32-E72D297353CC}">
                <c16:uniqueId val="{00000003-4F51-4F77-93A4-13F3BD19930C}"/>
              </c:ext>
            </c:extLst>
          </c:dPt>
          <c:cat>
            <c:strRef>
              <c:f>Sheet1!$A$2:$A$3</c:f>
              <c:strCache>
                <c:ptCount val="2"/>
                <c:pt idx="0">
                  <c:v>Andexanet alfa</c:v>
                </c:pt>
                <c:pt idx="1">
                  <c:v>4F-PCC</c:v>
                </c:pt>
              </c:strCache>
            </c:strRef>
          </c:cat>
          <c:val>
            <c:numRef>
              <c:f>Sheet1!$B$2:$B$3</c:f>
              <c:numCache>
                <c:formatCode>General</c:formatCode>
                <c:ptCount val="2"/>
                <c:pt idx="0">
                  <c:v>42.2</c:v>
                </c:pt>
                <c:pt idx="1">
                  <c:v>38.299999999999997</c:v>
                </c:pt>
              </c:numCache>
            </c:numRef>
          </c:val>
          <c:extLst>
            <c:ext xmlns:c16="http://schemas.microsoft.com/office/drawing/2014/chart" uri="{C3380CC4-5D6E-409C-BE32-E72D297353CC}">
              <c16:uniqueId val="{00000004-4F51-4F77-93A4-13F3BD19930C}"/>
            </c:ext>
          </c:extLst>
        </c:ser>
        <c:ser>
          <c:idx val="1"/>
          <c:order val="1"/>
          <c:tx>
            <c:strRef>
              <c:f>Sheet1!$C$1</c:f>
              <c:strCache>
                <c:ptCount val="1"/>
                <c:pt idx="0">
                  <c:v>&gt;2</c:v>
                </c:pt>
              </c:strCache>
            </c:strRef>
          </c:tx>
          <c:spPr>
            <a:solidFill>
              <a:srgbClr val="1161AD"/>
            </a:solidFill>
            <a:ln>
              <a:noFill/>
            </a:ln>
            <a:effectLst/>
          </c:spPr>
          <c:invertIfNegative val="0"/>
          <c:dPt>
            <c:idx val="0"/>
            <c:invertIfNegative val="0"/>
            <c:bubble3D val="0"/>
            <c:spPr>
              <a:solidFill>
                <a:srgbClr val="1161AD"/>
              </a:solidFill>
              <a:ln>
                <a:noFill/>
              </a:ln>
              <a:effectLst/>
            </c:spPr>
            <c:extLst>
              <c:ext xmlns:c16="http://schemas.microsoft.com/office/drawing/2014/chart" uri="{C3380CC4-5D6E-409C-BE32-E72D297353CC}">
                <c16:uniqueId val="{00000006-4F51-4F77-93A4-13F3BD19930C}"/>
              </c:ext>
            </c:extLst>
          </c:dPt>
          <c:dPt>
            <c:idx val="1"/>
            <c:invertIfNegative val="0"/>
            <c:bubble3D val="0"/>
            <c:spPr>
              <a:solidFill>
                <a:srgbClr val="C00000"/>
              </a:solidFill>
              <a:ln>
                <a:noFill/>
              </a:ln>
              <a:effectLst/>
            </c:spPr>
            <c:extLst>
              <c:ext xmlns:c16="http://schemas.microsoft.com/office/drawing/2014/chart" uri="{C3380CC4-5D6E-409C-BE32-E72D297353CC}">
                <c16:uniqueId val="{00000008-4F51-4F77-93A4-13F3BD19930C}"/>
              </c:ext>
            </c:extLst>
          </c:dPt>
          <c:cat>
            <c:strRef>
              <c:f>Sheet1!$A$2:$A$3</c:f>
              <c:strCache>
                <c:ptCount val="2"/>
                <c:pt idx="0">
                  <c:v>Andexanet alfa</c:v>
                </c:pt>
                <c:pt idx="1">
                  <c:v>4F-PCC</c:v>
                </c:pt>
              </c:strCache>
            </c:strRef>
          </c:cat>
          <c:val>
            <c:numRef>
              <c:f>Sheet1!$C$2:$C$3</c:f>
              <c:numCache>
                <c:formatCode>General</c:formatCode>
                <c:ptCount val="2"/>
                <c:pt idx="0">
                  <c:v>57.8</c:v>
                </c:pt>
                <c:pt idx="1">
                  <c:v>61.7</c:v>
                </c:pt>
              </c:numCache>
            </c:numRef>
          </c:val>
          <c:extLst>
            <c:ext xmlns:c16="http://schemas.microsoft.com/office/drawing/2014/chart" uri="{C3380CC4-5D6E-409C-BE32-E72D297353CC}">
              <c16:uniqueId val="{00000009-4F51-4F77-93A4-13F3BD19930C}"/>
            </c:ext>
          </c:extLst>
        </c:ser>
        <c:dLbls>
          <c:showLegendKey val="0"/>
          <c:showVal val="0"/>
          <c:showCatName val="0"/>
          <c:showSerName val="0"/>
          <c:showPercent val="0"/>
          <c:showBubbleSize val="0"/>
        </c:dLbls>
        <c:gapWidth val="25"/>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rgbClr val="0D204A"/>
                    </a:solidFill>
                    <a:latin typeface="+mn-lt"/>
                    <a:ea typeface="+mn-ea"/>
                    <a:cs typeface="+mn-cs"/>
                  </a:defRPr>
                </a:pPr>
                <a:r>
                  <a:rPr lang="en-US" sz="1800" b="1" dirty="0">
                    <a:solidFill>
                      <a:srgbClr val="0D204A"/>
                    </a:solidFill>
                  </a:rPr>
                  <a:t>Patients, %</a:t>
                </a:r>
              </a:p>
            </c:rich>
          </c:tx>
          <c:layout>
            <c:manualLayout>
              <c:xMode val="edge"/>
              <c:yMode val="edge"/>
              <c:x val="5.3831302614003013E-2"/>
              <c:y val="0.3098221185108065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D204A"/>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12336511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40990134853831E-2"/>
          <c:y val="5.7570850083110331E-2"/>
          <c:w val="0.88294981446284737"/>
          <c:h val="0.76601273768965061"/>
        </c:manualLayout>
      </c:layout>
      <c:barChart>
        <c:barDir val="col"/>
        <c:grouping val="clustered"/>
        <c:varyColors val="0"/>
        <c:ser>
          <c:idx val="0"/>
          <c:order val="0"/>
          <c:tx>
            <c:strRef>
              <c:f>Sheet1!$B$1</c:f>
              <c:strCache>
                <c:ptCount val="1"/>
                <c:pt idx="0">
                  <c:v>Series 1</c:v>
                </c:pt>
              </c:strCache>
            </c:strRef>
          </c:tx>
          <c:spPr>
            <a:solidFill>
              <a:srgbClr val="005BAA"/>
            </a:solidFill>
            <a:ln>
              <a:noFill/>
            </a:ln>
            <a:effectLst/>
          </c:spPr>
          <c:invertIfNegative val="0"/>
          <c:dPt>
            <c:idx val="0"/>
            <c:invertIfNegative val="0"/>
            <c:bubble3D val="0"/>
            <c:spPr>
              <a:solidFill>
                <a:srgbClr val="005BAA"/>
              </a:solidFill>
              <a:ln>
                <a:noFill/>
              </a:ln>
              <a:effectLst/>
            </c:spPr>
            <c:extLst>
              <c:ext xmlns:c16="http://schemas.microsoft.com/office/drawing/2014/chart" uri="{C3380CC4-5D6E-409C-BE32-E72D297353CC}">
                <c16:uniqueId val="{00000001-FB3E-4EAC-8668-B58508785764}"/>
              </c:ext>
            </c:extLst>
          </c:dPt>
          <c:dPt>
            <c:idx val="1"/>
            <c:invertIfNegative val="0"/>
            <c:bubble3D val="0"/>
            <c:spPr>
              <a:solidFill>
                <a:srgbClr val="C00000"/>
              </a:solidFill>
              <a:ln>
                <a:noFill/>
              </a:ln>
              <a:effectLst/>
            </c:spPr>
            <c:extLst>
              <c:ext xmlns:c16="http://schemas.microsoft.com/office/drawing/2014/chart" uri="{C3380CC4-5D6E-409C-BE32-E72D297353CC}">
                <c16:uniqueId val="{00000003-FB3E-4EAC-8668-B58508785764}"/>
              </c:ext>
            </c:extLst>
          </c:dPt>
          <c:cat>
            <c:strRef>
              <c:f>Sheet1!$A$2:$A$3</c:f>
              <c:strCache>
                <c:ptCount val="2"/>
                <c:pt idx="0">
                  <c:v>Andexanet alfa</c:v>
                </c:pt>
                <c:pt idx="1">
                  <c:v>4F-PCC</c:v>
                </c:pt>
              </c:strCache>
            </c:strRef>
          </c:cat>
          <c:val>
            <c:numRef>
              <c:f>Sheet1!$B$2:$B$3</c:f>
              <c:numCache>
                <c:formatCode>General</c:formatCode>
                <c:ptCount val="2"/>
                <c:pt idx="0">
                  <c:v>2.5</c:v>
                </c:pt>
                <c:pt idx="1">
                  <c:v>4.3</c:v>
                </c:pt>
              </c:numCache>
            </c:numRef>
          </c:val>
          <c:extLst>
            <c:ext xmlns:c16="http://schemas.microsoft.com/office/drawing/2014/chart" uri="{C3380CC4-5D6E-409C-BE32-E72D297353CC}">
              <c16:uniqueId val="{00000004-FB3E-4EAC-8668-B58508785764}"/>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10"/>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rgbClr val="0D204A"/>
                </a:solidFill>
                <a:latin typeface="+mn-lt"/>
                <a:ea typeface="+mn-ea"/>
                <a:cs typeface="+mn-cs"/>
              </a:defRPr>
            </a:pPr>
            <a:endParaRPr lang="en-US"/>
          </a:p>
        </c:txPr>
        <c:crossAx val="21453678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53C0D-DAE4-8746-B0FA-54367507B0B1}"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D5E2C-8F83-9F4A-9495-A2615E6C853F}" type="slidenum">
              <a:rPr lang="en-US" smtClean="0"/>
              <a:t>‹#›</a:t>
            </a:fld>
            <a:endParaRPr lang="en-US"/>
          </a:p>
        </p:txBody>
      </p:sp>
    </p:spTree>
    <p:extLst>
      <p:ext uri="{BB962C8B-B14F-4D97-AF65-F5344CB8AC3E}">
        <p14:creationId xmlns:p14="http://schemas.microsoft.com/office/powerpoint/2010/main" val="116273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4</a:t>
            </a:fld>
            <a:endParaRPr lang="en-US"/>
          </a:p>
        </p:txBody>
      </p:sp>
    </p:spTree>
    <p:extLst>
      <p:ext uri="{BB962C8B-B14F-4D97-AF65-F5344CB8AC3E}">
        <p14:creationId xmlns:p14="http://schemas.microsoft.com/office/powerpoint/2010/main" val="316783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5</a:t>
            </a:fld>
            <a:endParaRPr lang="en-US"/>
          </a:p>
        </p:txBody>
      </p:sp>
    </p:spTree>
    <p:extLst>
      <p:ext uri="{BB962C8B-B14F-4D97-AF65-F5344CB8AC3E}">
        <p14:creationId xmlns:p14="http://schemas.microsoft.com/office/powerpoint/2010/main" val="25208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6</a:t>
            </a:fld>
            <a:endParaRPr lang="en-US"/>
          </a:p>
        </p:txBody>
      </p:sp>
    </p:spTree>
    <p:extLst>
      <p:ext uri="{BB962C8B-B14F-4D97-AF65-F5344CB8AC3E}">
        <p14:creationId xmlns:p14="http://schemas.microsoft.com/office/powerpoint/2010/main" val="269447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8</a:t>
            </a:fld>
            <a:endParaRPr lang="en-US"/>
          </a:p>
        </p:txBody>
      </p:sp>
    </p:spTree>
    <p:extLst>
      <p:ext uri="{BB962C8B-B14F-4D97-AF65-F5344CB8AC3E}">
        <p14:creationId xmlns:p14="http://schemas.microsoft.com/office/powerpoint/2010/main" val="38830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5E2C-8F83-9F4A-9495-A2615E6C853F}" type="slidenum">
              <a:rPr lang="en-US" smtClean="0"/>
              <a:t>9</a:t>
            </a:fld>
            <a:endParaRPr lang="en-US"/>
          </a:p>
        </p:txBody>
      </p:sp>
    </p:spTree>
    <p:extLst>
      <p:ext uri="{BB962C8B-B14F-4D97-AF65-F5344CB8AC3E}">
        <p14:creationId xmlns:p14="http://schemas.microsoft.com/office/powerpoint/2010/main" val="188769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58463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4956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542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0476413" y="5982789"/>
            <a:ext cx="1715588" cy="875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0"/>
            <a:ext cx="12190476" cy="2031747"/>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t="16448"/>
          <a:stretch/>
        </p:blipFill>
        <p:spPr>
          <a:xfrm>
            <a:off x="10681253" y="3831861"/>
            <a:ext cx="1448745" cy="3026139"/>
          </a:xfrm>
          <a:prstGeom prst="rect">
            <a:avLst/>
          </a:prstGeom>
        </p:spPr>
      </p:pic>
    </p:spTree>
    <p:extLst>
      <p:ext uri="{BB962C8B-B14F-4D97-AF65-F5344CB8AC3E}">
        <p14:creationId xmlns:p14="http://schemas.microsoft.com/office/powerpoint/2010/main" val="316002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C80BAB-AC42-8648-B5EA-A20B0BA144AF}"/>
              </a:ext>
            </a:extLst>
          </p:cNvPr>
          <p:cNvSpPr>
            <a:spLocks noGrp="1"/>
          </p:cNvSpPr>
          <p:nvPr>
            <p:ph type="title"/>
          </p:nvPr>
        </p:nvSpPr>
        <p:spPr>
          <a:xfrm>
            <a:off x="368596" y="486837"/>
            <a:ext cx="11454808" cy="774895"/>
          </a:xfrm>
        </p:spPr>
        <p:txBody>
          <a:bodyPr/>
          <a:lstStyle/>
          <a:p>
            <a:pPr algn="ctr"/>
            <a:r>
              <a:rPr lang="en-US" dirty="0">
                <a:solidFill>
                  <a:srgbClr val="0D204A"/>
                </a:solidFill>
                <a:latin typeface="Franklin Gothic Medium" panose="020B0603020102020204" pitchFamily="34" charset="0"/>
              </a:rPr>
              <a:t>Large graphic | Frank. Goth. Med., 35pt</a:t>
            </a:r>
          </a:p>
        </p:txBody>
      </p:sp>
      <p:cxnSp>
        <p:nvCxnSpPr>
          <p:cNvPr id="9" name="Straight Connector 8">
            <a:extLst>
              <a:ext uri="{FF2B5EF4-FFF2-40B4-BE49-F238E27FC236}">
                <a16:creationId xmlns:a16="http://schemas.microsoft.com/office/drawing/2014/main" id="{1F2D4164-732E-C645-8C28-EC6DE104E445}"/>
              </a:ext>
            </a:extLst>
          </p:cNvPr>
          <p:cNvCxnSpPr/>
          <p:nvPr userDrawn="1"/>
        </p:nvCxnSpPr>
        <p:spPr>
          <a:xfrm>
            <a:off x="1561651" y="1345523"/>
            <a:ext cx="90686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699629" y="6357205"/>
            <a:ext cx="10792740" cy="441211"/>
          </a:xfrm>
          <a:prstGeom prst="rect">
            <a:avLst/>
          </a:prstGeom>
          <a:noFill/>
        </p:spPr>
        <p:txBody>
          <a:bodyPr wrap="square" rtlCol="0">
            <a:spAutoFit/>
          </a:bodyPr>
          <a:lstStyle/>
          <a:p>
            <a:r>
              <a:rPr lang="en-US" sz="2267" dirty="0">
                <a:solidFill>
                  <a:schemeClr val="bg1">
                    <a:alpha val="76000"/>
                  </a:schemeClr>
                </a:solidFill>
              </a:rPr>
              <a:t>THE SCIENCE OF TODAY IS THE INNOVATION OF TOMORROW</a:t>
            </a:r>
          </a:p>
        </p:txBody>
      </p:sp>
    </p:spTree>
    <p:extLst>
      <p:ext uri="{BB962C8B-B14F-4D97-AF65-F5344CB8AC3E}">
        <p14:creationId xmlns:p14="http://schemas.microsoft.com/office/powerpoint/2010/main" val="28605670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2569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3882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951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07656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12018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769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3120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56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745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5234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918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5120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3194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16187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0756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441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8276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52206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0129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33361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51664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49775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2880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7177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126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7/25/23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1174947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1993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501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00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462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7403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1672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2417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0823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microsoft.com/office/2007/relationships/hdphoto" Target="../media/hdphoto1.wdp"/><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63927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951144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226181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17"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D87D20-BFD8-5DFF-5769-9B0DF6EF0CDC}"/>
              </a:ext>
            </a:extLst>
          </p:cNvPr>
          <p:cNvSpPr txBox="1">
            <a:spLocks/>
          </p:cNvSpPr>
          <p:nvPr/>
        </p:nvSpPr>
        <p:spPr>
          <a:xfrm>
            <a:off x="696752" y="6050332"/>
            <a:ext cx="9464389" cy="576499"/>
          </a:xfrm>
          <a:prstGeom prst="rect">
            <a:avLst/>
          </a:prstGeom>
        </p:spPr>
        <p:txBody>
          <a:bodyPr lIns="60960" rIns="6096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200" baseline="30000" dirty="0">
                <a:solidFill>
                  <a:schemeClr val="bg1">
                    <a:lumMod val="50000"/>
                  </a:schemeClr>
                </a:solidFill>
                <a:latin typeface="Arial" panose="020B0604020202020204" pitchFamily="34" charset="0"/>
                <a:cs typeface="Arial" panose="020B0604020202020204" pitchFamily="34" charset="0"/>
              </a:rPr>
              <a:t>1</a:t>
            </a:r>
            <a:r>
              <a:rPr lang="en-US" sz="1200" dirty="0">
                <a:solidFill>
                  <a:schemeClr val="bg1">
                    <a:lumMod val="50000"/>
                  </a:schemeClr>
                </a:solidFill>
                <a:latin typeface="Arial" panose="020B0604020202020204" pitchFamily="34" charset="0"/>
                <a:cs typeface="Arial" panose="020B0604020202020204" pitchFamily="34" charset="0"/>
              </a:rPr>
              <a:t>University of Nebraska Medical Center College of Pharmacy, Omaha, NE; </a:t>
            </a:r>
            <a:r>
              <a:rPr lang="en-US" sz="1200" baseline="30000" dirty="0">
                <a:solidFill>
                  <a:schemeClr val="bg1">
                    <a:lumMod val="50000"/>
                  </a:schemeClr>
                </a:solidFill>
                <a:latin typeface="Arial" panose="020B0604020202020204" pitchFamily="34" charset="0"/>
                <a:cs typeface="Arial" panose="020B0604020202020204" pitchFamily="34" charset="0"/>
              </a:rPr>
              <a:t>2</a:t>
            </a:r>
            <a:r>
              <a:rPr lang="en-US" sz="1200" dirty="0">
                <a:solidFill>
                  <a:schemeClr val="bg1">
                    <a:lumMod val="50000"/>
                  </a:schemeClr>
                </a:solidFill>
                <a:latin typeface="Arial" panose="020B0604020202020204" pitchFamily="34" charset="0"/>
                <a:cs typeface="Arial" panose="020B0604020202020204" pitchFamily="34" charset="0"/>
              </a:rPr>
              <a:t>University of Connecticut School of Pharmacy, Storrs, CT; </a:t>
            </a:r>
            <a:r>
              <a:rPr lang="en-US" sz="1200" baseline="30000" dirty="0">
                <a:solidFill>
                  <a:schemeClr val="bg1">
                    <a:lumMod val="50000"/>
                  </a:schemeClr>
                </a:solidFill>
                <a:latin typeface="Arial" panose="020B0604020202020204" pitchFamily="34" charset="0"/>
                <a:cs typeface="Arial" panose="020B0604020202020204" pitchFamily="34" charset="0"/>
              </a:rPr>
              <a:t>3</a:t>
            </a:r>
            <a:r>
              <a:rPr lang="en-US" sz="1200" dirty="0">
                <a:solidFill>
                  <a:schemeClr val="bg1">
                    <a:lumMod val="50000"/>
                  </a:schemeClr>
                </a:solidFill>
                <a:latin typeface="Arial" panose="020B0604020202020204" pitchFamily="34" charset="0"/>
                <a:cs typeface="Arial" panose="020B0604020202020204" pitchFamily="34" charset="0"/>
              </a:rPr>
              <a:t>Outcomes Insights, Agoura Hills, CA; </a:t>
            </a:r>
            <a:r>
              <a:rPr lang="en-US" sz="1200" baseline="30000" dirty="0">
                <a:solidFill>
                  <a:schemeClr val="bg1">
                    <a:lumMod val="50000"/>
                  </a:schemeClr>
                </a:solidFill>
                <a:latin typeface="Arial" panose="020B0604020202020204" pitchFamily="34" charset="0"/>
                <a:cs typeface="Arial" panose="020B0604020202020204" pitchFamily="34" charset="0"/>
              </a:rPr>
              <a:t>4</a:t>
            </a:r>
            <a:r>
              <a:rPr lang="it-IT" sz="1200" dirty="0">
                <a:solidFill>
                  <a:schemeClr val="bg1">
                    <a:lumMod val="50000"/>
                  </a:schemeClr>
                </a:solidFill>
                <a:latin typeface="Arial" panose="020B0604020202020204" pitchFamily="34" charset="0"/>
                <a:cs typeface="Arial" panose="020B0604020202020204" pitchFamily="34" charset="0"/>
              </a:rPr>
              <a:t>AstraZeneca, Wilmington, DE; </a:t>
            </a:r>
            <a:r>
              <a:rPr lang="it-IT" sz="1200" baseline="30000" dirty="0">
                <a:solidFill>
                  <a:schemeClr val="bg1">
                    <a:lumMod val="50000"/>
                  </a:schemeClr>
                </a:solidFill>
                <a:latin typeface="Arial" panose="020B0604020202020204" pitchFamily="34" charset="0"/>
                <a:cs typeface="Arial" panose="020B0604020202020204" pitchFamily="34" charset="0"/>
              </a:rPr>
              <a:t>5</a:t>
            </a:r>
            <a:r>
              <a:rPr lang="it-IT" sz="1200" dirty="0">
                <a:solidFill>
                  <a:schemeClr val="bg1">
                    <a:lumMod val="50000"/>
                  </a:schemeClr>
                </a:solidFill>
                <a:latin typeface="Arial" panose="020B0604020202020204" pitchFamily="34" charset="0"/>
                <a:cs typeface="Arial" panose="020B0604020202020204" pitchFamily="34" charset="0"/>
              </a:rPr>
              <a:t>AstraZeneca, Gothenburg, Sweden; </a:t>
            </a:r>
            <a:r>
              <a:rPr lang="en-US" sz="1200" baseline="30000" dirty="0">
                <a:solidFill>
                  <a:schemeClr val="bg1">
                    <a:lumMod val="50000"/>
                  </a:schemeClr>
                </a:solidFill>
                <a:latin typeface="Arial" panose="020B0604020202020204" pitchFamily="34" charset="0"/>
                <a:cs typeface="Arial" panose="020B0604020202020204" pitchFamily="34" charset="0"/>
              </a:rPr>
              <a:t>6</a:t>
            </a:r>
            <a:r>
              <a:rPr lang="en-US" sz="1200" dirty="0">
                <a:solidFill>
                  <a:schemeClr val="bg1">
                    <a:lumMod val="50000"/>
                  </a:schemeClr>
                </a:solidFill>
                <a:latin typeface="Arial" panose="020B0604020202020204" pitchFamily="34" charset="0"/>
                <a:cs typeface="Arial" panose="020B0604020202020204" pitchFamily="34" charset="0"/>
              </a:rPr>
              <a:t>Department of Emergency Medicine, University of Cincinnati, Cincinnati, OH</a:t>
            </a:r>
            <a:endParaRPr lang="en-US" sz="1200" strike="sngStrike" dirty="0">
              <a:solidFill>
                <a:srgbClr val="FF0000"/>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D6155986-3C7E-0727-B913-6F37179644A0}"/>
              </a:ext>
            </a:extLst>
          </p:cNvPr>
          <p:cNvSpPr>
            <a:spLocks noGrp="1"/>
          </p:cNvSpPr>
          <p:nvPr>
            <p:ph type="title"/>
          </p:nvPr>
        </p:nvSpPr>
        <p:spPr>
          <a:xfrm>
            <a:off x="609599" y="1709738"/>
            <a:ext cx="10846085" cy="2852737"/>
          </a:xfrm>
        </p:spPr>
        <p:txBody>
          <a:bodyPr anchor="t">
            <a:noAutofit/>
          </a:bodyPr>
          <a:lstStyle/>
          <a:p>
            <a:r>
              <a:rPr lang="en-US" sz="3600" dirty="0"/>
              <a:t>Andexanet Alfa Is Associated with Lower In-Hospital Mortality Compared to 4-Factor Prothrombin Complex Concentrate in Patients with Factor </a:t>
            </a:r>
            <a:r>
              <a:rPr lang="en-US" sz="3600" dirty="0" err="1"/>
              <a:t>Xa</a:t>
            </a:r>
            <a:r>
              <a:rPr lang="en-US" sz="3600" dirty="0"/>
              <a:t> Inhibitor–Related Major Bleeding</a:t>
            </a:r>
          </a:p>
        </p:txBody>
      </p:sp>
      <p:sp>
        <p:nvSpPr>
          <p:cNvPr id="11" name="Text Placeholder 10">
            <a:extLst>
              <a:ext uri="{FF2B5EF4-FFF2-40B4-BE49-F238E27FC236}">
                <a16:creationId xmlns:a16="http://schemas.microsoft.com/office/drawing/2014/main" id="{D004DFEF-4EEA-911B-2F30-E6F61F3BBF8A}"/>
              </a:ext>
            </a:extLst>
          </p:cNvPr>
          <p:cNvSpPr>
            <a:spLocks noGrp="1"/>
          </p:cNvSpPr>
          <p:nvPr>
            <p:ph type="body" idx="1"/>
          </p:nvPr>
        </p:nvSpPr>
        <p:spPr>
          <a:xfrm>
            <a:off x="609600" y="4244056"/>
            <a:ext cx="10515600" cy="1500187"/>
          </a:xfrm>
        </p:spPr>
        <p:txBody>
          <a:bodyPr/>
          <a:lstStyle/>
          <a:p>
            <a:r>
              <a:rPr lang="en-US" u="sng" dirty="0"/>
              <a:t>Paul P. Dobesh</a:t>
            </a:r>
            <a:r>
              <a:rPr lang="en-US" dirty="0"/>
              <a:t>,</a:t>
            </a:r>
            <a:r>
              <a:rPr lang="en-US" baseline="30000" dirty="0"/>
              <a:t>1</a:t>
            </a:r>
            <a:r>
              <a:rPr lang="en-US" dirty="0"/>
              <a:t> Craig I. Coleman,</a:t>
            </a:r>
            <a:r>
              <a:rPr lang="en-US" baseline="30000" dirty="0"/>
              <a:t>2</a:t>
            </a:r>
            <a:r>
              <a:rPr lang="en-US" dirty="0"/>
              <a:t> Mark Danese,</a:t>
            </a:r>
            <a:r>
              <a:rPr lang="en-US" baseline="30000" dirty="0"/>
              <a:t>3</a:t>
            </a:r>
            <a:r>
              <a:rPr lang="en-US" dirty="0"/>
              <a:t> Mary J. Christoph,</a:t>
            </a:r>
            <a:r>
              <a:rPr lang="en-US" baseline="30000" dirty="0"/>
              <a:t>4</a:t>
            </a:r>
            <a:r>
              <a:rPr lang="en-US" dirty="0"/>
              <a:t> Eva Lesén,</a:t>
            </a:r>
            <a:r>
              <a:rPr lang="en-US" baseline="30000" dirty="0"/>
              <a:t>5</a:t>
            </a:r>
            <a:r>
              <a:rPr lang="en-US" dirty="0"/>
              <a:t> </a:t>
            </a:r>
            <a:r>
              <a:rPr lang="en-US" dirty="0" err="1"/>
              <a:t>Hungta</a:t>
            </a:r>
            <a:r>
              <a:rPr lang="en-US" dirty="0"/>
              <a:t> Chen,</a:t>
            </a:r>
            <a:r>
              <a:rPr lang="en-US" baseline="30000" dirty="0"/>
              <a:t>4</a:t>
            </a:r>
            <a:r>
              <a:rPr lang="en-US" dirty="0"/>
              <a:t> Julie Ulloa,</a:t>
            </a:r>
            <a:r>
              <a:rPr lang="en-US" baseline="30000" dirty="0"/>
              <a:t>3</a:t>
            </a:r>
            <a:r>
              <a:rPr lang="en-US" dirty="0"/>
              <a:t> Sherry Danese,</a:t>
            </a:r>
            <a:r>
              <a:rPr lang="en-US" baseline="30000" dirty="0"/>
              <a:t>3</a:t>
            </a:r>
            <a:r>
              <a:rPr lang="en-US" dirty="0"/>
              <a:t> Bruce Koch,</a:t>
            </a:r>
            <a:r>
              <a:rPr lang="en-US" baseline="30000" dirty="0"/>
              <a:t>4</a:t>
            </a:r>
            <a:r>
              <a:rPr lang="en-US" dirty="0"/>
              <a:t> Gregory J. Fermann</a:t>
            </a:r>
            <a:r>
              <a:rPr lang="en-US" baseline="30000" dirty="0"/>
              <a:t>6</a:t>
            </a:r>
          </a:p>
        </p:txBody>
      </p:sp>
    </p:spTree>
    <p:extLst>
      <p:ext uri="{BB962C8B-B14F-4D97-AF65-F5344CB8AC3E}">
        <p14:creationId xmlns:p14="http://schemas.microsoft.com/office/powerpoint/2010/main" val="421258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D527F9E-BBEE-1056-A8B8-1D38BA0E9C47}"/>
              </a:ext>
            </a:extLst>
          </p:cNvPr>
          <p:cNvGraphicFramePr/>
          <p:nvPr>
            <p:extLst>
              <p:ext uri="{D42A27DB-BD31-4B8C-83A1-F6EECF244321}">
                <p14:modId xmlns:p14="http://schemas.microsoft.com/office/powerpoint/2010/main" val="1987778249"/>
              </p:ext>
            </p:extLst>
          </p:nvPr>
        </p:nvGraphicFramePr>
        <p:xfrm>
          <a:off x="1032005" y="2396396"/>
          <a:ext cx="5785153" cy="26689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C3F5B0F8-B388-A957-E74F-E5C8305B79C7}"/>
              </a:ext>
            </a:extLst>
          </p:cNvPr>
          <p:cNvSpPr txBox="1"/>
          <p:nvPr/>
        </p:nvSpPr>
        <p:spPr>
          <a:xfrm>
            <a:off x="1734477" y="1352150"/>
            <a:ext cx="4450022" cy="1096276"/>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b="1" kern="0" dirty="0">
                <a:solidFill>
                  <a:srgbClr val="0D204A"/>
                </a:solidFill>
                <a:latin typeface="+mj-lt"/>
              </a:rPr>
              <a:t>Multivariable logistic regression</a:t>
            </a:r>
            <a:r>
              <a:rPr lang="sv-SE" sz="2000" b="1" kern="0" baseline="30000" dirty="0">
                <a:solidFill>
                  <a:srgbClr val="0D204A"/>
                </a:solidFill>
                <a:latin typeface="+mj-lt"/>
                <a:cs typeface="Times New Roman" panose="02020603050405020304" pitchFamily="18" charset="0"/>
              </a:rPr>
              <a:t>* </a:t>
            </a:r>
          </a:p>
          <a:p>
            <a:pPr algn="ctr" defTabSz="1219170">
              <a:defRPr/>
            </a:pPr>
            <a:r>
              <a:rPr lang="sv-SE" sz="2000" b="1" kern="0" dirty="0">
                <a:solidFill>
                  <a:srgbClr val="0D204A"/>
                </a:solidFill>
                <a:latin typeface="+mj-lt"/>
              </a:rPr>
              <a:t>adjusted OR: 0.49 </a:t>
            </a:r>
            <a:br>
              <a:rPr lang="sv-SE" sz="2000" b="1" kern="0" dirty="0">
                <a:solidFill>
                  <a:srgbClr val="0D204A"/>
                </a:solidFill>
                <a:latin typeface="+mj-lt"/>
              </a:rPr>
            </a:br>
            <a:r>
              <a:rPr lang="sv-SE" sz="2000" b="1" kern="0" dirty="0">
                <a:solidFill>
                  <a:srgbClr val="0D204A"/>
                </a:solidFill>
                <a:latin typeface="+mj-lt"/>
              </a:rPr>
              <a:t>(95% CI: 0.29, 0.81); </a:t>
            </a:r>
            <a:r>
              <a:rPr lang="sv-SE" sz="2000" b="1" i="1" kern="0" dirty="0">
                <a:solidFill>
                  <a:srgbClr val="0D204A"/>
                </a:solidFill>
                <a:latin typeface="+mj-lt"/>
              </a:rPr>
              <a:t>P</a:t>
            </a:r>
            <a:r>
              <a:rPr lang="sv-SE" sz="2000" b="1" kern="0" dirty="0">
                <a:solidFill>
                  <a:srgbClr val="0D204A"/>
                </a:solidFill>
                <a:latin typeface="+mj-lt"/>
              </a:rPr>
              <a:t> = 0.01</a:t>
            </a:r>
          </a:p>
        </p:txBody>
      </p:sp>
      <p:sp>
        <p:nvSpPr>
          <p:cNvPr id="8" name="TextBox 7">
            <a:extLst>
              <a:ext uri="{FF2B5EF4-FFF2-40B4-BE49-F238E27FC236}">
                <a16:creationId xmlns:a16="http://schemas.microsoft.com/office/drawing/2014/main" id="{1A158B8C-3284-114B-1517-C9FA95F9A81C}"/>
              </a:ext>
            </a:extLst>
          </p:cNvPr>
          <p:cNvSpPr txBox="1"/>
          <p:nvPr/>
        </p:nvSpPr>
        <p:spPr>
          <a:xfrm>
            <a:off x="2493876" y="3804111"/>
            <a:ext cx="886781"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2.5%</a:t>
            </a:r>
          </a:p>
        </p:txBody>
      </p:sp>
      <p:sp>
        <p:nvSpPr>
          <p:cNvPr id="9" name="TextBox 8">
            <a:extLst>
              <a:ext uri="{FF2B5EF4-FFF2-40B4-BE49-F238E27FC236}">
                <a16:creationId xmlns:a16="http://schemas.microsoft.com/office/drawing/2014/main" id="{CA8CB87A-A95B-6AE5-4051-0A0F7D87D842}"/>
              </a:ext>
            </a:extLst>
          </p:cNvPr>
          <p:cNvSpPr txBox="1"/>
          <p:nvPr/>
        </p:nvSpPr>
        <p:spPr>
          <a:xfrm>
            <a:off x="5058241" y="3460203"/>
            <a:ext cx="886781"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4.3%</a:t>
            </a:r>
          </a:p>
        </p:txBody>
      </p:sp>
      <p:sp>
        <p:nvSpPr>
          <p:cNvPr id="10" name="TextBox 9">
            <a:extLst>
              <a:ext uri="{FF2B5EF4-FFF2-40B4-BE49-F238E27FC236}">
                <a16:creationId xmlns:a16="http://schemas.microsoft.com/office/drawing/2014/main" id="{0DBA82C0-58EF-C9D6-392C-5E6CDE0187CB}"/>
              </a:ext>
            </a:extLst>
          </p:cNvPr>
          <p:cNvSpPr txBox="1"/>
          <p:nvPr/>
        </p:nvSpPr>
        <p:spPr>
          <a:xfrm rot="16200000">
            <a:off x="-502504" y="3500017"/>
            <a:ext cx="2668909" cy="461665"/>
          </a:xfrm>
          <a:prstGeom prst="rect">
            <a:avLst/>
          </a:prstGeom>
          <a:noFill/>
        </p:spPr>
        <p:txBody>
          <a:bodyPr wrap="square">
            <a:spAutoFit/>
          </a:bodyPr>
          <a:lstStyle/>
          <a:p>
            <a:pPr algn="ctr" defTabSz="1219170">
              <a:defRPr sz="1000" b="0" i="0" u="none" strike="noStrike" kern="1200" cap="none" baseline="0">
                <a:solidFill>
                  <a:prstClr val="black"/>
                </a:solidFill>
                <a:latin typeface="+mn-lt"/>
                <a:ea typeface="+mn-ea"/>
                <a:cs typeface="+mn-cs"/>
              </a:defRPr>
            </a:pPr>
            <a:r>
              <a:rPr lang="en-US" sz="1200" b="1" dirty="0">
                <a:solidFill>
                  <a:srgbClr val="0D204A"/>
                </a:solidFill>
                <a:latin typeface="+mj-lt"/>
              </a:rPr>
              <a:t>In-hospital mortality </a:t>
            </a:r>
          </a:p>
          <a:p>
            <a:pPr algn="ctr" defTabSz="1219170">
              <a:defRPr sz="1000" b="0" i="0" u="none" strike="noStrike" kern="1200" cap="none" baseline="0">
                <a:solidFill>
                  <a:prstClr val="black"/>
                </a:solidFill>
                <a:latin typeface="+mn-lt"/>
                <a:ea typeface="+mn-ea"/>
                <a:cs typeface="+mn-cs"/>
              </a:defRPr>
            </a:pPr>
            <a:r>
              <a:rPr lang="en-US" sz="1200" b="1" dirty="0">
                <a:solidFill>
                  <a:srgbClr val="0D204A"/>
                </a:solidFill>
                <a:latin typeface="+mj-lt"/>
              </a:rPr>
              <a:t>(unadjusted %)</a:t>
            </a:r>
            <a:endParaRPr lang="en-US" sz="1200" b="1" baseline="30000" dirty="0">
              <a:solidFill>
                <a:srgbClr val="0D204A"/>
              </a:solidFill>
              <a:latin typeface="+mj-lt"/>
            </a:endParaRPr>
          </a:p>
        </p:txBody>
      </p:sp>
      <p:grpSp>
        <p:nvGrpSpPr>
          <p:cNvPr id="11" name="Group 10">
            <a:extLst>
              <a:ext uri="{FF2B5EF4-FFF2-40B4-BE49-F238E27FC236}">
                <a16:creationId xmlns:a16="http://schemas.microsoft.com/office/drawing/2014/main" id="{FFF24F3D-33CA-4E74-F33B-1AA366EE631F}"/>
              </a:ext>
            </a:extLst>
          </p:cNvPr>
          <p:cNvGrpSpPr/>
          <p:nvPr/>
        </p:nvGrpSpPr>
        <p:grpSpPr>
          <a:xfrm>
            <a:off x="6983795" y="1793791"/>
            <a:ext cx="4176200" cy="2668909"/>
            <a:chOff x="5676900" y="1728515"/>
            <a:chExt cx="2967717" cy="1917619"/>
          </a:xfrm>
        </p:grpSpPr>
        <p:sp>
          <p:nvSpPr>
            <p:cNvPr id="12" name="Text Placeholder 2">
              <a:extLst>
                <a:ext uri="{FF2B5EF4-FFF2-40B4-BE49-F238E27FC236}">
                  <a16:creationId xmlns:a16="http://schemas.microsoft.com/office/drawing/2014/main" id="{E3ECA246-D5E6-C955-33F4-6F86E93806AB}"/>
                </a:ext>
              </a:extLst>
            </p:cNvPr>
            <p:cNvSpPr txBox="1">
              <a:spLocks/>
            </p:cNvSpPr>
            <p:nvPr/>
          </p:nvSpPr>
          <p:spPr>
            <a:xfrm>
              <a:off x="5770897" y="1953881"/>
              <a:ext cx="2779724" cy="146688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b="1" kern="0" dirty="0">
                  <a:latin typeface="+mj-lt"/>
                </a:rPr>
                <a:t>Adjusted odds</a:t>
              </a:r>
              <a:r>
                <a:rPr lang="sv-SE" b="1" kern="0" baseline="30000" dirty="0">
                  <a:latin typeface="+mj-lt"/>
                  <a:cs typeface="Times New Roman" panose="02020603050405020304" pitchFamily="18" charset="0"/>
                </a:rPr>
                <a:t>*</a:t>
              </a:r>
              <a:r>
                <a:rPr lang="en-US" b="1" kern="0" dirty="0">
                  <a:latin typeface="+mj-lt"/>
                </a:rPr>
                <a:t> of in-hospital mortality were </a:t>
              </a:r>
            </a:p>
            <a:p>
              <a:pPr algn="ctr" defTabSz="1219170">
                <a:defRPr/>
              </a:pPr>
              <a:r>
                <a:rPr lang="en-US" sz="3600" b="1" kern="0" dirty="0">
                  <a:latin typeface="+mj-lt"/>
                </a:rPr>
                <a:t>51%</a:t>
              </a:r>
              <a:r>
                <a:rPr lang="en-US" b="1" kern="0" dirty="0">
                  <a:latin typeface="+mj-lt"/>
                </a:rPr>
                <a:t> </a:t>
              </a:r>
              <a:r>
                <a:rPr lang="en-US" sz="2000" b="1" kern="0" dirty="0">
                  <a:latin typeface="+mj-lt"/>
                </a:rPr>
                <a:t>lower </a:t>
              </a:r>
              <a:endParaRPr lang="en-US" b="1" kern="0" dirty="0">
                <a:latin typeface="+mj-lt"/>
              </a:endParaRPr>
            </a:p>
            <a:p>
              <a:pPr algn="ctr" defTabSz="1219170">
                <a:spcBef>
                  <a:spcPts val="400"/>
                </a:spcBef>
                <a:defRPr/>
              </a:pPr>
              <a:r>
                <a:rPr lang="en-US" b="1" kern="0" dirty="0">
                  <a:latin typeface="+mj-lt"/>
                </a:rPr>
                <a:t>in patients with GI bleeds treated with </a:t>
              </a:r>
              <a:r>
                <a:rPr lang="en-US" b="1" kern="0" dirty="0" err="1">
                  <a:solidFill>
                    <a:srgbClr val="004EBC"/>
                  </a:solidFill>
                  <a:latin typeface="+mj-lt"/>
                </a:rPr>
                <a:t>andexanet</a:t>
              </a:r>
              <a:r>
                <a:rPr lang="en-US" b="1" kern="0" dirty="0">
                  <a:solidFill>
                    <a:srgbClr val="004EBC"/>
                  </a:solidFill>
                  <a:latin typeface="+mj-lt"/>
                </a:rPr>
                <a:t> alfa </a:t>
              </a:r>
              <a:r>
                <a:rPr lang="en-US" b="1" kern="0" dirty="0">
                  <a:latin typeface="+mj-lt"/>
                </a:rPr>
                <a:t>than in those treated with </a:t>
              </a:r>
              <a:r>
                <a:rPr lang="en-US" b="1" kern="0" dirty="0">
                  <a:solidFill>
                    <a:srgbClr val="C9282D"/>
                  </a:solidFill>
                  <a:latin typeface="+mj-lt"/>
                </a:rPr>
                <a:t>4F-PCC</a:t>
              </a:r>
            </a:p>
          </p:txBody>
        </p:sp>
        <p:sp>
          <p:nvSpPr>
            <p:cNvPr id="13" name="Rectangle 12">
              <a:extLst>
                <a:ext uri="{FF2B5EF4-FFF2-40B4-BE49-F238E27FC236}">
                  <a16:creationId xmlns:a16="http://schemas.microsoft.com/office/drawing/2014/main" id="{01DEC3BA-FA91-55AA-111E-F45C4D38B6E1}"/>
                </a:ext>
              </a:extLst>
            </p:cNvPr>
            <p:cNvSpPr/>
            <p:nvPr/>
          </p:nvSpPr>
          <p:spPr>
            <a:xfrm>
              <a:off x="5676900" y="1728515"/>
              <a:ext cx="2967717" cy="1917619"/>
            </a:xfrm>
            <a:prstGeom prst="rect">
              <a:avLst/>
            </a:prstGeom>
            <a:noFill/>
            <a:ln w="38100" cap="flat" cmpd="sng" algn="ctr">
              <a:solidFill>
                <a:srgbClr val="1F497D"/>
              </a:solidFill>
              <a:prstDash val="solid"/>
            </a:ln>
            <a:effectLst/>
          </p:spPr>
          <p:txBody>
            <a:bodyPr rtlCol="0" anchor="ctr"/>
            <a:lstStyle/>
            <a:p>
              <a:pPr algn="ctr" defTabSz="1219170">
                <a:defRPr/>
              </a:pPr>
              <a:endParaRPr lang="en-US" kern="0" dirty="0">
                <a:solidFill>
                  <a:prstClr val="white"/>
                </a:solidFill>
                <a:latin typeface="+mj-lt"/>
              </a:endParaRPr>
            </a:p>
          </p:txBody>
        </p:sp>
      </p:grpSp>
      <p:sp>
        <p:nvSpPr>
          <p:cNvPr id="17" name="Content Placeholder 2">
            <a:extLst>
              <a:ext uri="{FF2B5EF4-FFF2-40B4-BE49-F238E27FC236}">
                <a16:creationId xmlns:a16="http://schemas.microsoft.com/office/drawing/2014/main" id="{3D3B02D3-43BC-3955-4A37-B92E76FBFE56}"/>
              </a:ext>
            </a:extLst>
          </p:cNvPr>
          <p:cNvSpPr txBox="1">
            <a:spLocks/>
          </p:cNvSpPr>
          <p:nvPr/>
        </p:nvSpPr>
        <p:spPr>
          <a:xfrm>
            <a:off x="558309" y="5209848"/>
            <a:ext cx="10995804" cy="1056808"/>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9026" indent="-309026">
              <a:lnSpc>
                <a:spcPct val="100000"/>
              </a:lnSpc>
              <a:spcBef>
                <a:spcPts val="933"/>
              </a:spcBef>
              <a:buSzPct val="100000"/>
              <a:buBlip>
                <a:blip r:embed="rId3"/>
              </a:buBlip>
            </a:pPr>
            <a:r>
              <a:rPr lang="en-US" sz="1800" b="1" dirty="0">
                <a:latin typeface="+mj-lt"/>
              </a:rPr>
              <a:t>In a sensitivity analysis* that only included patients with GI with AIMS65 scores, the adjusted OR (95% CI) of in-hospital mortality for </a:t>
            </a:r>
            <a:r>
              <a:rPr lang="en-US" sz="1800" b="1" dirty="0" err="1">
                <a:latin typeface="+mj-lt"/>
              </a:rPr>
              <a:t>andexanet</a:t>
            </a:r>
            <a:r>
              <a:rPr lang="en-US" sz="1800" b="1" dirty="0">
                <a:latin typeface="+mj-lt"/>
              </a:rPr>
              <a:t> alfa vs 4F-PCC was 0.45 (0.25, 0.78);</a:t>
            </a:r>
            <a:r>
              <a:rPr lang="en-US" sz="1800" b="1" i="1" dirty="0">
                <a:latin typeface="+mj-lt"/>
              </a:rPr>
              <a:t> P </a:t>
            </a:r>
            <a:r>
              <a:rPr lang="en-US" sz="1800" b="1" dirty="0">
                <a:latin typeface="+mj-lt"/>
              </a:rPr>
              <a:t>= 0.01</a:t>
            </a:r>
            <a:endParaRPr lang="en-US" sz="1800" b="1" baseline="30000" dirty="0">
              <a:latin typeface="+mj-lt"/>
            </a:endParaRPr>
          </a:p>
        </p:txBody>
      </p:sp>
      <p:sp>
        <p:nvSpPr>
          <p:cNvPr id="3" name="Title 2">
            <a:extLst>
              <a:ext uri="{FF2B5EF4-FFF2-40B4-BE49-F238E27FC236}">
                <a16:creationId xmlns:a16="http://schemas.microsoft.com/office/drawing/2014/main" id="{468895E7-C238-FF45-CCD7-9E5AA0D511F5}"/>
              </a:ext>
            </a:extLst>
          </p:cNvPr>
          <p:cNvSpPr>
            <a:spLocks noGrp="1"/>
          </p:cNvSpPr>
          <p:nvPr>
            <p:ph type="title"/>
          </p:nvPr>
        </p:nvSpPr>
        <p:spPr/>
        <p:txBody>
          <a:bodyPr/>
          <a:lstStyle/>
          <a:p>
            <a:r>
              <a:rPr lang="en-US" sz="3200" b="1" dirty="0">
                <a:solidFill>
                  <a:srgbClr val="0D204A"/>
                </a:solidFill>
              </a:rPr>
              <a:t>GI Bleed Subgroup – In-Hospital Mortality </a:t>
            </a:r>
            <a:endParaRPr lang="en-US" dirty="0"/>
          </a:p>
        </p:txBody>
      </p:sp>
      <p:sp>
        <p:nvSpPr>
          <p:cNvPr id="4" name="Footer Placeholder 3">
            <a:extLst>
              <a:ext uri="{FF2B5EF4-FFF2-40B4-BE49-F238E27FC236}">
                <a16:creationId xmlns:a16="http://schemas.microsoft.com/office/drawing/2014/main" id="{7F442FA5-DDF4-19F5-88D7-8485DC7D8572}"/>
              </a:ext>
            </a:extLst>
          </p:cNvPr>
          <p:cNvSpPr>
            <a:spLocks noGrp="1"/>
          </p:cNvSpPr>
          <p:nvPr>
            <p:ph type="ftr" sz="quarter" idx="3"/>
          </p:nvPr>
        </p:nvSpPr>
        <p:spPr/>
        <p:txBody>
          <a:bodyPr/>
          <a:lstStyle/>
          <a:p>
            <a:r>
              <a:rPr lang="en-US" sz="1000" dirty="0"/>
              <a:t>For unadjusted in-hospital mortality: </a:t>
            </a:r>
            <a:r>
              <a:rPr lang="en-US" sz="1000" dirty="0" err="1"/>
              <a:t>andexanet</a:t>
            </a:r>
            <a:r>
              <a:rPr lang="en-US" sz="1000" dirty="0"/>
              <a:t> alfa, N = 1,206; 4F-PCC, N = 1,361. For multivariable logistic regression model for GI bleeds: N = 2,457; </a:t>
            </a:r>
            <a:br>
              <a:rPr lang="en-US" sz="1000" dirty="0"/>
            </a:br>
            <a:r>
              <a:rPr lang="en-US" sz="1000" dirty="0"/>
              <a:t>events = 85. For sensitivity multivariable logistic regression model for ICH bleeds with GCS scores: N = 1,809; events = 73. </a:t>
            </a:r>
          </a:p>
          <a:p>
            <a:r>
              <a:rPr lang="en-US" sz="1000" dirty="0"/>
              <a:t>
*Multivariable logistic regression analysis adjusted for age; sex; SBP; impaired mental status; DNR order; comorbid liver disease, CKD, heart failure, or diabetes, time since last </a:t>
            </a:r>
            <a:r>
              <a:rPr lang="en-US" sz="1000" dirty="0" err="1"/>
              <a:t>FXai</a:t>
            </a:r>
            <a:r>
              <a:rPr lang="en-US" sz="1000" dirty="0"/>
              <a:t> dose; door-to-administration time; and timing of data collection. The patients with missing mental status were not included in the multivariable logistic regression analyses of mortality. </a:t>
            </a:r>
          </a:p>
        </p:txBody>
      </p:sp>
      <p:grpSp>
        <p:nvGrpSpPr>
          <p:cNvPr id="5" name="Group 4">
            <a:extLst>
              <a:ext uri="{FF2B5EF4-FFF2-40B4-BE49-F238E27FC236}">
                <a16:creationId xmlns:a16="http://schemas.microsoft.com/office/drawing/2014/main" id="{AB5D3B12-2EB6-235E-572F-F834FAEF3ED4}"/>
              </a:ext>
            </a:extLst>
          </p:cNvPr>
          <p:cNvGrpSpPr/>
          <p:nvPr/>
        </p:nvGrpSpPr>
        <p:grpSpPr>
          <a:xfrm>
            <a:off x="11129793" y="224191"/>
            <a:ext cx="985875" cy="985731"/>
            <a:chOff x="6637432" y="2589665"/>
            <a:chExt cx="1241760" cy="1241579"/>
          </a:xfrm>
        </p:grpSpPr>
        <p:pic>
          <p:nvPicPr>
            <p:cNvPr id="14" name="Picture 13" descr="A picture containing clipart, cartoon, art, silhouette&#10;&#10;Description automatically generated">
              <a:extLst>
                <a:ext uri="{FF2B5EF4-FFF2-40B4-BE49-F238E27FC236}">
                  <a16:creationId xmlns:a16="http://schemas.microsoft.com/office/drawing/2014/main" id="{447625C3-175E-7C03-2BC8-861A18B69C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15" name="Group 14">
              <a:extLst>
                <a:ext uri="{FF2B5EF4-FFF2-40B4-BE49-F238E27FC236}">
                  <a16:creationId xmlns:a16="http://schemas.microsoft.com/office/drawing/2014/main" id="{BFD08218-13E7-DEBF-DCA8-AC30E4089452}"/>
                </a:ext>
              </a:extLst>
            </p:cNvPr>
            <p:cNvGrpSpPr/>
            <p:nvPr/>
          </p:nvGrpSpPr>
          <p:grpSpPr>
            <a:xfrm>
              <a:off x="7130323" y="3218406"/>
              <a:ext cx="209455" cy="209455"/>
              <a:chOff x="1035226" y="2499646"/>
              <a:chExt cx="307776" cy="307776"/>
            </a:xfrm>
          </p:grpSpPr>
          <p:sp>
            <p:nvSpPr>
              <p:cNvPr id="18" name="Oval 17">
                <a:extLst>
                  <a:ext uri="{FF2B5EF4-FFF2-40B4-BE49-F238E27FC236}">
                    <a16:creationId xmlns:a16="http://schemas.microsoft.com/office/drawing/2014/main" id="{5A137650-143C-64EE-F892-0D2CA26C3FC3}"/>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949CC911-EFFF-A8BA-02AE-17B0C396B18C}"/>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339C3FAB-D6AE-AF23-BA3F-CC93B1732E90}"/>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3846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2BE0C-6AE7-7326-AAF9-52FE29C4EC8D}"/>
              </a:ext>
            </a:extLst>
          </p:cNvPr>
          <p:cNvSpPr>
            <a:spLocks noGrp="1"/>
          </p:cNvSpPr>
          <p:nvPr>
            <p:ph type="title"/>
          </p:nvPr>
        </p:nvSpPr>
        <p:spPr>
          <a:xfrm>
            <a:off x="609600" y="199505"/>
            <a:ext cx="10744200" cy="1185577"/>
          </a:xfrm>
        </p:spPr>
        <p:txBody>
          <a:bodyPr anchor="t">
            <a:noAutofit/>
          </a:bodyPr>
          <a:lstStyle/>
          <a:p>
            <a:r>
              <a:rPr lang="en-US" sz="2400" dirty="0"/>
              <a:t>GI Bleed Subgroup – Adjusted Logistic Regression Analysis of Factors Associated with In-Hospital Mortality</a:t>
            </a:r>
          </a:p>
        </p:txBody>
      </p:sp>
      <p:grpSp>
        <p:nvGrpSpPr>
          <p:cNvPr id="56" name="Group 55">
            <a:extLst>
              <a:ext uri="{FF2B5EF4-FFF2-40B4-BE49-F238E27FC236}">
                <a16:creationId xmlns:a16="http://schemas.microsoft.com/office/drawing/2014/main" id="{6883E270-3D6F-2628-1434-7B1486A0C0C1}"/>
              </a:ext>
            </a:extLst>
          </p:cNvPr>
          <p:cNvGrpSpPr/>
          <p:nvPr/>
        </p:nvGrpSpPr>
        <p:grpSpPr>
          <a:xfrm>
            <a:off x="469417" y="1354675"/>
            <a:ext cx="3299025" cy="2651067"/>
            <a:chOff x="127505" y="1599063"/>
            <a:chExt cx="2431336" cy="2192492"/>
          </a:xfrm>
        </p:grpSpPr>
        <p:sp>
          <p:nvSpPr>
            <p:cNvPr id="8" name="Content Placeholder 4">
              <a:extLst>
                <a:ext uri="{FF2B5EF4-FFF2-40B4-BE49-F238E27FC236}">
                  <a16:creationId xmlns:a16="http://schemas.microsoft.com/office/drawing/2014/main" id="{9BD005E8-5A00-0DF2-F059-51973DC106C0}"/>
                </a:ext>
              </a:extLst>
            </p:cNvPr>
            <p:cNvSpPr txBox="1">
              <a:spLocks/>
            </p:cNvSpPr>
            <p:nvPr/>
          </p:nvSpPr>
          <p:spPr>
            <a:xfrm>
              <a:off x="142266" y="1645978"/>
              <a:ext cx="2416575" cy="214557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00"/>
                </a:spcBef>
                <a:buNone/>
              </a:pPr>
              <a:r>
                <a:rPr lang="en-US" sz="2000" b="1" dirty="0">
                  <a:solidFill>
                    <a:schemeClr val="accent4"/>
                  </a:solidFill>
                </a:rPr>
                <a:t>Clinical factors associated with higher likelihood of death:</a:t>
              </a:r>
            </a:p>
            <a:p>
              <a:pPr marL="156629" indent="-156629">
                <a:spcBef>
                  <a:spcPts val="400"/>
                </a:spcBef>
                <a:buClr>
                  <a:schemeClr val="tx2"/>
                </a:buClr>
              </a:pPr>
              <a:r>
                <a:rPr lang="en-US" sz="2000" dirty="0"/>
                <a:t>Age</a:t>
              </a:r>
            </a:p>
            <a:p>
              <a:pPr marL="156629" indent="-156629">
                <a:spcBef>
                  <a:spcPts val="400"/>
                </a:spcBef>
                <a:buClr>
                  <a:schemeClr val="tx2"/>
                </a:buClr>
              </a:pPr>
              <a:r>
                <a:rPr lang="en-US" sz="2000" dirty="0"/>
                <a:t>Impaired mental status</a:t>
              </a:r>
            </a:p>
            <a:p>
              <a:pPr marL="156629" indent="-156629">
                <a:spcBef>
                  <a:spcPts val="400"/>
                </a:spcBef>
                <a:buClr>
                  <a:schemeClr val="tx2"/>
                </a:buClr>
              </a:pPr>
              <a:r>
                <a:rPr lang="en-US" sz="2000" dirty="0"/>
                <a:t>Do-not-resuscitate order</a:t>
              </a:r>
            </a:p>
            <a:p>
              <a:pPr marL="156629" indent="-156629">
                <a:spcBef>
                  <a:spcPts val="400"/>
                </a:spcBef>
                <a:buClr>
                  <a:schemeClr val="tx2"/>
                </a:buClr>
              </a:pPr>
              <a:r>
                <a:rPr lang="en-US" sz="2000" dirty="0"/>
                <a:t>Comorbidities</a:t>
              </a:r>
            </a:p>
          </p:txBody>
        </p:sp>
        <p:sp>
          <p:nvSpPr>
            <p:cNvPr id="10" name="Rectangle 9">
              <a:extLst>
                <a:ext uri="{FF2B5EF4-FFF2-40B4-BE49-F238E27FC236}">
                  <a16:creationId xmlns:a16="http://schemas.microsoft.com/office/drawing/2014/main" id="{D23A742C-E918-9F6F-ED7C-3A197308CCE1}"/>
                </a:ext>
              </a:extLst>
            </p:cNvPr>
            <p:cNvSpPr/>
            <p:nvPr/>
          </p:nvSpPr>
          <p:spPr>
            <a:xfrm>
              <a:off x="127505" y="1599063"/>
              <a:ext cx="2321498" cy="193435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Box 40">
            <a:extLst>
              <a:ext uri="{FF2B5EF4-FFF2-40B4-BE49-F238E27FC236}">
                <a16:creationId xmlns:a16="http://schemas.microsoft.com/office/drawing/2014/main" id="{4F8CFC0E-D235-8BBB-9F7D-A31626714649}"/>
              </a:ext>
            </a:extLst>
          </p:cNvPr>
          <p:cNvSpPr txBox="1"/>
          <p:nvPr/>
        </p:nvSpPr>
        <p:spPr>
          <a:xfrm>
            <a:off x="10515240" y="1251705"/>
            <a:ext cx="1444232" cy="261610"/>
          </a:xfrm>
          <a:prstGeom prst="rect">
            <a:avLst/>
          </a:prstGeom>
          <a:noFill/>
        </p:spPr>
        <p:txBody>
          <a:bodyPr wrap="square" rtlCol="0">
            <a:spAutoFit/>
          </a:bodyPr>
          <a:lstStyle/>
          <a:p>
            <a:pPr algn="ctr"/>
            <a:r>
              <a:rPr lang="en-US" sz="1100" b="1" i="1" dirty="0">
                <a:solidFill>
                  <a:schemeClr val="accent1">
                    <a:lumMod val="50000"/>
                  </a:schemeClr>
                </a:solidFill>
                <a:cs typeface="Arial" panose="020B0604020202020204" pitchFamily="34" charset="0"/>
              </a:rPr>
              <a:t>P</a:t>
            </a:r>
            <a:r>
              <a:rPr lang="en-US" sz="1100" b="1" dirty="0">
                <a:solidFill>
                  <a:schemeClr val="accent1">
                    <a:lumMod val="50000"/>
                  </a:schemeClr>
                </a:solidFill>
                <a:cs typeface="Arial" panose="020B0604020202020204" pitchFamily="34" charset="0"/>
              </a:rPr>
              <a:t> value</a:t>
            </a:r>
          </a:p>
        </p:txBody>
      </p:sp>
      <p:grpSp>
        <p:nvGrpSpPr>
          <p:cNvPr id="133" name="Group 132">
            <a:extLst>
              <a:ext uri="{FF2B5EF4-FFF2-40B4-BE49-F238E27FC236}">
                <a16:creationId xmlns:a16="http://schemas.microsoft.com/office/drawing/2014/main" id="{EF86541B-3C34-2FA0-4E6E-508E58C4D2F8}"/>
              </a:ext>
            </a:extLst>
          </p:cNvPr>
          <p:cNvGrpSpPr/>
          <p:nvPr/>
        </p:nvGrpSpPr>
        <p:grpSpPr>
          <a:xfrm>
            <a:off x="2312875" y="1266993"/>
            <a:ext cx="9262369" cy="5058580"/>
            <a:chOff x="2639675" y="1240335"/>
            <a:chExt cx="9262369" cy="5058580"/>
          </a:xfrm>
        </p:grpSpPr>
        <p:cxnSp>
          <p:nvCxnSpPr>
            <p:cNvPr id="183" name="Straight Arrow Connector 182">
              <a:extLst>
                <a:ext uri="{FF2B5EF4-FFF2-40B4-BE49-F238E27FC236}">
                  <a16:creationId xmlns:a16="http://schemas.microsoft.com/office/drawing/2014/main" id="{C1C63FAB-5EDA-F110-C920-A74D3D358BDE}"/>
                </a:ext>
              </a:extLst>
            </p:cNvPr>
            <p:cNvCxnSpPr>
              <a:cxnSpLocks/>
            </p:cNvCxnSpPr>
            <p:nvPr/>
          </p:nvCxnSpPr>
          <p:spPr>
            <a:xfrm flipH="1">
              <a:off x="5435187" y="5737893"/>
              <a:ext cx="1200949" cy="0"/>
            </a:xfrm>
            <a:prstGeom prst="straightConnector1">
              <a:avLst/>
            </a:prstGeom>
            <a:noFill/>
            <a:ln w="38100" cap="flat" cmpd="sng" algn="ctr">
              <a:solidFill>
                <a:srgbClr val="4F81BD">
                  <a:lumMod val="75000"/>
                </a:srgbClr>
              </a:solidFill>
              <a:prstDash val="solid"/>
              <a:tailEnd type="triangle"/>
            </a:ln>
            <a:effectLst>
              <a:outerShdw blurRad="40000" dist="23000" dir="5400000" rotWithShape="0">
                <a:srgbClr val="000000">
                  <a:alpha val="35000"/>
                </a:srgbClr>
              </a:outerShdw>
            </a:effectLst>
          </p:spPr>
        </p:cxnSp>
        <p:cxnSp>
          <p:nvCxnSpPr>
            <p:cNvPr id="184" name="Straight Arrow Connector 183">
              <a:extLst>
                <a:ext uri="{FF2B5EF4-FFF2-40B4-BE49-F238E27FC236}">
                  <a16:creationId xmlns:a16="http://schemas.microsoft.com/office/drawing/2014/main" id="{737521D2-A65C-D20E-F4DB-FF503785EFF1}"/>
                </a:ext>
              </a:extLst>
            </p:cNvPr>
            <p:cNvCxnSpPr>
              <a:cxnSpLocks/>
            </p:cNvCxnSpPr>
            <p:nvPr/>
          </p:nvCxnSpPr>
          <p:spPr>
            <a:xfrm>
              <a:off x="6773012" y="5737893"/>
              <a:ext cx="2804160" cy="0"/>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sp>
          <p:nvSpPr>
            <p:cNvPr id="185" name="TextBox 184">
              <a:extLst>
                <a:ext uri="{FF2B5EF4-FFF2-40B4-BE49-F238E27FC236}">
                  <a16:creationId xmlns:a16="http://schemas.microsoft.com/office/drawing/2014/main" id="{CC776202-816A-9473-CCBE-C72A58FE021C}"/>
                </a:ext>
              </a:extLst>
            </p:cNvPr>
            <p:cNvSpPr txBox="1"/>
            <p:nvPr/>
          </p:nvSpPr>
          <p:spPr>
            <a:xfrm>
              <a:off x="3970763" y="5773085"/>
              <a:ext cx="2821856" cy="307777"/>
            </a:xfrm>
            <a:prstGeom prst="rect">
              <a:avLst/>
            </a:prstGeom>
            <a:noFill/>
          </p:spPr>
          <p:txBody>
            <a:bodyPr wrap="square" rtlCol="0">
              <a:spAutoFit/>
            </a:bodyPr>
            <a:lstStyle/>
            <a:p>
              <a:pPr algn="r" defTabSz="1219170"/>
              <a:r>
                <a:rPr lang="en-US" sz="1400" b="1" kern="0" dirty="0">
                  <a:solidFill>
                    <a:srgbClr val="4F81BD"/>
                  </a:solidFill>
                  <a:cs typeface="Calibri" panose="020F0502020204030204" pitchFamily="34" charset="0"/>
                </a:rPr>
                <a:t>Lower mortality</a:t>
              </a:r>
            </a:p>
          </p:txBody>
        </p:sp>
        <p:sp>
          <p:nvSpPr>
            <p:cNvPr id="186" name="TextBox 185">
              <a:extLst>
                <a:ext uri="{FF2B5EF4-FFF2-40B4-BE49-F238E27FC236}">
                  <a16:creationId xmlns:a16="http://schemas.microsoft.com/office/drawing/2014/main" id="{F0348221-6D02-79E2-3E66-20DBC2EEC91D}"/>
                </a:ext>
              </a:extLst>
            </p:cNvPr>
            <p:cNvSpPr txBox="1"/>
            <p:nvPr/>
          </p:nvSpPr>
          <p:spPr>
            <a:xfrm>
              <a:off x="6718029" y="5773085"/>
              <a:ext cx="1937561" cy="307777"/>
            </a:xfrm>
            <a:prstGeom prst="rect">
              <a:avLst/>
            </a:prstGeom>
            <a:noFill/>
          </p:spPr>
          <p:txBody>
            <a:bodyPr wrap="square" rtlCol="0">
              <a:spAutoFit/>
            </a:bodyPr>
            <a:lstStyle/>
            <a:p>
              <a:pPr defTabSz="1219170"/>
              <a:r>
                <a:rPr lang="en-US" sz="1400" b="1" kern="0" dirty="0">
                  <a:solidFill>
                    <a:srgbClr val="C00000"/>
                  </a:solidFill>
                  <a:cs typeface="Calibri" panose="020F0502020204030204" pitchFamily="34" charset="0"/>
                </a:rPr>
                <a:t>Higher mortality</a:t>
              </a:r>
            </a:p>
          </p:txBody>
        </p:sp>
        <p:graphicFrame>
          <p:nvGraphicFramePr>
            <p:cNvPr id="3" name="Object 2">
              <a:extLst>
                <a:ext uri="{FF2B5EF4-FFF2-40B4-BE49-F238E27FC236}">
                  <a16:creationId xmlns:a16="http://schemas.microsoft.com/office/drawing/2014/main" id="{B4E66F87-80A3-CE60-B00B-3C128E19D7E0}"/>
                </a:ext>
              </a:extLst>
            </p:cNvPr>
            <p:cNvGraphicFramePr>
              <a:graphicFrameLocks noChangeAspect="1"/>
            </p:cNvGraphicFramePr>
            <p:nvPr>
              <p:extLst>
                <p:ext uri="{D42A27DB-BD31-4B8C-83A1-F6EECF244321}">
                  <p14:modId xmlns:p14="http://schemas.microsoft.com/office/powerpoint/2010/main" val="1721830776"/>
                </p:ext>
              </p:extLst>
            </p:nvPr>
          </p:nvGraphicFramePr>
          <p:xfrm>
            <a:off x="6220695" y="1673974"/>
            <a:ext cx="3858237" cy="4037137"/>
          </p:xfrm>
          <a:graphic>
            <a:graphicData uri="http://schemas.openxmlformats.org/presentationml/2006/ole">
              <mc:AlternateContent xmlns:mc="http://schemas.openxmlformats.org/markup-compatibility/2006">
                <mc:Choice xmlns:v="urn:schemas-microsoft-com:vml" Requires="v">
                  <p:oleObj name="Prism 9" r:id="rId2" imgW="4910811" imgH="5403227" progId="Prism9.Document">
                    <p:embed/>
                  </p:oleObj>
                </mc:Choice>
                <mc:Fallback>
                  <p:oleObj name="Prism 9" r:id="rId2" imgW="4910811" imgH="5403227" progId="Prism9.Document">
                    <p:embed/>
                    <p:pic>
                      <p:nvPicPr>
                        <p:cNvPr id="3" name="Object 2">
                          <a:extLst>
                            <a:ext uri="{FF2B5EF4-FFF2-40B4-BE49-F238E27FC236}">
                              <a16:creationId xmlns:a16="http://schemas.microsoft.com/office/drawing/2014/main" id="{B4E66F87-80A3-CE60-B00B-3C128E19D7E0}"/>
                            </a:ext>
                          </a:extLst>
                        </p:cNvPr>
                        <p:cNvPicPr/>
                        <p:nvPr/>
                      </p:nvPicPr>
                      <p:blipFill>
                        <a:blip r:embed="rId3"/>
                        <a:stretch>
                          <a:fillRect/>
                        </a:stretch>
                      </p:blipFill>
                      <p:spPr>
                        <a:xfrm>
                          <a:off x="6220695" y="1673974"/>
                          <a:ext cx="3858237" cy="4037137"/>
                        </a:xfrm>
                        <a:prstGeom prst="rect">
                          <a:avLst/>
                        </a:prstGeom>
                        <a:ln>
                          <a:noFill/>
                        </a:ln>
                      </p:spPr>
                    </p:pic>
                  </p:oleObj>
                </mc:Fallback>
              </mc:AlternateContent>
            </a:graphicData>
          </a:graphic>
        </p:graphicFrame>
        <p:sp>
          <p:nvSpPr>
            <p:cNvPr id="5" name="TextBox 4">
              <a:extLst>
                <a:ext uri="{FF2B5EF4-FFF2-40B4-BE49-F238E27FC236}">
                  <a16:creationId xmlns:a16="http://schemas.microsoft.com/office/drawing/2014/main" id="{2758A33C-2E10-C6E1-9206-81B4D98E9757}"/>
                </a:ext>
              </a:extLst>
            </p:cNvPr>
            <p:cNvSpPr txBox="1"/>
            <p:nvPr/>
          </p:nvSpPr>
          <p:spPr>
            <a:xfrm>
              <a:off x="5288530" y="1403888"/>
              <a:ext cx="1347607" cy="276999"/>
            </a:xfrm>
            <a:prstGeom prst="rect">
              <a:avLst/>
            </a:prstGeom>
            <a:noFill/>
          </p:spPr>
          <p:txBody>
            <a:bodyPr wrap="square" rtlCol="0">
              <a:spAutoFit/>
            </a:bodyPr>
            <a:lstStyle/>
            <a:p>
              <a:pPr algn="r"/>
              <a:r>
                <a:rPr lang="en-US" sz="1200" b="1" u="sng" dirty="0">
                  <a:cs typeface="Arial" panose="020B0604020202020204" pitchFamily="34" charset="0"/>
                </a:rPr>
                <a:t>Reversal agent</a:t>
              </a:r>
            </a:p>
          </p:txBody>
        </p:sp>
        <p:sp>
          <p:nvSpPr>
            <p:cNvPr id="6" name="TextBox 5">
              <a:extLst>
                <a:ext uri="{FF2B5EF4-FFF2-40B4-BE49-F238E27FC236}">
                  <a16:creationId xmlns:a16="http://schemas.microsoft.com/office/drawing/2014/main" id="{0434461C-8E6D-A815-E23A-720CCDE243B9}"/>
                </a:ext>
              </a:extLst>
            </p:cNvPr>
            <p:cNvSpPr txBox="1"/>
            <p:nvPr/>
          </p:nvSpPr>
          <p:spPr>
            <a:xfrm>
              <a:off x="4431280" y="1615673"/>
              <a:ext cx="2204857"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Andexanet alfa (vs 4F-PCC)</a:t>
              </a:r>
            </a:p>
          </p:txBody>
        </p:sp>
        <p:sp>
          <p:nvSpPr>
            <p:cNvPr id="7" name="TextBox 6">
              <a:extLst>
                <a:ext uri="{FF2B5EF4-FFF2-40B4-BE49-F238E27FC236}">
                  <a16:creationId xmlns:a16="http://schemas.microsoft.com/office/drawing/2014/main" id="{928A7F2E-C383-9F0D-82B1-C5C2BBAD6935}"/>
                </a:ext>
              </a:extLst>
            </p:cNvPr>
            <p:cNvSpPr txBox="1"/>
            <p:nvPr/>
          </p:nvSpPr>
          <p:spPr>
            <a:xfrm>
              <a:off x="5265699" y="2114032"/>
              <a:ext cx="1370437"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Age (per year)</a:t>
              </a:r>
            </a:p>
          </p:txBody>
        </p:sp>
        <p:sp>
          <p:nvSpPr>
            <p:cNvPr id="11" name="TextBox 10">
              <a:extLst>
                <a:ext uri="{FF2B5EF4-FFF2-40B4-BE49-F238E27FC236}">
                  <a16:creationId xmlns:a16="http://schemas.microsoft.com/office/drawing/2014/main" id="{302AE420-769C-B1B3-6732-9C359BE73F0B}"/>
                </a:ext>
              </a:extLst>
            </p:cNvPr>
            <p:cNvSpPr txBox="1"/>
            <p:nvPr/>
          </p:nvSpPr>
          <p:spPr>
            <a:xfrm>
              <a:off x="5130232" y="2279673"/>
              <a:ext cx="1505904" cy="276999"/>
            </a:xfrm>
            <a:prstGeom prst="rect">
              <a:avLst/>
            </a:prstGeom>
            <a:noFill/>
          </p:spPr>
          <p:txBody>
            <a:bodyPr wrap="square" rtlCol="0">
              <a:spAutoFit/>
            </a:bodyPr>
            <a:lstStyle/>
            <a:p>
              <a:pPr algn="r"/>
              <a:r>
                <a:rPr lang="en-US" sz="1200" dirty="0">
                  <a:cs typeface="Arial" panose="020B0604020202020204" pitchFamily="34" charset="0"/>
                </a:rPr>
                <a:t>Male (vs female)</a:t>
              </a:r>
            </a:p>
          </p:txBody>
        </p:sp>
        <p:sp>
          <p:nvSpPr>
            <p:cNvPr id="12" name="TextBox 11">
              <a:extLst>
                <a:ext uri="{FF2B5EF4-FFF2-40B4-BE49-F238E27FC236}">
                  <a16:creationId xmlns:a16="http://schemas.microsoft.com/office/drawing/2014/main" id="{99210B0C-15FC-446C-AC08-788F0134E349}"/>
                </a:ext>
              </a:extLst>
            </p:cNvPr>
            <p:cNvSpPr txBox="1"/>
            <p:nvPr/>
          </p:nvSpPr>
          <p:spPr>
            <a:xfrm>
              <a:off x="4572915" y="2452256"/>
              <a:ext cx="2063221" cy="276999"/>
            </a:xfrm>
            <a:prstGeom prst="rect">
              <a:avLst/>
            </a:prstGeom>
            <a:noFill/>
          </p:spPr>
          <p:txBody>
            <a:bodyPr wrap="square" rtlCol="0">
              <a:spAutoFit/>
            </a:bodyPr>
            <a:lstStyle/>
            <a:p>
              <a:pPr algn="r"/>
              <a:r>
                <a:rPr lang="en-US" sz="1200" dirty="0">
                  <a:cs typeface="Arial" panose="020B0604020202020204" pitchFamily="34" charset="0"/>
                </a:rPr>
                <a:t>SBP (per mmHg)</a:t>
              </a:r>
            </a:p>
          </p:txBody>
        </p:sp>
        <p:sp>
          <p:nvSpPr>
            <p:cNvPr id="13" name="TextBox 12">
              <a:extLst>
                <a:ext uri="{FF2B5EF4-FFF2-40B4-BE49-F238E27FC236}">
                  <a16:creationId xmlns:a16="http://schemas.microsoft.com/office/drawing/2014/main" id="{2E458E83-A880-6FDD-79D4-89A6C2033039}"/>
                </a:ext>
              </a:extLst>
            </p:cNvPr>
            <p:cNvSpPr txBox="1"/>
            <p:nvPr/>
          </p:nvSpPr>
          <p:spPr>
            <a:xfrm>
              <a:off x="3916640" y="2622428"/>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Impaired mental status (vs none)</a:t>
              </a:r>
            </a:p>
          </p:txBody>
        </p:sp>
        <p:sp>
          <p:nvSpPr>
            <p:cNvPr id="14" name="TextBox 13">
              <a:extLst>
                <a:ext uri="{FF2B5EF4-FFF2-40B4-BE49-F238E27FC236}">
                  <a16:creationId xmlns:a16="http://schemas.microsoft.com/office/drawing/2014/main" id="{ED782D21-D9C7-0725-836D-3B5190E6319C}"/>
                </a:ext>
              </a:extLst>
            </p:cNvPr>
            <p:cNvSpPr txBox="1"/>
            <p:nvPr/>
          </p:nvSpPr>
          <p:spPr>
            <a:xfrm>
              <a:off x="3916640" y="2799978"/>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Do-not-resuscitate order (vs no)</a:t>
              </a:r>
            </a:p>
          </p:txBody>
        </p:sp>
        <p:sp>
          <p:nvSpPr>
            <p:cNvPr id="15" name="TextBox 14">
              <a:extLst>
                <a:ext uri="{FF2B5EF4-FFF2-40B4-BE49-F238E27FC236}">
                  <a16:creationId xmlns:a16="http://schemas.microsoft.com/office/drawing/2014/main" id="{E73F232D-2B83-F45D-6B5A-AC2A3AA900B2}"/>
                </a:ext>
              </a:extLst>
            </p:cNvPr>
            <p:cNvSpPr txBox="1"/>
            <p:nvPr/>
          </p:nvSpPr>
          <p:spPr>
            <a:xfrm>
              <a:off x="3916640" y="3272455"/>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Liver disease (vs no)</a:t>
              </a:r>
            </a:p>
          </p:txBody>
        </p:sp>
        <p:sp>
          <p:nvSpPr>
            <p:cNvPr id="16" name="TextBox 15">
              <a:extLst>
                <a:ext uri="{FF2B5EF4-FFF2-40B4-BE49-F238E27FC236}">
                  <a16:creationId xmlns:a16="http://schemas.microsoft.com/office/drawing/2014/main" id="{326BD8B8-9ACC-5252-DB4B-6A99C218B755}"/>
                </a:ext>
              </a:extLst>
            </p:cNvPr>
            <p:cNvSpPr txBox="1"/>
            <p:nvPr/>
          </p:nvSpPr>
          <p:spPr>
            <a:xfrm>
              <a:off x="3916640" y="3440290"/>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Chronic kidney disease (vs no)</a:t>
              </a:r>
            </a:p>
          </p:txBody>
        </p:sp>
        <p:sp>
          <p:nvSpPr>
            <p:cNvPr id="17" name="TextBox 16">
              <a:extLst>
                <a:ext uri="{FF2B5EF4-FFF2-40B4-BE49-F238E27FC236}">
                  <a16:creationId xmlns:a16="http://schemas.microsoft.com/office/drawing/2014/main" id="{DBE890E3-AF77-44E0-A104-5BF7E550897C}"/>
                </a:ext>
              </a:extLst>
            </p:cNvPr>
            <p:cNvSpPr txBox="1"/>
            <p:nvPr/>
          </p:nvSpPr>
          <p:spPr>
            <a:xfrm>
              <a:off x="3916640" y="3613742"/>
              <a:ext cx="271949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Heart failure (vs no)</a:t>
              </a:r>
            </a:p>
          </p:txBody>
        </p:sp>
        <p:sp>
          <p:nvSpPr>
            <p:cNvPr id="18" name="TextBox 17">
              <a:extLst>
                <a:ext uri="{FF2B5EF4-FFF2-40B4-BE49-F238E27FC236}">
                  <a16:creationId xmlns:a16="http://schemas.microsoft.com/office/drawing/2014/main" id="{1542A66D-2CA1-A27B-6DE5-EBC28E75D9E0}"/>
                </a:ext>
              </a:extLst>
            </p:cNvPr>
            <p:cNvSpPr txBox="1"/>
            <p:nvPr/>
          </p:nvSpPr>
          <p:spPr>
            <a:xfrm>
              <a:off x="3916640" y="3786195"/>
              <a:ext cx="2719496" cy="276999"/>
            </a:xfrm>
            <a:prstGeom prst="rect">
              <a:avLst/>
            </a:prstGeom>
            <a:noFill/>
          </p:spPr>
          <p:txBody>
            <a:bodyPr wrap="square" rtlCol="0">
              <a:spAutoFit/>
            </a:bodyPr>
            <a:lstStyle/>
            <a:p>
              <a:pPr algn="r"/>
              <a:r>
                <a:rPr lang="en-US" sz="1200" dirty="0">
                  <a:cs typeface="Arial" panose="020B0604020202020204" pitchFamily="34" charset="0"/>
                </a:rPr>
                <a:t>Diabetes (vs no)</a:t>
              </a:r>
            </a:p>
          </p:txBody>
        </p:sp>
        <p:sp>
          <p:nvSpPr>
            <p:cNvPr id="19" name="TextBox 18">
              <a:extLst>
                <a:ext uri="{FF2B5EF4-FFF2-40B4-BE49-F238E27FC236}">
                  <a16:creationId xmlns:a16="http://schemas.microsoft.com/office/drawing/2014/main" id="{3E30D100-B5FF-A553-1B59-CBA64F926F29}"/>
                </a:ext>
              </a:extLst>
            </p:cNvPr>
            <p:cNvSpPr txBox="1"/>
            <p:nvPr/>
          </p:nvSpPr>
          <p:spPr>
            <a:xfrm>
              <a:off x="2639675" y="4273741"/>
              <a:ext cx="3996461" cy="276999"/>
            </a:xfrm>
            <a:prstGeom prst="rect">
              <a:avLst/>
            </a:prstGeom>
            <a:noFill/>
          </p:spPr>
          <p:txBody>
            <a:bodyPr wrap="square" rtlCol="0">
              <a:spAutoFit/>
            </a:bodyPr>
            <a:lstStyle/>
            <a:p>
              <a:pPr algn="r"/>
              <a:r>
                <a:rPr lang="en-US" sz="1200" dirty="0">
                  <a:cs typeface="Arial" panose="020B0604020202020204" pitchFamily="34" charset="0"/>
                </a:rPr>
                <a:t>8-18 h since oral anticoagulant (vs &gt;18 h)</a:t>
              </a:r>
            </a:p>
          </p:txBody>
        </p:sp>
        <p:sp>
          <p:nvSpPr>
            <p:cNvPr id="20" name="TextBox 19">
              <a:extLst>
                <a:ext uri="{FF2B5EF4-FFF2-40B4-BE49-F238E27FC236}">
                  <a16:creationId xmlns:a16="http://schemas.microsoft.com/office/drawing/2014/main" id="{B2DF52E9-5F94-C0AE-A0C0-A0D65B8E5C0F}"/>
                </a:ext>
              </a:extLst>
            </p:cNvPr>
            <p:cNvSpPr txBox="1"/>
            <p:nvPr/>
          </p:nvSpPr>
          <p:spPr>
            <a:xfrm>
              <a:off x="2639675" y="4447552"/>
              <a:ext cx="3996461" cy="276999"/>
            </a:xfrm>
            <a:prstGeom prst="rect">
              <a:avLst/>
            </a:prstGeom>
            <a:noFill/>
          </p:spPr>
          <p:txBody>
            <a:bodyPr wrap="square" rtlCol="0">
              <a:spAutoFit/>
            </a:bodyPr>
            <a:lstStyle/>
            <a:p>
              <a:pPr algn="r"/>
              <a:r>
                <a:rPr lang="en-US" sz="1200" dirty="0">
                  <a:cs typeface="Arial" panose="020B0604020202020204" pitchFamily="34" charset="0"/>
                </a:rPr>
                <a:t>&lt;8 h since oral anticoagulant (vs &gt;18 h)</a:t>
              </a:r>
            </a:p>
          </p:txBody>
        </p:sp>
        <p:sp>
          <p:nvSpPr>
            <p:cNvPr id="21" name="TextBox 20">
              <a:extLst>
                <a:ext uri="{FF2B5EF4-FFF2-40B4-BE49-F238E27FC236}">
                  <a16:creationId xmlns:a16="http://schemas.microsoft.com/office/drawing/2014/main" id="{AEB02861-16FA-389A-5DB9-525C827D990E}"/>
                </a:ext>
              </a:extLst>
            </p:cNvPr>
            <p:cNvSpPr txBox="1"/>
            <p:nvPr/>
          </p:nvSpPr>
          <p:spPr>
            <a:xfrm>
              <a:off x="4697981" y="1921305"/>
              <a:ext cx="1938155" cy="276999"/>
            </a:xfrm>
            <a:prstGeom prst="rect">
              <a:avLst/>
            </a:prstGeom>
            <a:noFill/>
          </p:spPr>
          <p:txBody>
            <a:bodyPr wrap="square" rtlCol="0">
              <a:spAutoFit/>
            </a:bodyPr>
            <a:lstStyle/>
            <a:p>
              <a:pPr algn="r"/>
              <a:r>
                <a:rPr lang="en-US" sz="1200" b="1" u="sng" dirty="0">
                  <a:cs typeface="Arial" panose="020B0604020202020204" pitchFamily="34" charset="0"/>
                </a:rPr>
                <a:t>Patient characteristics</a:t>
              </a:r>
            </a:p>
          </p:txBody>
        </p:sp>
        <p:sp>
          <p:nvSpPr>
            <p:cNvPr id="22" name="TextBox 21">
              <a:extLst>
                <a:ext uri="{FF2B5EF4-FFF2-40B4-BE49-F238E27FC236}">
                  <a16:creationId xmlns:a16="http://schemas.microsoft.com/office/drawing/2014/main" id="{6D280A73-E6EA-BA9F-C1DE-261350004FB1}"/>
                </a:ext>
              </a:extLst>
            </p:cNvPr>
            <p:cNvSpPr txBox="1"/>
            <p:nvPr/>
          </p:nvSpPr>
          <p:spPr>
            <a:xfrm>
              <a:off x="4713800" y="3067053"/>
              <a:ext cx="1922336" cy="276999"/>
            </a:xfrm>
            <a:prstGeom prst="rect">
              <a:avLst/>
            </a:prstGeom>
            <a:noFill/>
          </p:spPr>
          <p:txBody>
            <a:bodyPr wrap="square" rtlCol="0">
              <a:spAutoFit/>
            </a:bodyPr>
            <a:lstStyle/>
            <a:p>
              <a:pPr algn="r"/>
              <a:r>
                <a:rPr lang="en-US" sz="1200" b="1" u="sng" dirty="0">
                  <a:cs typeface="Arial" panose="020B0604020202020204" pitchFamily="34" charset="0"/>
                </a:rPr>
                <a:t>Comorbid conditions</a:t>
              </a:r>
            </a:p>
          </p:txBody>
        </p:sp>
        <p:sp>
          <p:nvSpPr>
            <p:cNvPr id="23" name="TextBox 22">
              <a:extLst>
                <a:ext uri="{FF2B5EF4-FFF2-40B4-BE49-F238E27FC236}">
                  <a16:creationId xmlns:a16="http://schemas.microsoft.com/office/drawing/2014/main" id="{00F81A71-B3CD-E4AE-6604-225765A81602}"/>
                </a:ext>
              </a:extLst>
            </p:cNvPr>
            <p:cNvSpPr txBox="1"/>
            <p:nvPr/>
          </p:nvSpPr>
          <p:spPr>
            <a:xfrm>
              <a:off x="4471789" y="4068360"/>
              <a:ext cx="2164348" cy="276999"/>
            </a:xfrm>
            <a:prstGeom prst="rect">
              <a:avLst/>
            </a:prstGeom>
            <a:noFill/>
          </p:spPr>
          <p:txBody>
            <a:bodyPr wrap="square" rtlCol="0">
              <a:spAutoFit/>
            </a:bodyPr>
            <a:lstStyle/>
            <a:p>
              <a:pPr algn="r"/>
              <a:r>
                <a:rPr lang="en-US" sz="1200" b="1" u="sng" dirty="0">
                  <a:cs typeface="Arial" panose="020B0604020202020204" pitchFamily="34" charset="0"/>
                </a:rPr>
                <a:t>Oral anticoagulant timing</a:t>
              </a:r>
            </a:p>
          </p:txBody>
        </p:sp>
        <p:sp>
          <p:nvSpPr>
            <p:cNvPr id="24" name="TextBox 23">
              <a:extLst>
                <a:ext uri="{FF2B5EF4-FFF2-40B4-BE49-F238E27FC236}">
                  <a16:creationId xmlns:a16="http://schemas.microsoft.com/office/drawing/2014/main" id="{4D2F31A6-026C-5C72-6B24-70BA509227BC}"/>
                </a:ext>
              </a:extLst>
            </p:cNvPr>
            <p:cNvSpPr txBox="1"/>
            <p:nvPr/>
          </p:nvSpPr>
          <p:spPr>
            <a:xfrm>
              <a:off x="6974079" y="5991138"/>
              <a:ext cx="2146167" cy="307777"/>
            </a:xfrm>
            <a:prstGeom prst="rect">
              <a:avLst/>
            </a:prstGeom>
            <a:noFill/>
          </p:spPr>
          <p:txBody>
            <a:bodyPr wrap="square" rtlCol="0">
              <a:spAutoFit/>
            </a:bodyPr>
            <a:lstStyle/>
            <a:p>
              <a:pPr algn="ctr"/>
              <a:r>
                <a:rPr lang="en-US" sz="1400" b="1" dirty="0">
                  <a:solidFill>
                    <a:schemeClr val="accent1">
                      <a:lumMod val="50000"/>
                    </a:schemeClr>
                  </a:solidFill>
                  <a:cs typeface="Arial" panose="020B0604020202020204" pitchFamily="34" charset="0"/>
                </a:rPr>
                <a:t>Adjusted OR (95% CI)</a:t>
              </a:r>
            </a:p>
          </p:txBody>
        </p:sp>
        <p:sp>
          <p:nvSpPr>
            <p:cNvPr id="25" name="TextBox 24">
              <a:extLst>
                <a:ext uri="{FF2B5EF4-FFF2-40B4-BE49-F238E27FC236}">
                  <a16:creationId xmlns:a16="http://schemas.microsoft.com/office/drawing/2014/main" id="{8A05F042-6AF3-064A-BBC8-AA29963E00EE}"/>
                </a:ext>
              </a:extLst>
            </p:cNvPr>
            <p:cNvSpPr txBox="1"/>
            <p:nvPr/>
          </p:nvSpPr>
          <p:spPr>
            <a:xfrm>
              <a:off x="4835243" y="1240335"/>
              <a:ext cx="1784528" cy="276999"/>
            </a:xfrm>
            <a:prstGeom prst="rect">
              <a:avLst/>
            </a:prstGeom>
            <a:noFill/>
          </p:spPr>
          <p:txBody>
            <a:bodyPr wrap="square" rtlCol="0">
              <a:spAutoFit/>
            </a:bodyPr>
            <a:lstStyle/>
            <a:p>
              <a:pPr algn="r"/>
              <a:r>
                <a:rPr lang="en-US" sz="1200" b="1" dirty="0">
                  <a:solidFill>
                    <a:schemeClr val="accent1">
                      <a:lumMod val="50000"/>
                    </a:schemeClr>
                  </a:solidFill>
                  <a:cs typeface="Arial" panose="020B0604020202020204" pitchFamily="34" charset="0"/>
                </a:rPr>
                <a:t>Factor</a:t>
              </a:r>
            </a:p>
          </p:txBody>
        </p:sp>
        <p:sp>
          <p:nvSpPr>
            <p:cNvPr id="26" name="TextBox 25">
              <a:extLst>
                <a:ext uri="{FF2B5EF4-FFF2-40B4-BE49-F238E27FC236}">
                  <a16:creationId xmlns:a16="http://schemas.microsoft.com/office/drawing/2014/main" id="{2F0F55A5-040B-8392-3B9E-91BE6619D122}"/>
                </a:ext>
              </a:extLst>
            </p:cNvPr>
            <p:cNvSpPr txBox="1"/>
            <p:nvPr/>
          </p:nvSpPr>
          <p:spPr>
            <a:xfrm>
              <a:off x="2639675" y="4953078"/>
              <a:ext cx="3996461" cy="276999"/>
            </a:xfrm>
            <a:prstGeom prst="rect">
              <a:avLst/>
            </a:prstGeom>
            <a:noFill/>
          </p:spPr>
          <p:txBody>
            <a:bodyPr wrap="square" rtlCol="0">
              <a:spAutoFit/>
            </a:bodyPr>
            <a:lstStyle/>
            <a:p>
              <a:pPr algn="r"/>
              <a:r>
                <a:rPr lang="en-US" sz="1200" dirty="0">
                  <a:cs typeface="Arial" panose="020B0604020202020204" pitchFamily="34" charset="0"/>
                </a:rPr>
                <a:t>Door-to-administration time ≥30 min</a:t>
              </a:r>
            </a:p>
          </p:txBody>
        </p:sp>
        <p:sp>
          <p:nvSpPr>
            <p:cNvPr id="27" name="TextBox 26">
              <a:extLst>
                <a:ext uri="{FF2B5EF4-FFF2-40B4-BE49-F238E27FC236}">
                  <a16:creationId xmlns:a16="http://schemas.microsoft.com/office/drawing/2014/main" id="{D4CD464C-CF6C-9086-0B82-74DF3B255211}"/>
                </a:ext>
              </a:extLst>
            </p:cNvPr>
            <p:cNvSpPr txBox="1"/>
            <p:nvPr/>
          </p:nvSpPr>
          <p:spPr>
            <a:xfrm>
              <a:off x="9314526" y="3440290"/>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2.40 (1.45, 3.96)</a:t>
              </a:r>
            </a:p>
          </p:txBody>
        </p:sp>
        <p:sp>
          <p:nvSpPr>
            <p:cNvPr id="28" name="TextBox 27">
              <a:extLst>
                <a:ext uri="{FF2B5EF4-FFF2-40B4-BE49-F238E27FC236}">
                  <a16:creationId xmlns:a16="http://schemas.microsoft.com/office/drawing/2014/main" id="{2A44F05F-7382-2859-060B-0ED895CA32CE}"/>
                </a:ext>
              </a:extLst>
            </p:cNvPr>
            <p:cNvSpPr txBox="1"/>
            <p:nvPr/>
          </p:nvSpPr>
          <p:spPr>
            <a:xfrm>
              <a:off x="9449101" y="1240336"/>
              <a:ext cx="1784528" cy="276999"/>
            </a:xfrm>
            <a:prstGeom prst="rect">
              <a:avLst/>
            </a:prstGeom>
            <a:noFill/>
          </p:spPr>
          <p:txBody>
            <a:bodyPr wrap="square" rtlCol="0">
              <a:spAutoFit/>
            </a:bodyPr>
            <a:lstStyle/>
            <a:p>
              <a:r>
                <a:rPr lang="en-US" sz="1200" b="1" dirty="0">
                  <a:solidFill>
                    <a:schemeClr val="accent1">
                      <a:lumMod val="50000"/>
                    </a:schemeClr>
                  </a:solidFill>
                  <a:cs typeface="Arial" panose="020B0604020202020204" pitchFamily="34" charset="0"/>
                </a:rPr>
                <a:t>Adjusted OR (95% CI)</a:t>
              </a:r>
            </a:p>
          </p:txBody>
        </p:sp>
        <p:sp>
          <p:nvSpPr>
            <p:cNvPr id="29" name="TextBox 28">
              <a:extLst>
                <a:ext uri="{FF2B5EF4-FFF2-40B4-BE49-F238E27FC236}">
                  <a16:creationId xmlns:a16="http://schemas.microsoft.com/office/drawing/2014/main" id="{C6C3A7C9-3041-4B02-574B-940592114EB8}"/>
                </a:ext>
              </a:extLst>
            </p:cNvPr>
            <p:cNvSpPr txBox="1"/>
            <p:nvPr/>
          </p:nvSpPr>
          <p:spPr>
            <a:xfrm>
              <a:off x="9314526" y="1615672"/>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0.49 (0.29, 0.81)</a:t>
              </a:r>
            </a:p>
          </p:txBody>
        </p:sp>
        <p:sp>
          <p:nvSpPr>
            <p:cNvPr id="30" name="TextBox 29">
              <a:extLst>
                <a:ext uri="{FF2B5EF4-FFF2-40B4-BE49-F238E27FC236}">
                  <a16:creationId xmlns:a16="http://schemas.microsoft.com/office/drawing/2014/main" id="{36CA74E6-9EB0-CE20-47B8-53975DDFC9FE}"/>
                </a:ext>
              </a:extLst>
            </p:cNvPr>
            <p:cNvSpPr txBox="1"/>
            <p:nvPr/>
          </p:nvSpPr>
          <p:spPr>
            <a:xfrm>
              <a:off x="9314526" y="2114031"/>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1.02 (1.00, 1.04)</a:t>
              </a:r>
            </a:p>
          </p:txBody>
        </p:sp>
        <p:sp>
          <p:nvSpPr>
            <p:cNvPr id="31" name="TextBox 30">
              <a:extLst>
                <a:ext uri="{FF2B5EF4-FFF2-40B4-BE49-F238E27FC236}">
                  <a16:creationId xmlns:a16="http://schemas.microsoft.com/office/drawing/2014/main" id="{B804AEEE-964E-16FC-767B-9BCDF1D76F26}"/>
                </a:ext>
              </a:extLst>
            </p:cNvPr>
            <p:cNvSpPr txBox="1"/>
            <p:nvPr/>
          </p:nvSpPr>
          <p:spPr>
            <a:xfrm>
              <a:off x="9314526" y="2279672"/>
              <a:ext cx="2063221" cy="276999"/>
            </a:xfrm>
            <a:prstGeom prst="rect">
              <a:avLst/>
            </a:prstGeom>
            <a:noFill/>
          </p:spPr>
          <p:txBody>
            <a:bodyPr wrap="square" rtlCol="0">
              <a:spAutoFit/>
            </a:bodyPr>
            <a:lstStyle/>
            <a:p>
              <a:pPr algn="ctr"/>
              <a:r>
                <a:rPr lang="en-US" sz="1200" dirty="0">
                  <a:cs typeface="Arial" panose="020B0604020202020204" pitchFamily="34" charset="0"/>
                </a:rPr>
                <a:t>0.92 (0.57, 1.50)</a:t>
              </a:r>
            </a:p>
          </p:txBody>
        </p:sp>
        <p:sp>
          <p:nvSpPr>
            <p:cNvPr id="32" name="TextBox 31">
              <a:extLst>
                <a:ext uri="{FF2B5EF4-FFF2-40B4-BE49-F238E27FC236}">
                  <a16:creationId xmlns:a16="http://schemas.microsoft.com/office/drawing/2014/main" id="{D10B0D08-479D-A34F-6AEF-3CDC8F805DF0}"/>
                </a:ext>
              </a:extLst>
            </p:cNvPr>
            <p:cNvSpPr txBox="1"/>
            <p:nvPr/>
          </p:nvSpPr>
          <p:spPr>
            <a:xfrm>
              <a:off x="9314526" y="2452256"/>
              <a:ext cx="2063221" cy="276999"/>
            </a:xfrm>
            <a:prstGeom prst="rect">
              <a:avLst/>
            </a:prstGeom>
            <a:noFill/>
          </p:spPr>
          <p:txBody>
            <a:bodyPr wrap="square" rtlCol="0">
              <a:spAutoFit/>
            </a:bodyPr>
            <a:lstStyle/>
            <a:p>
              <a:pPr algn="ctr"/>
              <a:r>
                <a:rPr lang="en-US" sz="1200" dirty="0">
                  <a:cs typeface="Arial" panose="020B0604020202020204" pitchFamily="34" charset="0"/>
                </a:rPr>
                <a:t>1.00 (0.99, 1.01)</a:t>
              </a:r>
            </a:p>
          </p:txBody>
        </p:sp>
        <p:sp>
          <p:nvSpPr>
            <p:cNvPr id="33" name="TextBox 32">
              <a:extLst>
                <a:ext uri="{FF2B5EF4-FFF2-40B4-BE49-F238E27FC236}">
                  <a16:creationId xmlns:a16="http://schemas.microsoft.com/office/drawing/2014/main" id="{8ADDAC7D-6710-DDD2-7D02-744C9A446309}"/>
                </a:ext>
              </a:extLst>
            </p:cNvPr>
            <p:cNvSpPr txBox="1"/>
            <p:nvPr/>
          </p:nvSpPr>
          <p:spPr>
            <a:xfrm>
              <a:off x="9314526" y="2622427"/>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2.92 (1.76, 4.89)</a:t>
              </a:r>
            </a:p>
          </p:txBody>
        </p:sp>
        <p:sp>
          <p:nvSpPr>
            <p:cNvPr id="34" name="TextBox 33">
              <a:extLst>
                <a:ext uri="{FF2B5EF4-FFF2-40B4-BE49-F238E27FC236}">
                  <a16:creationId xmlns:a16="http://schemas.microsoft.com/office/drawing/2014/main" id="{1008EFA2-5343-1D56-9BB6-3688CD14B890}"/>
                </a:ext>
              </a:extLst>
            </p:cNvPr>
            <p:cNvSpPr txBox="1"/>
            <p:nvPr/>
          </p:nvSpPr>
          <p:spPr>
            <a:xfrm>
              <a:off x="9314526" y="2799978"/>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5.27 (3.14, 8.92)</a:t>
              </a:r>
            </a:p>
          </p:txBody>
        </p:sp>
        <p:sp>
          <p:nvSpPr>
            <p:cNvPr id="35" name="TextBox 34">
              <a:extLst>
                <a:ext uri="{FF2B5EF4-FFF2-40B4-BE49-F238E27FC236}">
                  <a16:creationId xmlns:a16="http://schemas.microsoft.com/office/drawing/2014/main" id="{2CAD5615-4082-1845-A33C-D548D32AB716}"/>
                </a:ext>
              </a:extLst>
            </p:cNvPr>
            <p:cNvSpPr txBox="1"/>
            <p:nvPr/>
          </p:nvSpPr>
          <p:spPr>
            <a:xfrm>
              <a:off x="9314526" y="3272455"/>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2.61 (1.51, 4.43)</a:t>
              </a:r>
            </a:p>
          </p:txBody>
        </p:sp>
        <p:sp>
          <p:nvSpPr>
            <p:cNvPr id="36" name="TextBox 35">
              <a:extLst>
                <a:ext uri="{FF2B5EF4-FFF2-40B4-BE49-F238E27FC236}">
                  <a16:creationId xmlns:a16="http://schemas.microsoft.com/office/drawing/2014/main" id="{4D9A1797-FD3A-68CB-D50A-E3E85389AA98}"/>
                </a:ext>
              </a:extLst>
            </p:cNvPr>
            <p:cNvSpPr txBox="1"/>
            <p:nvPr/>
          </p:nvSpPr>
          <p:spPr>
            <a:xfrm>
              <a:off x="9314526" y="3613742"/>
              <a:ext cx="2063221" cy="276999"/>
            </a:xfrm>
            <a:prstGeom prst="rect">
              <a:avLst/>
            </a:prstGeom>
            <a:noFill/>
          </p:spPr>
          <p:txBody>
            <a:bodyPr wrap="square" rtlCol="0">
              <a:spAutoFit/>
            </a:bodyPr>
            <a:lstStyle/>
            <a:p>
              <a:pPr algn="ctr"/>
              <a:r>
                <a:rPr lang="en-US" sz="1200" b="1" dirty="0">
                  <a:solidFill>
                    <a:srgbClr val="C00000"/>
                  </a:solidFill>
                  <a:cs typeface="Arial" panose="020B0604020202020204" pitchFamily="34" charset="0"/>
                </a:rPr>
                <a:t>2.49 (1.51, 4.09)</a:t>
              </a:r>
            </a:p>
          </p:txBody>
        </p:sp>
        <p:sp>
          <p:nvSpPr>
            <p:cNvPr id="37" name="TextBox 36">
              <a:extLst>
                <a:ext uri="{FF2B5EF4-FFF2-40B4-BE49-F238E27FC236}">
                  <a16:creationId xmlns:a16="http://schemas.microsoft.com/office/drawing/2014/main" id="{66B8BBF0-FF0C-B51F-36FE-18A1B3870B25}"/>
                </a:ext>
              </a:extLst>
            </p:cNvPr>
            <p:cNvSpPr txBox="1"/>
            <p:nvPr/>
          </p:nvSpPr>
          <p:spPr>
            <a:xfrm>
              <a:off x="9314526" y="3786195"/>
              <a:ext cx="2063221" cy="276999"/>
            </a:xfrm>
            <a:prstGeom prst="rect">
              <a:avLst/>
            </a:prstGeom>
            <a:noFill/>
          </p:spPr>
          <p:txBody>
            <a:bodyPr wrap="square" rtlCol="0">
              <a:spAutoFit/>
            </a:bodyPr>
            <a:lstStyle/>
            <a:p>
              <a:pPr algn="ctr"/>
              <a:r>
                <a:rPr lang="en-US" sz="1200" dirty="0">
                  <a:cs typeface="Arial" panose="020B0604020202020204" pitchFamily="34" charset="0"/>
                </a:rPr>
                <a:t>0.94 (0.57, 1.54)</a:t>
              </a:r>
            </a:p>
          </p:txBody>
        </p:sp>
        <p:sp>
          <p:nvSpPr>
            <p:cNvPr id="38" name="TextBox 37">
              <a:extLst>
                <a:ext uri="{FF2B5EF4-FFF2-40B4-BE49-F238E27FC236}">
                  <a16:creationId xmlns:a16="http://schemas.microsoft.com/office/drawing/2014/main" id="{04E0BE52-55F9-83C3-4253-519669F8AEC7}"/>
                </a:ext>
              </a:extLst>
            </p:cNvPr>
            <p:cNvSpPr txBox="1"/>
            <p:nvPr/>
          </p:nvSpPr>
          <p:spPr>
            <a:xfrm>
              <a:off x="9314526" y="4273740"/>
              <a:ext cx="2063221" cy="276999"/>
            </a:xfrm>
            <a:prstGeom prst="rect">
              <a:avLst/>
            </a:prstGeom>
            <a:noFill/>
          </p:spPr>
          <p:txBody>
            <a:bodyPr wrap="square" rtlCol="0">
              <a:spAutoFit/>
            </a:bodyPr>
            <a:lstStyle/>
            <a:p>
              <a:pPr algn="ctr"/>
              <a:r>
                <a:rPr lang="en-US" sz="1200" dirty="0">
                  <a:cs typeface="Arial" panose="020B0604020202020204" pitchFamily="34" charset="0"/>
                </a:rPr>
                <a:t>0.76 (0.38, 1.54)</a:t>
              </a:r>
            </a:p>
          </p:txBody>
        </p:sp>
        <p:sp>
          <p:nvSpPr>
            <p:cNvPr id="39" name="TextBox 38">
              <a:extLst>
                <a:ext uri="{FF2B5EF4-FFF2-40B4-BE49-F238E27FC236}">
                  <a16:creationId xmlns:a16="http://schemas.microsoft.com/office/drawing/2014/main" id="{D58F70CD-8F89-BB0E-8CE7-F2A35D7174F9}"/>
                </a:ext>
              </a:extLst>
            </p:cNvPr>
            <p:cNvSpPr txBox="1"/>
            <p:nvPr/>
          </p:nvSpPr>
          <p:spPr>
            <a:xfrm>
              <a:off x="9314526" y="4447551"/>
              <a:ext cx="2063221" cy="276999"/>
            </a:xfrm>
            <a:prstGeom prst="rect">
              <a:avLst/>
            </a:prstGeom>
            <a:noFill/>
          </p:spPr>
          <p:txBody>
            <a:bodyPr wrap="square" rtlCol="0">
              <a:spAutoFit/>
            </a:bodyPr>
            <a:lstStyle/>
            <a:p>
              <a:pPr algn="ctr"/>
              <a:r>
                <a:rPr lang="en-US" sz="1200" dirty="0">
                  <a:cs typeface="Arial" panose="020B0604020202020204" pitchFamily="34" charset="0"/>
                </a:rPr>
                <a:t>1.43 (0.76, 2.81)</a:t>
              </a:r>
            </a:p>
          </p:txBody>
        </p:sp>
        <p:sp>
          <p:nvSpPr>
            <p:cNvPr id="40" name="TextBox 39">
              <a:extLst>
                <a:ext uri="{FF2B5EF4-FFF2-40B4-BE49-F238E27FC236}">
                  <a16:creationId xmlns:a16="http://schemas.microsoft.com/office/drawing/2014/main" id="{2F5385AE-6EC1-AA99-2349-6E3BF8356BE9}"/>
                </a:ext>
              </a:extLst>
            </p:cNvPr>
            <p:cNvSpPr txBox="1"/>
            <p:nvPr/>
          </p:nvSpPr>
          <p:spPr>
            <a:xfrm>
              <a:off x="9314526" y="4953078"/>
              <a:ext cx="2063221" cy="276999"/>
            </a:xfrm>
            <a:prstGeom prst="rect">
              <a:avLst/>
            </a:prstGeom>
            <a:noFill/>
          </p:spPr>
          <p:txBody>
            <a:bodyPr wrap="square" rtlCol="0">
              <a:spAutoFit/>
            </a:bodyPr>
            <a:lstStyle/>
            <a:p>
              <a:pPr algn="ctr"/>
              <a:r>
                <a:rPr lang="en-US" sz="1200" dirty="0">
                  <a:cs typeface="Arial" panose="020B0604020202020204" pitchFamily="34" charset="0"/>
                </a:rPr>
                <a:t>2.61 (0.66, 18.33)</a:t>
              </a:r>
            </a:p>
          </p:txBody>
        </p:sp>
        <p:sp>
          <p:nvSpPr>
            <p:cNvPr id="42" name="TextBox 41">
              <a:extLst>
                <a:ext uri="{FF2B5EF4-FFF2-40B4-BE49-F238E27FC236}">
                  <a16:creationId xmlns:a16="http://schemas.microsoft.com/office/drawing/2014/main" id="{D899D014-66AB-D7E9-8720-98FF0BC5FE55}"/>
                </a:ext>
              </a:extLst>
            </p:cNvPr>
            <p:cNvSpPr txBox="1"/>
            <p:nvPr/>
          </p:nvSpPr>
          <p:spPr>
            <a:xfrm>
              <a:off x="9838823" y="1615672"/>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0.01</a:t>
              </a:r>
            </a:p>
          </p:txBody>
        </p:sp>
        <p:sp>
          <p:nvSpPr>
            <p:cNvPr id="43" name="TextBox 42">
              <a:extLst>
                <a:ext uri="{FF2B5EF4-FFF2-40B4-BE49-F238E27FC236}">
                  <a16:creationId xmlns:a16="http://schemas.microsoft.com/office/drawing/2014/main" id="{5A39EC7C-3D8C-30F1-FD54-265F2AE29288}"/>
                </a:ext>
              </a:extLst>
            </p:cNvPr>
            <p:cNvSpPr txBox="1"/>
            <p:nvPr/>
          </p:nvSpPr>
          <p:spPr>
            <a:xfrm>
              <a:off x="9838823" y="2114031"/>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0.05</a:t>
              </a:r>
            </a:p>
          </p:txBody>
        </p:sp>
        <p:sp>
          <p:nvSpPr>
            <p:cNvPr id="44" name="TextBox 43">
              <a:extLst>
                <a:ext uri="{FF2B5EF4-FFF2-40B4-BE49-F238E27FC236}">
                  <a16:creationId xmlns:a16="http://schemas.microsoft.com/office/drawing/2014/main" id="{A90AA333-5214-0432-DEB5-EF326776563F}"/>
                </a:ext>
              </a:extLst>
            </p:cNvPr>
            <p:cNvSpPr txBox="1"/>
            <p:nvPr/>
          </p:nvSpPr>
          <p:spPr>
            <a:xfrm>
              <a:off x="9838823" y="2279672"/>
              <a:ext cx="2063221" cy="276999"/>
            </a:xfrm>
            <a:prstGeom prst="rect">
              <a:avLst/>
            </a:prstGeom>
            <a:noFill/>
          </p:spPr>
          <p:txBody>
            <a:bodyPr wrap="square" rtlCol="0">
              <a:spAutoFit/>
            </a:bodyPr>
            <a:lstStyle/>
            <a:p>
              <a:pPr algn="r"/>
              <a:r>
                <a:rPr lang="en-US" sz="1200" dirty="0">
                  <a:cs typeface="Arial" panose="020B0604020202020204" pitchFamily="34" charset="0"/>
                </a:rPr>
                <a:t>0.74 </a:t>
              </a:r>
            </a:p>
          </p:txBody>
        </p:sp>
        <p:sp>
          <p:nvSpPr>
            <p:cNvPr id="45" name="TextBox 44">
              <a:extLst>
                <a:ext uri="{FF2B5EF4-FFF2-40B4-BE49-F238E27FC236}">
                  <a16:creationId xmlns:a16="http://schemas.microsoft.com/office/drawing/2014/main" id="{7A538F30-BA36-C5CE-FD8B-13EBCFD97AC5}"/>
                </a:ext>
              </a:extLst>
            </p:cNvPr>
            <p:cNvSpPr txBox="1"/>
            <p:nvPr/>
          </p:nvSpPr>
          <p:spPr>
            <a:xfrm>
              <a:off x="9838823" y="2452256"/>
              <a:ext cx="2063221" cy="276999"/>
            </a:xfrm>
            <a:prstGeom prst="rect">
              <a:avLst/>
            </a:prstGeom>
            <a:noFill/>
          </p:spPr>
          <p:txBody>
            <a:bodyPr wrap="square" rtlCol="0">
              <a:spAutoFit/>
            </a:bodyPr>
            <a:lstStyle/>
            <a:p>
              <a:pPr algn="r"/>
              <a:r>
                <a:rPr lang="en-US" sz="1200" dirty="0">
                  <a:cs typeface="Arial" panose="020B0604020202020204" pitchFamily="34" charset="0"/>
                </a:rPr>
                <a:t>0.68</a:t>
              </a:r>
            </a:p>
          </p:txBody>
        </p:sp>
        <p:sp>
          <p:nvSpPr>
            <p:cNvPr id="46" name="TextBox 45">
              <a:extLst>
                <a:ext uri="{FF2B5EF4-FFF2-40B4-BE49-F238E27FC236}">
                  <a16:creationId xmlns:a16="http://schemas.microsoft.com/office/drawing/2014/main" id="{A8A59AE3-BBA5-E5CC-3073-93E707441D78}"/>
                </a:ext>
              </a:extLst>
            </p:cNvPr>
            <p:cNvSpPr txBox="1"/>
            <p:nvPr/>
          </p:nvSpPr>
          <p:spPr>
            <a:xfrm>
              <a:off x="9838823" y="2622427"/>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7" name="TextBox 46">
              <a:extLst>
                <a:ext uri="{FF2B5EF4-FFF2-40B4-BE49-F238E27FC236}">
                  <a16:creationId xmlns:a16="http://schemas.microsoft.com/office/drawing/2014/main" id="{3028B8F7-16D0-3616-82A4-450A63107AE0}"/>
                </a:ext>
              </a:extLst>
            </p:cNvPr>
            <p:cNvSpPr txBox="1"/>
            <p:nvPr/>
          </p:nvSpPr>
          <p:spPr>
            <a:xfrm>
              <a:off x="9838823" y="2799978"/>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8" name="TextBox 47">
              <a:extLst>
                <a:ext uri="{FF2B5EF4-FFF2-40B4-BE49-F238E27FC236}">
                  <a16:creationId xmlns:a16="http://schemas.microsoft.com/office/drawing/2014/main" id="{6291B19C-0D25-A341-B45D-C72BA1E9C177}"/>
                </a:ext>
              </a:extLst>
            </p:cNvPr>
            <p:cNvSpPr txBox="1"/>
            <p:nvPr/>
          </p:nvSpPr>
          <p:spPr>
            <a:xfrm>
              <a:off x="9838823" y="3272455"/>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49" name="TextBox 48">
              <a:extLst>
                <a:ext uri="{FF2B5EF4-FFF2-40B4-BE49-F238E27FC236}">
                  <a16:creationId xmlns:a16="http://schemas.microsoft.com/office/drawing/2014/main" id="{5243B777-D321-EE87-B94E-31174A598CA0}"/>
                </a:ext>
              </a:extLst>
            </p:cNvPr>
            <p:cNvSpPr txBox="1"/>
            <p:nvPr/>
          </p:nvSpPr>
          <p:spPr>
            <a:xfrm>
              <a:off x="9838823" y="3440290"/>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50" name="TextBox 49">
              <a:extLst>
                <a:ext uri="{FF2B5EF4-FFF2-40B4-BE49-F238E27FC236}">
                  <a16:creationId xmlns:a16="http://schemas.microsoft.com/office/drawing/2014/main" id="{70FBC9CF-0B72-8B73-8049-8FE4DF46F98F}"/>
                </a:ext>
              </a:extLst>
            </p:cNvPr>
            <p:cNvSpPr txBox="1"/>
            <p:nvPr/>
          </p:nvSpPr>
          <p:spPr>
            <a:xfrm>
              <a:off x="9838823" y="3613742"/>
              <a:ext cx="206322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51" name="TextBox 50">
              <a:extLst>
                <a:ext uri="{FF2B5EF4-FFF2-40B4-BE49-F238E27FC236}">
                  <a16:creationId xmlns:a16="http://schemas.microsoft.com/office/drawing/2014/main" id="{8B7E7284-B167-EAB5-D979-653CE37CF864}"/>
                </a:ext>
              </a:extLst>
            </p:cNvPr>
            <p:cNvSpPr txBox="1"/>
            <p:nvPr/>
          </p:nvSpPr>
          <p:spPr>
            <a:xfrm>
              <a:off x="9838823" y="3786195"/>
              <a:ext cx="2063221" cy="276999"/>
            </a:xfrm>
            <a:prstGeom prst="rect">
              <a:avLst/>
            </a:prstGeom>
            <a:noFill/>
          </p:spPr>
          <p:txBody>
            <a:bodyPr wrap="square" rtlCol="0">
              <a:spAutoFit/>
            </a:bodyPr>
            <a:lstStyle/>
            <a:p>
              <a:pPr algn="r"/>
              <a:r>
                <a:rPr lang="en-US" sz="1200" dirty="0">
                  <a:cs typeface="Arial" panose="020B0604020202020204" pitchFamily="34" charset="0"/>
                </a:rPr>
                <a:t>0.79</a:t>
              </a:r>
            </a:p>
          </p:txBody>
        </p:sp>
        <p:sp>
          <p:nvSpPr>
            <p:cNvPr id="52" name="TextBox 51">
              <a:extLst>
                <a:ext uri="{FF2B5EF4-FFF2-40B4-BE49-F238E27FC236}">
                  <a16:creationId xmlns:a16="http://schemas.microsoft.com/office/drawing/2014/main" id="{36DBAA02-53FC-4B1A-366D-6ADC03A4219E}"/>
                </a:ext>
              </a:extLst>
            </p:cNvPr>
            <p:cNvSpPr txBox="1"/>
            <p:nvPr/>
          </p:nvSpPr>
          <p:spPr>
            <a:xfrm>
              <a:off x="9838823" y="4273740"/>
              <a:ext cx="2063221" cy="276999"/>
            </a:xfrm>
            <a:prstGeom prst="rect">
              <a:avLst/>
            </a:prstGeom>
            <a:noFill/>
          </p:spPr>
          <p:txBody>
            <a:bodyPr wrap="square" rtlCol="0">
              <a:spAutoFit/>
            </a:bodyPr>
            <a:lstStyle/>
            <a:p>
              <a:pPr algn="r"/>
              <a:r>
                <a:rPr lang="en-US" sz="1200" dirty="0">
                  <a:cs typeface="Arial" panose="020B0604020202020204" pitchFamily="34" charset="0"/>
                </a:rPr>
                <a:t>0.43</a:t>
              </a:r>
            </a:p>
          </p:txBody>
        </p:sp>
        <p:sp>
          <p:nvSpPr>
            <p:cNvPr id="53" name="TextBox 52">
              <a:extLst>
                <a:ext uri="{FF2B5EF4-FFF2-40B4-BE49-F238E27FC236}">
                  <a16:creationId xmlns:a16="http://schemas.microsoft.com/office/drawing/2014/main" id="{A73C64BB-BB99-F731-43ED-54929DD8AB71}"/>
                </a:ext>
              </a:extLst>
            </p:cNvPr>
            <p:cNvSpPr txBox="1"/>
            <p:nvPr/>
          </p:nvSpPr>
          <p:spPr>
            <a:xfrm>
              <a:off x="9838823" y="4447551"/>
              <a:ext cx="2063221" cy="276999"/>
            </a:xfrm>
            <a:prstGeom prst="rect">
              <a:avLst/>
            </a:prstGeom>
            <a:noFill/>
          </p:spPr>
          <p:txBody>
            <a:bodyPr wrap="square" rtlCol="0">
              <a:spAutoFit/>
            </a:bodyPr>
            <a:lstStyle/>
            <a:p>
              <a:pPr algn="r"/>
              <a:r>
                <a:rPr lang="en-US" sz="1200" dirty="0">
                  <a:cs typeface="Arial" panose="020B0604020202020204" pitchFamily="34" charset="0"/>
                </a:rPr>
                <a:t>0.28</a:t>
              </a:r>
            </a:p>
          </p:txBody>
        </p:sp>
        <p:sp>
          <p:nvSpPr>
            <p:cNvPr id="54" name="TextBox 53">
              <a:extLst>
                <a:ext uri="{FF2B5EF4-FFF2-40B4-BE49-F238E27FC236}">
                  <a16:creationId xmlns:a16="http://schemas.microsoft.com/office/drawing/2014/main" id="{FA47279A-DF30-2904-0549-CC092152162B}"/>
                </a:ext>
              </a:extLst>
            </p:cNvPr>
            <p:cNvSpPr txBox="1"/>
            <p:nvPr/>
          </p:nvSpPr>
          <p:spPr>
            <a:xfrm>
              <a:off x="9838823" y="4953078"/>
              <a:ext cx="2063221" cy="276999"/>
            </a:xfrm>
            <a:prstGeom prst="rect">
              <a:avLst/>
            </a:prstGeom>
            <a:noFill/>
          </p:spPr>
          <p:txBody>
            <a:bodyPr wrap="square" rtlCol="0">
              <a:spAutoFit/>
            </a:bodyPr>
            <a:lstStyle/>
            <a:p>
              <a:pPr algn="r"/>
              <a:r>
                <a:rPr lang="en-US" sz="1200" dirty="0">
                  <a:cs typeface="Arial" panose="020B0604020202020204" pitchFamily="34" charset="0"/>
                </a:rPr>
                <a:t>0.24</a:t>
              </a:r>
            </a:p>
          </p:txBody>
        </p:sp>
      </p:grpSp>
      <p:sp>
        <p:nvSpPr>
          <p:cNvPr id="58" name="Footer Placeholder 57">
            <a:extLst>
              <a:ext uri="{FF2B5EF4-FFF2-40B4-BE49-F238E27FC236}">
                <a16:creationId xmlns:a16="http://schemas.microsoft.com/office/drawing/2014/main" id="{DCBA6B75-2968-5CFB-7190-DE3F9AE8DEE7}"/>
              </a:ext>
            </a:extLst>
          </p:cNvPr>
          <p:cNvSpPr>
            <a:spLocks noGrp="1"/>
          </p:cNvSpPr>
          <p:nvPr>
            <p:ph type="ftr" sz="quarter" idx="3"/>
          </p:nvPr>
        </p:nvSpPr>
        <p:spPr>
          <a:xfrm>
            <a:off x="609600" y="6356350"/>
            <a:ext cx="11402860" cy="442131"/>
          </a:xfrm>
        </p:spPr>
        <p:txBody>
          <a:bodyPr/>
          <a:lstStyle/>
          <a:p>
            <a:r>
              <a:rPr lang="en-US" sz="1000" dirty="0"/>
              <a:t>N = 2,457; events = 85.
Models were adjusted for bleed location; ICH bleed cause (traumatic vs spontaneous); age; sex; SBP; mental status; DNR status; comorbid liver disease, CKD, heart failure, and diabetes; time since last anticoagulant dose; door-to-administration time; and timing of data collection. The patients with missing mental status were not included in the multivariable logistic regression analyses of mortality.</a:t>
            </a:r>
          </a:p>
        </p:txBody>
      </p:sp>
      <p:grpSp>
        <p:nvGrpSpPr>
          <p:cNvPr id="59" name="Group 58">
            <a:extLst>
              <a:ext uri="{FF2B5EF4-FFF2-40B4-BE49-F238E27FC236}">
                <a16:creationId xmlns:a16="http://schemas.microsoft.com/office/drawing/2014/main" id="{85275723-65EE-CFC4-471C-865506584ACB}"/>
              </a:ext>
            </a:extLst>
          </p:cNvPr>
          <p:cNvGrpSpPr/>
          <p:nvPr/>
        </p:nvGrpSpPr>
        <p:grpSpPr>
          <a:xfrm>
            <a:off x="11129793" y="224191"/>
            <a:ext cx="985875" cy="985731"/>
            <a:chOff x="6637432" y="2589665"/>
            <a:chExt cx="1241760" cy="1241579"/>
          </a:xfrm>
        </p:grpSpPr>
        <p:pic>
          <p:nvPicPr>
            <p:cNvPr id="60" name="Picture 59" descr="A picture containing clipart, cartoon, art, silhouette&#10;&#10;Description automatically generated">
              <a:extLst>
                <a:ext uri="{FF2B5EF4-FFF2-40B4-BE49-F238E27FC236}">
                  <a16:creationId xmlns:a16="http://schemas.microsoft.com/office/drawing/2014/main" id="{1AE8F20E-71DC-EB21-20F6-738A4FABD0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128" name="Group 127">
              <a:extLst>
                <a:ext uri="{FF2B5EF4-FFF2-40B4-BE49-F238E27FC236}">
                  <a16:creationId xmlns:a16="http://schemas.microsoft.com/office/drawing/2014/main" id="{E543C0E0-49FE-7180-9A7F-82E43F9F81C4}"/>
                </a:ext>
              </a:extLst>
            </p:cNvPr>
            <p:cNvGrpSpPr/>
            <p:nvPr/>
          </p:nvGrpSpPr>
          <p:grpSpPr>
            <a:xfrm>
              <a:off x="7130323" y="3218406"/>
              <a:ext cx="209455" cy="209455"/>
              <a:chOff x="1035226" y="2499646"/>
              <a:chExt cx="307776" cy="307776"/>
            </a:xfrm>
          </p:grpSpPr>
          <p:sp>
            <p:nvSpPr>
              <p:cNvPr id="129" name="Oval 128">
                <a:extLst>
                  <a:ext uri="{FF2B5EF4-FFF2-40B4-BE49-F238E27FC236}">
                    <a16:creationId xmlns:a16="http://schemas.microsoft.com/office/drawing/2014/main" id="{F75BC72F-B9DD-A652-CAC7-8BF61ECFAB5E}"/>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3A04123C-C4D3-5244-34D1-2110EB488404}"/>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2" name="Oval 131">
                <a:extLst>
                  <a:ext uri="{FF2B5EF4-FFF2-40B4-BE49-F238E27FC236}">
                    <a16:creationId xmlns:a16="http://schemas.microsoft.com/office/drawing/2014/main" id="{A7991D07-1CA7-A511-2423-10F28885B4E8}"/>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123083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1D5F17-A5CA-4502-D9F2-516FB064D4EE}"/>
              </a:ext>
            </a:extLst>
          </p:cNvPr>
          <p:cNvSpPr>
            <a:spLocks noGrp="1"/>
          </p:cNvSpPr>
          <p:nvPr>
            <p:ph type="body" idx="1"/>
          </p:nvPr>
        </p:nvSpPr>
        <p:spPr>
          <a:xfrm>
            <a:off x="609601" y="1459896"/>
            <a:ext cx="5157787" cy="651538"/>
          </a:xfrm>
        </p:spPr>
        <p:txBody>
          <a:bodyPr>
            <a:normAutofit/>
          </a:bodyPr>
          <a:lstStyle/>
          <a:p>
            <a:r>
              <a:rPr lang="en-US" sz="2800" dirty="0">
                <a:solidFill>
                  <a:schemeClr val="accent4"/>
                </a:solidFill>
              </a:rPr>
              <a:t>Limitations</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sz="half" idx="2"/>
          </p:nvPr>
        </p:nvSpPr>
        <p:spPr>
          <a:xfrm>
            <a:off x="609601" y="2111434"/>
            <a:ext cx="5157787" cy="3956856"/>
          </a:xfrm>
        </p:spPr>
        <p:txBody>
          <a:bodyPr>
            <a:normAutofit/>
          </a:bodyPr>
          <a:lstStyle/>
          <a:p>
            <a:pPr>
              <a:buClr>
                <a:schemeClr val="accent4"/>
              </a:buClr>
            </a:pPr>
            <a:r>
              <a:rPr lang="en-US" dirty="0"/>
              <a:t>Nonrandomized study design</a:t>
            </a:r>
          </a:p>
          <a:p>
            <a:pPr>
              <a:buClr>
                <a:schemeClr val="accent4"/>
              </a:buClr>
            </a:pPr>
            <a:r>
              <a:rPr lang="en-US" dirty="0"/>
              <a:t>D</a:t>
            </a:r>
            <a:r>
              <a:rPr lang="en-US" dirty="0" err="1"/>
              <a:t>ata</a:t>
            </a:r>
            <a:r>
              <a:rPr lang="en-US" dirty="0"/>
              <a:t> were dependent on availability and accuracy of routine EHR documentation</a:t>
            </a:r>
          </a:p>
          <a:p>
            <a:endParaRPr lang="en-US" dirty="0"/>
          </a:p>
        </p:txBody>
      </p:sp>
      <p:sp>
        <p:nvSpPr>
          <p:cNvPr id="10" name="Text Placeholder 9">
            <a:extLst>
              <a:ext uri="{FF2B5EF4-FFF2-40B4-BE49-F238E27FC236}">
                <a16:creationId xmlns:a16="http://schemas.microsoft.com/office/drawing/2014/main" id="{368CC0C5-519C-6F51-3155-9F1676E199BD}"/>
              </a:ext>
            </a:extLst>
          </p:cNvPr>
          <p:cNvSpPr>
            <a:spLocks noGrp="1"/>
          </p:cNvSpPr>
          <p:nvPr>
            <p:ph type="body" sz="quarter" idx="3"/>
          </p:nvPr>
        </p:nvSpPr>
        <p:spPr>
          <a:xfrm>
            <a:off x="5942013" y="1459896"/>
            <a:ext cx="5183188" cy="651538"/>
          </a:xfrm>
        </p:spPr>
        <p:txBody>
          <a:bodyPr>
            <a:normAutofit/>
          </a:bodyPr>
          <a:lstStyle/>
          <a:p>
            <a:r>
              <a:rPr lang="en-US" sz="2800" dirty="0">
                <a:solidFill>
                  <a:schemeClr val="accent4"/>
                </a:solidFill>
              </a:rPr>
              <a:t>Future RCT Data</a:t>
            </a:r>
          </a:p>
        </p:txBody>
      </p:sp>
      <p:sp>
        <p:nvSpPr>
          <p:cNvPr id="11" name="Content Placeholder 10">
            <a:extLst>
              <a:ext uri="{FF2B5EF4-FFF2-40B4-BE49-F238E27FC236}">
                <a16:creationId xmlns:a16="http://schemas.microsoft.com/office/drawing/2014/main" id="{A6410136-8A7A-458E-D827-CBBA6E05EAE4}"/>
              </a:ext>
            </a:extLst>
          </p:cNvPr>
          <p:cNvSpPr>
            <a:spLocks noGrp="1"/>
          </p:cNvSpPr>
          <p:nvPr>
            <p:ph sz="quarter" idx="4"/>
          </p:nvPr>
        </p:nvSpPr>
        <p:spPr>
          <a:xfrm>
            <a:off x="5942013" y="2111375"/>
            <a:ext cx="5640387" cy="3957638"/>
          </a:xfrm>
        </p:spPr>
        <p:txBody>
          <a:bodyPr/>
          <a:lstStyle/>
          <a:p>
            <a:pPr>
              <a:buClr>
                <a:schemeClr val="accent4"/>
              </a:buClr>
            </a:pPr>
            <a:r>
              <a:rPr lang="en-US" dirty="0"/>
              <a:t>The </a:t>
            </a:r>
            <a:r>
              <a:rPr lang="en-US" b="1" dirty="0">
                <a:solidFill>
                  <a:schemeClr val="accent1"/>
                </a:solidFill>
              </a:rPr>
              <a:t>randomized controlled ANNEXA-I trial </a:t>
            </a:r>
            <a:r>
              <a:rPr lang="en-US" dirty="0"/>
              <a:t>(</a:t>
            </a:r>
            <a:r>
              <a:rPr lang="en-US" dirty="0" err="1"/>
              <a:t>ClinicalTrials.gov</a:t>
            </a:r>
            <a:r>
              <a:rPr lang="en-US" dirty="0"/>
              <a:t> Identifier: NCT03661528) was recently stopped early by the DSMB after achieving prespecified criteria on hemostatic efficacy with </a:t>
            </a:r>
            <a:r>
              <a:rPr lang="en-US" dirty="0" err="1"/>
              <a:t>andexanet</a:t>
            </a:r>
            <a:r>
              <a:rPr lang="en-US" dirty="0"/>
              <a:t> alfa vs usual care (including 4F-PCC) in patients with ICH</a:t>
            </a:r>
          </a:p>
          <a:p>
            <a:endParaRPr lang="en-US" dirty="0"/>
          </a:p>
        </p:txBody>
      </p:sp>
      <p:sp>
        <p:nvSpPr>
          <p:cNvPr id="7" name="Footer Placeholder 6">
            <a:extLst>
              <a:ext uri="{FF2B5EF4-FFF2-40B4-BE49-F238E27FC236}">
                <a16:creationId xmlns:a16="http://schemas.microsoft.com/office/drawing/2014/main" id="{859A6112-AFB0-ABF5-3E2B-4986856FBCFB}"/>
              </a:ext>
            </a:extLst>
          </p:cNvPr>
          <p:cNvSpPr>
            <a:spLocks noGrp="1"/>
          </p:cNvSpPr>
          <p:nvPr>
            <p:ph type="ftr" sz="quarter" idx="12"/>
          </p:nvPr>
        </p:nvSpPr>
        <p:spPr>
          <a:xfrm>
            <a:off x="609600" y="6356350"/>
            <a:ext cx="10515600" cy="442913"/>
          </a:xfrm>
        </p:spPr>
        <p:txBody>
          <a:bodyPr/>
          <a:lstStyle/>
          <a:p>
            <a:r>
              <a:rPr lang="en-US" dirty="0"/>
              <a:t>DSMB, Data Safety Monitoring Board; RCT, randomized controlled trial.</a:t>
            </a: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dirty="0"/>
              <a:t>Limitations and Future RCT Data</a:t>
            </a:r>
          </a:p>
        </p:txBody>
      </p:sp>
    </p:spTree>
    <p:extLst>
      <p:ext uri="{BB962C8B-B14F-4D97-AF65-F5344CB8AC3E}">
        <p14:creationId xmlns:p14="http://schemas.microsoft.com/office/powerpoint/2010/main" val="37902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Single Corner Snipped 16">
            <a:extLst>
              <a:ext uri="{FF2B5EF4-FFF2-40B4-BE49-F238E27FC236}">
                <a16:creationId xmlns:a16="http://schemas.microsoft.com/office/drawing/2014/main" id="{12F8BAE4-0A0F-A1D8-CB9C-056764171018}"/>
              </a:ext>
            </a:extLst>
          </p:cNvPr>
          <p:cNvSpPr/>
          <p:nvPr/>
        </p:nvSpPr>
        <p:spPr>
          <a:xfrm>
            <a:off x="609600" y="2565644"/>
            <a:ext cx="11301469" cy="3217021"/>
          </a:xfrm>
          <a:prstGeom prst="snip1Rect">
            <a:avLst/>
          </a:prstGeom>
          <a:solidFill>
            <a:srgbClr val="012D6B">
              <a:alpha val="10196"/>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099374" lvl="2" defTabSz="1219170">
              <a:spcAft>
                <a:spcPts val="400"/>
              </a:spcAft>
              <a:buClr>
                <a:srgbClr val="C00000"/>
              </a:buClr>
            </a:pPr>
            <a:r>
              <a:rPr lang="en-GB" sz="2400" kern="0" dirty="0">
                <a:solidFill>
                  <a:schemeClr val="tx1"/>
                </a:solidFill>
              </a:rPr>
              <a:t>In the overall study population, treatment with andexanet alfa in patients hospitalized with rivaroxaban- or apixaban-related major bleeds was associated with 50% lower odds of in-hospital mortality compared with 4F-PCC when adjusted for identified risk factors of mortality</a:t>
            </a:r>
            <a:endParaRPr lang="en-GB" sz="3600" kern="0" baseline="30000" dirty="0">
              <a:solidFill>
                <a:schemeClr val="tx1"/>
              </a:solidFill>
            </a:endParaRPr>
          </a:p>
          <a:p>
            <a:pPr marL="1099374" lvl="2" defTabSz="1219170">
              <a:spcAft>
                <a:spcPts val="400"/>
              </a:spcAft>
              <a:buClr>
                <a:srgbClr val="C00000"/>
              </a:buClr>
            </a:pPr>
            <a:endParaRPr lang="en-GB" sz="2000" kern="0" dirty="0">
              <a:solidFill>
                <a:schemeClr val="tx1"/>
              </a:solidFill>
            </a:endParaRPr>
          </a:p>
          <a:p>
            <a:pPr marL="1099374" lvl="2" defTabSz="1219170">
              <a:spcAft>
                <a:spcPts val="400"/>
              </a:spcAft>
              <a:buClr>
                <a:srgbClr val="C00000"/>
              </a:buClr>
            </a:pPr>
            <a:r>
              <a:rPr lang="en-GB" sz="2400" kern="0" dirty="0">
                <a:solidFill>
                  <a:schemeClr val="tx1"/>
                </a:solidFill>
              </a:rPr>
              <a:t>The risk reduction was similar among patients with ICH (45%) and GI bleeds (51%)</a:t>
            </a:r>
          </a:p>
          <a:p>
            <a:pPr marL="1099374" lvl="2" defTabSz="1219170">
              <a:spcAft>
                <a:spcPts val="400"/>
              </a:spcAft>
              <a:buClr>
                <a:srgbClr val="012D6B"/>
              </a:buClr>
            </a:pPr>
            <a:endParaRPr lang="en-US" sz="2000" kern="0" dirty="0">
              <a:solidFill>
                <a:srgbClr val="0D204A"/>
              </a:solidFill>
            </a:endParaRP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dirty="0"/>
              <a:t>Conclusions</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63"/>
            <a:ext cx="10744200" cy="837360"/>
          </a:xfrm>
        </p:spPr>
        <p:txBody>
          <a:bodyPr>
            <a:normAutofit/>
          </a:bodyPr>
          <a:lstStyle/>
          <a:p>
            <a:r>
              <a:rPr lang="en-US" dirty="0"/>
              <a:t>This study is the largest observational study to date comparing </a:t>
            </a:r>
            <a:r>
              <a:rPr lang="en-US" dirty="0" err="1"/>
              <a:t>andexanet</a:t>
            </a:r>
            <a:r>
              <a:rPr lang="en-US" dirty="0"/>
              <a:t> alfa and 4F-PCC in clinical practice</a:t>
            </a:r>
          </a:p>
          <a:p>
            <a:endParaRPr lang="en-US" dirty="0"/>
          </a:p>
        </p:txBody>
      </p:sp>
      <p:pic>
        <p:nvPicPr>
          <p:cNvPr id="1026" name="Picture 2" descr="The 50% Solution: Do a Little More (or Less) to Achieve Your Goals -  Barbara Hannah Grufferman">
            <a:extLst>
              <a:ext uri="{FF2B5EF4-FFF2-40B4-BE49-F238E27FC236}">
                <a16:creationId xmlns:a16="http://schemas.microsoft.com/office/drawing/2014/main" id="{B4217AC6-2895-5F18-5283-D8D39F4A5A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982" y="3050123"/>
            <a:ext cx="842984" cy="84298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80C2565-2D44-785B-5F6D-ADBAAE38D1D7}"/>
              </a:ext>
            </a:extLst>
          </p:cNvPr>
          <p:cNvGrpSpPr/>
          <p:nvPr/>
        </p:nvGrpSpPr>
        <p:grpSpPr>
          <a:xfrm>
            <a:off x="762941" y="4673232"/>
            <a:ext cx="718141" cy="717570"/>
            <a:chOff x="685590" y="3495115"/>
            <a:chExt cx="537134" cy="537134"/>
          </a:xfrm>
        </p:grpSpPr>
        <p:sp>
          <p:nvSpPr>
            <p:cNvPr id="9" name="Oval 8">
              <a:extLst>
                <a:ext uri="{FF2B5EF4-FFF2-40B4-BE49-F238E27FC236}">
                  <a16:creationId xmlns:a16="http://schemas.microsoft.com/office/drawing/2014/main" id="{35C43D2A-2F91-BA9C-FB0D-ACB77575A161}"/>
                </a:ext>
              </a:extLst>
            </p:cNvPr>
            <p:cNvSpPr/>
            <p:nvPr/>
          </p:nvSpPr>
          <p:spPr>
            <a:xfrm>
              <a:off x="685590" y="3495115"/>
              <a:ext cx="537134" cy="537134"/>
            </a:xfrm>
            <a:prstGeom prst="ellipse">
              <a:avLst/>
            </a:prstGeom>
            <a:noFill/>
            <a:ln w="476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Equals 10">
              <a:extLst>
                <a:ext uri="{FF2B5EF4-FFF2-40B4-BE49-F238E27FC236}">
                  <a16:creationId xmlns:a16="http://schemas.microsoft.com/office/drawing/2014/main" id="{EE5597D8-655E-4478-843B-B62B27170D5C}"/>
                </a:ext>
              </a:extLst>
            </p:cNvPr>
            <p:cNvSpPr/>
            <p:nvPr/>
          </p:nvSpPr>
          <p:spPr>
            <a:xfrm>
              <a:off x="759782" y="3569307"/>
              <a:ext cx="388750" cy="388750"/>
            </a:xfrm>
            <a:prstGeom prst="mathEqual">
              <a:avLst>
                <a:gd name="adj1" fmla="val 7731"/>
                <a:gd name="adj2" fmla="val 22286"/>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Tree>
    <p:extLst>
      <p:ext uri="{BB962C8B-B14F-4D97-AF65-F5344CB8AC3E}">
        <p14:creationId xmlns:p14="http://schemas.microsoft.com/office/powerpoint/2010/main" val="65144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EA60E71-00E1-7E75-3ECE-8D4EE47CA0BA}"/>
              </a:ext>
            </a:extLst>
          </p:cNvPr>
          <p:cNvSpPr/>
          <p:nvPr/>
        </p:nvSpPr>
        <p:spPr>
          <a:xfrm>
            <a:off x="6578004" y="3571570"/>
            <a:ext cx="2732691" cy="1250732"/>
          </a:xfrm>
          <a:prstGeom prst="roundRect">
            <a:avLst/>
          </a:prstGeom>
          <a:solidFill>
            <a:schemeClr val="accent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rPr>
              <a:t>GI Bleeds</a:t>
            </a:r>
          </a:p>
        </p:txBody>
      </p:sp>
      <p:sp>
        <p:nvSpPr>
          <p:cNvPr id="35" name="Oval 34">
            <a:extLst>
              <a:ext uri="{FF2B5EF4-FFF2-40B4-BE49-F238E27FC236}">
                <a16:creationId xmlns:a16="http://schemas.microsoft.com/office/drawing/2014/main" id="{7D4E8C3E-B314-EA86-968B-8CA6573C2674}"/>
              </a:ext>
            </a:extLst>
          </p:cNvPr>
          <p:cNvSpPr/>
          <p:nvPr/>
        </p:nvSpPr>
        <p:spPr>
          <a:xfrm>
            <a:off x="8826670" y="3291987"/>
            <a:ext cx="1656892" cy="165689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t>
            </a:r>
          </a:p>
        </p:txBody>
      </p:sp>
      <p:sp>
        <p:nvSpPr>
          <p:cNvPr id="4" name="Rectangle: Rounded Corners 3">
            <a:extLst>
              <a:ext uri="{FF2B5EF4-FFF2-40B4-BE49-F238E27FC236}">
                <a16:creationId xmlns:a16="http://schemas.microsoft.com/office/drawing/2014/main" id="{D42E0194-C2F8-2D22-E6B1-F7583FE8BC99}"/>
              </a:ext>
            </a:extLst>
          </p:cNvPr>
          <p:cNvSpPr/>
          <p:nvPr/>
        </p:nvSpPr>
        <p:spPr>
          <a:xfrm>
            <a:off x="2881308" y="3548014"/>
            <a:ext cx="2732691" cy="125073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ICH</a:t>
            </a:r>
          </a:p>
        </p:txBody>
      </p:sp>
      <p:sp>
        <p:nvSpPr>
          <p:cNvPr id="23" name="Oval 22">
            <a:extLst>
              <a:ext uri="{FF2B5EF4-FFF2-40B4-BE49-F238E27FC236}">
                <a16:creationId xmlns:a16="http://schemas.microsoft.com/office/drawing/2014/main" id="{140897FD-1514-0BD1-8E7B-3BBBDCDEB8AC}"/>
              </a:ext>
            </a:extLst>
          </p:cNvPr>
          <p:cNvSpPr/>
          <p:nvPr/>
        </p:nvSpPr>
        <p:spPr>
          <a:xfrm>
            <a:off x="1700321" y="3284196"/>
            <a:ext cx="1656892" cy="165689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t>
            </a:r>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dirty="0"/>
              <a:t>Objective</a:t>
            </a:r>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06"/>
            <a:ext cx="10744200" cy="4722477"/>
          </a:xfrm>
        </p:spPr>
        <p:txBody>
          <a:bodyPr>
            <a:noAutofit/>
          </a:bodyPr>
          <a:lstStyle/>
          <a:p>
            <a:r>
              <a:rPr lang="en-US" dirty="0"/>
              <a:t>To compare the overall in-hospital mortality between </a:t>
            </a:r>
            <a:r>
              <a:rPr lang="en-US" dirty="0" err="1"/>
              <a:t>andexanet</a:t>
            </a:r>
            <a:r>
              <a:rPr lang="en-US" dirty="0"/>
              <a:t> alfa and 4F-PCC treatment in patients with major bleeding associated with rivaroxaban or apixaban use, as well as in the following locations:</a:t>
            </a:r>
          </a:p>
          <a:p>
            <a:endParaRPr lang="en-US" dirty="0"/>
          </a:p>
          <a:p>
            <a:endParaRPr lang="en-US" dirty="0"/>
          </a:p>
        </p:txBody>
      </p:sp>
      <p:grpSp>
        <p:nvGrpSpPr>
          <p:cNvPr id="2" name="Group 1">
            <a:extLst>
              <a:ext uri="{FF2B5EF4-FFF2-40B4-BE49-F238E27FC236}">
                <a16:creationId xmlns:a16="http://schemas.microsoft.com/office/drawing/2014/main" id="{FABBDFD6-9F2B-52A0-15FF-6EA394A1FA98}"/>
              </a:ext>
            </a:extLst>
          </p:cNvPr>
          <p:cNvGrpSpPr/>
          <p:nvPr/>
        </p:nvGrpSpPr>
        <p:grpSpPr>
          <a:xfrm>
            <a:off x="1939213" y="3653636"/>
            <a:ext cx="1227507" cy="1055837"/>
            <a:chOff x="1454410" y="2876025"/>
            <a:chExt cx="920630" cy="791878"/>
          </a:xfrm>
        </p:grpSpPr>
        <p:pic>
          <p:nvPicPr>
            <p:cNvPr id="13" name="Picture 12" descr="A blue brain with black background&#10;&#10;Description automatically generated with medium confidence">
              <a:extLst>
                <a:ext uri="{FF2B5EF4-FFF2-40B4-BE49-F238E27FC236}">
                  <a16:creationId xmlns:a16="http://schemas.microsoft.com/office/drawing/2014/main" id="{BF4D9424-4622-C812-6C7A-D0FEC3F9B2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36" name="Group 35">
              <a:extLst>
                <a:ext uri="{FF2B5EF4-FFF2-40B4-BE49-F238E27FC236}">
                  <a16:creationId xmlns:a16="http://schemas.microsoft.com/office/drawing/2014/main" id="{C0CDFCEA-A785-9CB8-F1ED-EBF6A3D29527}"/>
                </a:ext>
              </a:extLst>
            </p:cNvPr>
            <p:cNvGrpSpPr/>
            <p:nvPr/>
          </p:nvGrpSpPr>
          <p:grpSpPr>
            <a:xfrm>
              <a:off x="1564844" y="2999001"/>
              <a:ext cx="249585" cy="249585"/>
              <a:chOff x="1775661" y="2738081"/>
              <a:chExt cx="249585" cy="249585"/>
            </a:xfrm>
          </p:grpSpPr>
          <p:sp>
            <p:nvSpPr>
              <p:cNvPr id="10" name="Oval 9">
                <a:extLst>
                  <a:ext uri="{FF2B5EF4-FFF2-40B4-BE49-F238E27FC236}">
                    <a16:creationId xmlns:a16="http://schemas.microsoft.com/office/drawing/2014/main" id="{107B2702-C6C6-8217-725C-A05C72F3EC78}"/>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a:extLst>
                  <a:ext uri="{FF2B5EF4-FFF2-40B4-BE49-F238E27FC236}">
                    <a16:creationId xmlns:a16="http://schemas.microsoft.com/office/drawing/2014/main" id="{364D1F62-9F07-6EB9-23DE-12F36DC869D4}"/>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id="{60A28853-3E74-A0FC-6826-8FB2B64C0B15}"/>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4" name="Group 23">
            <a:extLst>
              <a:ext uri="{FF2B5EF4-FFF2-40B4-BE49-F238E27FC236}">
                <a16:creationId xmlns:a16="http://schemas.microsoft.com/office/drawing/2014/main" id="{2115134B-56FB-A991-8A43-D4D9062BD323}"/>
              </a:ext>
            </a:extLst>
          </p:cNvPr>
          <p:cNvGrpSpPr/>
          <p:nvPr/>
        </p:nvGrpSpPr>
        <p:grpSpPr>
          <a:xfrm>
            <a:off x="8859118" y="3294205"/>
            <a:ext cx="1655680" cy="1655439"/>
            <a:chOff x="6644339" y="2606452"/>
            <a:chExt cx="1241760" cy="1241579"/>
          </a:xfrm>
          <a:effectLst/>
        </p:grpSpPr>
        <p:pic>
          <p:nvPicPr>
            <p:cNvPr id="22" name="Picture 21" descr="A picture containing clipart, cartoon, art, silhouette&#10;&#10;Description automatically generated">
              <a:extLst>
                <a:ext uri="{FF2B5EF4-FFF2-40B4-BE49-F238E27FC236}">
                  <a16:creationId xmlns:a16="http://schemas.microsoft.com/office/drawing/2014/main" id="{68F7F310-6D57-93C9-37FC-BC40534DDA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556" t="-3384" r="-34460"/>
            <a:stretch/>
          </p:blipFill>
          <p:spPr>
            <a:xfrm>
              <a:off x="6644339" y="2606452"/>
              <a:ext cx="1241760" cy="1241579"/>
            </a:xfrm>
            <a:prstGeom prst="ellipse">
              <a:avLst/>
            </a:prstGeom>
            <a:ln w="63500" cap="rnd">
              <a:noFill/>
            </a:ln>
            <a:effectLst/>
            <a:scene3d>
              <a:camera prst="orthographicFront"/>
              <a:lightRig rig="contrasting" dir="t">
                <a:rot lat="0" lon="0" rev="3000000"/>
              </a:lightRig>
            </a:scene3d>
            <a:sp3d>
              <a:contourClr>
                <a:srgbClr val="333333"/>
              </a:contourClr>
            </a:sp3d>
          </p:spPr>
        </p:pic>
        <p:grpSp>
          <p:nvGrpSpPr>
            <p:cNvPr id="18" name="Group 17">
              <a:extLst>
                <a:ext uri="{FF2B5EF4-FFF2-40B4-BE49-F238E27FC236}">
                  <a16:creationId xmlns:a16="http://schemas.microsoft.com/office/drawing/2014/main" id="{E5FE4AA1-6DAB-DF27-4C40-A203583C66C5}"/>
                </a:ext>
              </a:extLst>
            </p:cNvPr>
            <p:cNvGrpSpPr/>
            <p:nvPr/>
          </p:nvGrpSpPr>
          <p:grpSpPr>
            <a:xfrm>
              <a:off x="7130323" y="3218406"/>
              <a:ext cx="209455" cy="209455"/>
              <a:chOff x="1035226" y="2499646"/>
              <a:chExt cx="307776" cy="307776"/>
            </a:xfrm>
          </p:grpSpPr>
          <p:sp>
            <p:nvSpPr>
              <p:cNvPr id="19" name="Oval 18">
                <a:extLst>
                  <a:ext uri="{FF2B5EF4-FFF2-40B4-BE49-F238E27FC236}">
                    <a16:creationId xmlns:a16="http://schemas.microsoft.com/office/drawing/2014/main" id="{17C3ABEA-918D-F3B4-17FE-03C2646B3BC0}"/>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a:extLst>
                  <a:ext uri="{FF2B5EF4-FFF2-40B4-BE49-F238E27FC236}">
                    <a16:creationId xmlns:a16="http://schemas.microsoft.com/office/drawing/2014/main" id="{152E9B09-429D-02DE-9634-68638E065971}"/>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Oval 20">
                <a:extLst>
                  <a:ext uri="{FF2B5EF4-FFF2-40B4-BE49-F238E27FC236}">
                    <a16:creationId xmlns:a16="http://schemas.microsoft.com/office/drawing/2014/main" id="{9F0502F3-214E-C018-6BEE-CF8797E7159F}"/>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15" name="Footer Placeholder 14">
            <a:extLst>
              <a:ext uri="{FF2B5EF4-FFF2-40B4-BE49-F238E27FC236}">
                <a16:creationId xmlns:a16="http://schemas.microsoft.com/office/drawing/2014/main" id="{FDC24727-59BE-C11C-0212-0A01760DFFFD}"/>
              </a:ext>
            </a:extLst>
          </p:cNvPr>
          <p:cNvSpPr>
            <a:spLocks noGrp="1"/>
          </p:cNvSpPr>
          <p:nvPr>
            <p:ph type="ftr" sz="quarter" idx="3"/>
          </p:nvPr>
        </p:nvSpPr>
        <p:spPr/>
        <p:txBody>
          <a:bodyPr/>
          <a:lstStyle/>
          <a:p>
            <a:r>
              <a:rPr lang="en-US"/>
              <a:t>GI, gastrointestinal; ICH, intracranial hemorrhage; 4F-PCC, 4-factor prothrombin complex concentrate.  </a:t>
            </a:r>
          </a:p>
        </p:txBody>
      </p:sp>
    </p:spTree>
    <p:extLst>
      <p:ext uri="{BB962C8B-B14F-4D97-AF65-F5344CB8AC3E}">
        <p14:creationId xmlns:p14="http://schemas.microsoft.com/office/powerpoint/2010/main" val="141710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A127BAFE-7350-B53F-0115-6413D974A029}"/>
              </a:ext>
            </a:extLst>
          </p:cNvPr>
          <p:cNvSpPr txBox="1"/>
          <p:nvPr/>
        </p:nvSpPr>
        <p:spPr>
          <a:xfrm>
            <a:off x="1394133" y="1388400"/>
            <a:ext cx="4169973" cy="954107"/>
          </a:xfrm>
          <a:prstGeom prst="rect">
            <a:avLst/>
          </a:prstGeom>
          <a:noFill/>
        </p:spPr>
        <p:txBody>
          <a:bodyPr wrap="square" rtlCol="0">
            <a:spAutoFit/>
          </a:bodyPr>
          <a:lstStyle/>
          <a:p>
            <a:pPr algn="ctr" defTabSz="1219170">
              <a:defRPr/>
            </a:pPr>
            <a:r>
              <a:rPr lang="en-US" sz="2800" b="1" kern="0" dirty="0">
                <a:solidFill>
                  <a:srgbClr val="005BAA"/>
                </a:solidFill>
                <a:latin typeface="+mj-lt"/>
              </a:rPr>
              <a:t>Andexanet alfa </a:t>
            </a:r>
          </a:p>
          <a:p>
            <a:pPr algn="ctr" defTabSz="1219170">
              <a:defRPr/>
            </a:pPr>
            <a:r>
              <a:rPr lang="en-US" sz="2800" b="1" kern="0" dirty="0">
                <a:solidFill>
                  <a:srgbClr val="005BAA"/>
                </a:solidFill>
                <a:latin typeface="+mj-lt"/>
              </a:rPr>
              <a:t>(N = 2,122)</a:t>
            </a:r>
          </a:p>
        </p:txBody>
      </p:sp>
      <p:sp>
        <p:nvSpPr>
          <p:cNvPr id="86" name="TextBox 85">
            <a:extLst>
              <a:ext uri="{FF2B5EF4-FFF2-40B4-BE49-F238E27FC236}">
                <a16:creationId xmlns:a16="http://schemas.microsoft.com/office/drawing/2014/main" id="{DD8DA5DD-7492-9976-ABFA-E45D9C97E31F}"/>
              </a:ext>
            </a:extLst>
          </p:cNvPr>
          <p:cNvSpPr txBox="1"/>
          <p:nvPr/>
        </p:nvSpPr>
        <p:spPr>
          <a:xfrm>
            <a:off x="7215204" y="1406827"/>
            <a:ext cx="3762131" cy="954107"/>
          </a:xfrm>
          <a:prstGeom prst="rect">
            <a:avLst/>
          </a:prstGeom>
          <a:noFill/>
        </p:spPr>
        <p:txBody>
          <a:bodyPr wrap="square" rtlCol="0">
            <a:spAutoFit/>
          </a:bodyPr>
          <a:lstStyle/>
          <a:p>
            <a:pPr algn="ctr" defTabSz="1219170">
              <a:defRPr/>
            </a:pPr>
            <a:r>
              <a:rPr lang="en-US" sz="2800" b="1" kern="0" dirty="0">
                <a:solidFill>
                  <a:srgbClr val="C00000"/>
                </a:solidFill>
                <a:latin typeface="+mj-lt"/>
              </a:rPr>
              <a:t>4F-PCC </a:t>
            </a:r>
          </a:p>
          <a:p>
            <a:pPr algn="ctr" defTabSz="1219170">
              <a:defRPr/>
            </a:pPr>
            <a:r>
              <a:rPr lang="en-US" sz="2800" b="1" kern="0" dirty="0">
                <a:solidFill>
                  <a:srgbClr val="C00000"/>
                </a:solidFill>
                <a:latin typeface="+mj-lt"/>
              </a:rPr>
              <a:t>(N = 2,273)</a:t>
            </a:r>
          </a:p>
        </p:txBody>
      </p:sp>
      <p:grpSp>
        <p:nvGrpSpPr>
          <p:cNvPr id="5" name="Group 4">
            <a:extLst>
              <a:ext uri="{FF2B5EF4-FFF2-40B4-BE49-F238E27FC236}">
                <a16:creationId xmlns:a16="http://schemas.microsoft.com/office/drawing/2014/main" id="{EF60669F-E07C-F12E-F7AF-DCDC900D6F15}"/>
              </a:ext>
            </a:extLst>
          </p:cNvPr>
          <p:cNvGrpSpPr/>
          <p:nvPr/>
        </p:nvGrpSpPr>
        <p:grpSpPr>
          <a:xfrm>
            <a:off x="425276" y="2425437"/>
            <a:ext cx="6321074" cy="3787857"/>
            <a:chOff x="589420" y="1819077"/>
            <a:chExt cx="4576878" cy="2840893"/>
          </a:xfrm>
        </p:grpSpPr>
        <p:graphicFrame>
          <p:nvGraphicFramePr>
            <p:cNvPr id="79" name="Chart 78">
              <a:extLst>
                <a:ext uri="{FF2B5EF4-FFF2-40B4-BE49-F238E27FC236}">
                  <a16:creationId xmlns:a16="http://schemas.microsoft.com/office/drawing/2014/main" id="{01F36F00-F1DD-9B29-FD75-B143C180ADB4}"/>
                </a:ext>
              </a:extLst>
            </p:cNvPr>
            <p:cNvGraphicFramePr/>
            <p:nvPr/>
          </p:nvGraphicFramePr>
          <p:xfrm>
            <a:off x="606643" y="2241298"/>
            <a:ext cx="4559655" cy="2418672"/>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a:extLst>
                <a:ext uri="{FF2B5EF4-FFF2-40B4-BE49-F238E27FC236}">
                  <a16:creationId xmlns:a16="http://schemas.microsoft.com/office/drawing/2014/main" id="{F6EB6615-CEC4-9409-627B-D561BEA9C368}"/>
                </a:ext>
              </a:extLst>
            </p:cNvPr>
            <p:cNvSpPr txBox="1"/>
            <p:nvPr/>
          </p:nvSpPr>
          <p:spPr>
            <a:xfrm>
              <a:off x="2837882" y="1828312"/>
              <a:ext cx="1159515" cy="530915"/>
            </a:xfrm>
            <a:prstGeom prst="rect">
              <a:avLst/>
            </a:prstGeom>
            <a:noFill/>
          </p:spPr>
          <p:txBody>
            <a:bodyPr wrap="square" rtlCol="0">
              <a:spAutoFit/>
            </a:bodyPr>
            <a:lstStyle/>
            <a:p>
              <a:pPr algn="ctr" defTabSz="1219170">
                <a:lnSpc>
                  <a:spcPts val="2400"/>
                </a:lnSpc>
                <a:defRPr/>
              </a:pPr>
              <a:r>
                <a:rPr lang="en-US" sz="2000" b="1" kern="0" dirty="0">
                  <a:latin typeface="+mj-lt"/>
                </a:rPr>
                <a:t>Other,</a:t>
              </a:r>
            </a:p>
            <a:p>
              <a:pPr algn="ctr" defTabSz="1219170">
                <a:lnSpc>
                  <a:spcPts val="2400"/>
                </a:lnSpc>
                <a:defRPr/>
              </a:pPr>
              <a:r>
                <a:rPr lang="en-US" sz="2000" b="1" kern="0" dirty="0">
                  <a:latin typeface="+mj-lt"/>
                </a:rPr>
                <a:t>1.8%</a:t>
              </a:r>
            </a:p>
          </p:txBody>
        </p:sp>
        <p:sp>
          <p:nvSpPr>
            <p:cNvPr id="81" name="TextBox 80">
              <a:extLst>
                <a:ext uri="{FF2B5EF4-FFF2-40B4-BE49-F238E27FC236}">
                  <a16:creationId xmlns:a16="http://schemas.microsoft.com/office/drawing/2014/main" id="{8B463470-C312-20CF-98E8-B1087651FCB9}"/>
                </a:ext>
              </a:extLst>
            </p:cNvPr>
            <p:cNvSpPr txBox="1"/>
            <p:nvPr/>
          </p:nvSpPr>
          <p:spPr>
            <a:xfrm>
              <a:off x="589420" y="1819077"/>
              <a:ext cx="2039549" cy="761747"/>
            </a:xfrm>
            <a:prstGeom prst="rect">
              <a:avLst/>
            </a:prstGeom>
            <a:noFill/>
          </p:spPr>
          <p:txBody>
            <a:bodyPr wrap="none" rtlCol="0">
              <a:spAutoFit/>
            </a:bodyPr>
            <a:lstStyle/>
            <a:p>
              <a:pPr algn="ctr" defTabSz="1219170">
                <a:lnSpc>
                  <a:spcPts val="2400"/>
                </a:lnSpc>
                <a:defRPr/>
              </a:pPr>
              <a:r>
                <a:rPr lang="en-US" sz="2000" b="1" kern="0" dirty="0">
                  <a:latin typeface="+mj-lt"/>
                </a:rPr>
                <a:t>Critical compartment/</a:t>
              </a:r>
            </a:p>
            <a:p>
              <a:pPr algn="ctr" defTabSz="1219170">
                <a:lnSpc>
                  <a:spcPts val="2400"/>
                </a:lnSpc>
                <a:defRPr/>
              </a:pPr>
              <a:r>
                <a:rPr lang="en-US" sz="2000" b="1" kern="0" dirty="0">
                  <a:latin typeface="+mj-lt"/>
                </a:rPr>
                <a:t>n</a:t>
              </a:r>
              <a:r>
                <a:rPr lang="en-US" sz="2000" b="1" kern="0" dirty="0" err="1">
                  <a:latin typeface="+mj-lt"/>
                </a:rPr>
                <a:t>oncompressible</a:t>
              </a:r>
              <a:r>
                <a:rPr lang="en-US" sz="2000" b="1" kern="0" dirty="0">
                  <a:latin typeface="+mj-lt"/>
                </a:rPr>
                <a:t>,</a:t>
              </a:r>
            </a:p>
            <a:p>
              <a:pPr algn="ctr" defTabSz="1219170">
                <a:lnSpc>
                  <a:spcPts val="2400"/>
                </a:lnSpc>
                <a:defRPr/>
              </a:pPr>
              <a:r>
                <a:rPr lang="en-US" sz="2000" b="1" kern="0" dirty="0">
                  <a:latin typeface="+mj-lt"/>
                </a:rPr>
                <a:t>10.0%</a:t>
              </a:r>
            </a:p>
          </p:txBody>
        </p:sp>
        <p:sp>
          <p:nvSpPr>
            <p:cNvPr id="83" name="TextBox 82">
              <a:extLst>
                <a:ext uri="{FF2B5EF4-FFF2-40B4-BE49-F238E27FC236}">
                  <a16:creationId xmlns:a16="http://schemas.microsoft.com/office/drawing/2014/main" id="{3121349E-E79F-B1FF-06F5-3D75EC119BBB}"/>
                </a:ext>
              </a:extLst>
            </p:cNvPr>
            <p:cNvSpPr txBox="1"/>
            <p:nvPr/>
          </p:nvSpPr>
          <p:spPr>
            <a:xfrm>
              <a:off x="2964024" y="3176721"/>
              <a:ext cx="871904" cy="684803"/>
            </a:xfrm>
            <a:prstGeom prst="rect">
              <a:avLst/>
            </a:prstGeom>
            <a:noFill/>
          </p:spPr>
          <p:txBody>
            <a:bodyPr wrap="none" rtlCol="0">
              <a:spAutoFit/>
            </a:bodyPr>
            <a:lstStyle/>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mj-lt"/>
                </a:rPr>
                <a:t>GI,</a:t>
              </a:r>
            </a:p>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mj-lt"/>
                </a:rPr>
                <a:t>56.8%</a:t>
              </a:r>
            </a:p>
          </p:txBody>
        </p:sp>
        <p:sp>
          <p:nvSpPr>
            <p:cNvPr id="84" name="TextBox 83">
              <a:extLst>
                <a:ext uri="{FF2B5EF4-FFF2-40B4-BE49-F238E27FC236}">
                  <a16:creationId xmlns:a16="http://schemas.microsoft.com/office/drawing/2014/main" id="{2B64C8F3-5579-6525-3BCA-23F58B45C517}"/>
                </a:ext>
              </a:extLst>
            </p:cNvPr>
            <p:cNvSpPr txBox="1"/>
            <p:nvPr/>
          </p:nvSpPr>
          <p:spPr>
            <a:xfrm>
              <a:off x="1884595" y="3078591"/>
              <a:ext cx="871904" cy="684803"/>
            </a:xfrm>
            <a:prstGeom prst="rect">
              <a:avLst/>
            </a:prstGeom>
            <a:noFill/>
          </p:spPr>
          <p:txBody>
            <a:bodyPr wrap="none" rtlCol="0">
              <a:spAutoFit/>
            </a:bodyPr>
            <a:lstStyle/>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mj-lt"/>
                </a:rPr>
                <a:t>ICH,</a:t>
              </a:r>
              <a:br>
                <a:rPr lang="en-US" sz="2800" b="1" kern="0" dirty="0">
                  <a:solidFill>
                    <a:schemeClr val="bg1"/>
                  </a:solidFill>
                  <a:effectLst>
                    <a:outerShdw blurRad="38100" dist="38100" dir="2700000" algn="tl">
                      <a:srgbClr val="000000">
                        <a:alpha val="43137"/>
                      </a:srgbClr>
                    </a:outerShdw>
                  </a:effectLst>
                  <a:latin typeface="+mj-lt"/>
                </a:rPr>
              </a:br>
              <a:r>
                <a:rPr lang="en-US" sz="2800" b="1" kern="0" dirty="0">
                  <a:solidFill>
                    <a:schemeClr val="bg1"/>
                  </a:solidFill>
                  <a:effectLst>
                    <a:outerShdw blurRad="38100" dist="38100" dir="2700000" algn="tl">
                      <a:srgbClr val="000000">
                        <a:alpha val="43137"/>
                      </a:srgbClr>
                    </a:outerShdw>
                  </a:effectLst>
                  <a:latin typeface="+mj-lt"/>
                </a:rPr>
                <a:t>31.4%</a:t>
              </a:r>
            </a:p>
          </p:txBody>
        </p:sp>
        <p:cxnSp>
          <p:nvCxnSpPr>
            <p:cNvPr id="15" name="Straight Connector 14">
              <a:extLst>
                <a:ext uri="{FF2B5EF4-FFF2-40B4-BE49-F238E27FC236}">
                  <a16:creationId xmlns:a16="http://schemas.microsoft.com/office/drawing/2014/main" id="{B1E24C0F-5CC1-0E8C-60F3-8D34FDCFF454}"/>
                </a:ext>
              </a:extLst>
            </p:cNvPr>
            <p:cNvCxnSpPr/>
            <p:nvPr/>
          </p:nvCxnSpPr>
          <p:spPr>
            <a:xfrm flipH="1" flipV="1">
              <a:off x="2263815" y="2354368"/>
              <a:ext cx="329440" cy="4017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33541-3C6B-6346-97DF-5084795B858E}"/>
                </a:ext>
              </a:extLst>
            </p:cNvPr>
            <p:cNvCxnSpPr>
              <a:cxnSpLocks/>
              <a:endCxn id="79" idx="0"/>
            </p:cNvCxnSpPr>
            <p:nvPr/>
          </p:nvCxnSpPr>
          <p:spPr>
            <a:xfrm flipV="1">
              <a:off x="2833666" y="2241298"/>
              <a:ext cx="52804" cy="266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FBEF41-9AC5-CB7E-1566-C8F97B309953}"/>
                </a:ext>
              </a:extLst>
            </p:cNvPr>
            <p:cNvCxnSpPr>
              <a:cxnSpLocks/>
            </p:cNvCxnSpPr>
            <p:nvPr/>
          </p:nvCxnSpPr>
          <p:spPr>
            <a:xfrm flipV="1">
              <a:off x="2885412" y="2089271"/>
              <a:ext cx="286872" cy="153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11D5E98-14E5-C41F-9A82-93C2AD609D3B}"/>
              </a:ext>
            </a:extLst>
          </p:cNvPr>
          <p:cNvSpPr txBox="1"/>
          <p:nvPr/>
        </p:nvSpPr>
        <p:spPr>
          <a:xfrm>
            <a:off x="9589181" y="2498329"/>
            <a:ext cx="938077" cy="707886"/>
          </a:xfrm>
          <a:prstGeom prst="rect">
            <a:avLst/>
          </a:prstGeom>
          <a:noFill/>
        </p:spPr>
        <p:txBody>
          <a:bodyPr wrap="none" rtlCol="0">
            <a:spAutoFit/>
          </a:bodyPr>
          <a:lstStyle/>
          <a:p>
            <a:pPr algn="ctr" defTabSz="1219170">
              <a:lnSpc>
                <a:spcPts val="2400"/>
              </a:lnSpc>
              <a:defRPr/>
            </a:pPr>
            <a:r>
              <a:rPr lang="en-US" sz="2000" b="1" kern="0" dirty="0">
                <a:latin typeface="+mj-lt"/>
              </a:rPr>
              <a:t>Other,</a:t>
            </a:r>
          </a:p>
          <a:p>
            <a:pPr algn="ctr" defTabSz="1219170">
              <a:lnSpc>
                <a:spcPts val="2400"/>
              </a:lnSpc>
              <a:defRPr/>
            </a:pPr>
            <a:r>
              <a:rPr lang="en-US" sz="2000" b="1" kern="0" dirty="0">
                <a:latin typeface="+mj-lt"/>
              </a:rPr>
              <a:t>1.8%</a:t>
            </a:r>
          </a:p>
        </p:txBody>
      </p:sp>
      <p:grpSp>
        <p:nvGrpSpPr>
          <p:cNvPr id="13" name="Group 12">
            <a:extLst>
              <a:ext uri="{FF2B5EF4-FFF2-40B4-BE49-F238E27FC236}">
                <a16:creationId xmlns:a16="http://schemas.microsoft.com/office/drawing/2014/main" id="{1BDA3C1F-C72B-4703-B2A4-92294AD319FC}"/>
              </a:ext>
            </a:extLst>
          </p:cNvPr>
          <p:cNvGrpSpPr/>
          <p:nvPr/>
        </p:nvGrpSpPr>
        <p:grpSpPr>
          <a:xfrm>
            <a:off x="5706906" y="2999543"/>
            <a:ext cx="6976791" cy="3195264"/>
            <a:chOff x="6343496" y="3040593"/>
            <a:chExt cx="4118295" cy="1706188"/>
          </a:xfrm>
        </p:grpSpPr>
        <p:graphicFrame>
          <p:nvGraphicFramePr>
            <p:cNvPr id="85" name="Chart 84">
              <a:extLst>
                <a:ext uri="{FF2B5EF4-FFF2-40B4-BE49-F238E27FC236}">
                  <a16:creationId xmlns:a16="http://schemas.microsoft.com/office/drawing/2014/main" id="{DDB4A7C3-5FC7-D2E5-9E47-9A083BC9AFCC}"/>
                </a:ext>
              </a:extLst>
            </p:cNvPr>
            <p:cNvGraphicFramePr/>
            <p:nvPr/>
          </p:nvGraphicFramePr>
          <p:xfrm>
            <a:off x="6343496" y="3040593"/>
            <a:ext cx="4118295" cy="1706188"/>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a:extLst>
                <a:ext uri="{FF2B5EF4-FFF2-40B4-BE49-F238E27FC236}">
                  <a16:creationId xmlns:a16="http://schemas.microsoft.com/office/drawing/2014/main" id="{A6B6E52F-E5A6-D2B7-90CF-9664556C0985}"/>
                </a:ext>
              </a:extLst>
            </p:cNvPr>
            <p:cNvSpPr txBox="1"/>
            <p:nvPr/>
          </p:nvSpPr>
          <p:spPr>
            <a:xfrm>
              <a:off x="8451090" y="3491678"/>
              <a:ext cx="710807" cy="706682"/>
            </a:xfrm>
            <a:prstGeom prst="rect">
              <a:avLst/>
            </a:prstGeom>
            <a:noFill/>
          </p:spPr>
          <p:txBody>
            <a:bodyPr wrap="none" rtlCol="0">
              <a:spAutoFit/>
            </a:bodyPr>
            <a:lstStyle/>
            <a:p>
              <a:pPr algn="ctr" defTabSz="1219170">
                <a:lnSpc>
                  <a:spcPts val="3200"/>
                </a:lnSpc>
                <a:defRPr/>
              </a:pPr>
              <a:endParaRPr lang="en-US" sz="2800" b="1" kern="0" dirty="0">
                <a:solidFill>
                  <a:schemeClr val="bg1"/>
                </a:solidFill>
                <a:latin typeface="Arial" panose="020B0604020202020204" pitchFamily="34" charset="0"/>
                <a:cs typeface="Arial" panose="020B0604020202020204" pitchFamily="34" charset="0"/>
              </a:endParaRPr>
            </a:p>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t>
              </a:r>
            </a:p>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59.9%</a:t>
              </a:r>
            </a:p>
          </p:txBody>
        </p:sp>
        <p:sp>
          <p:nvSpPr>
            <p:cNvPr id="89" name="TextBox 88">
              <a:extLst>
                <a:ext uri="{FF2B5EF4-FFF2-40B4-BE49-F238E27FC236}">
                  <a16:creationId xmlns:a16="http://schemas.microsoft.com/office/drawing/2014/main" id="{C28632FA-C1E7-2BA1-F3B5-4C90382835DC}"/>
                </a:ext>
              </a:extLst>
            </p:cNvPr>
            <p:cNvSpPr txBox="1"/>
            <p:nvPr/>
          </p:nvSpPr>
          <p:spPr>
            <a:xfrm>
              <a:off x="7595760" y="3579147"/>
              <a:ext cx="710807" cy="487556"/>
            </a:xfrm>
            <a:prstGeom prst="rect">
              <a:avLst/>
            </a:prstGeom>
            <a:noFill/>
          </p:spPr>
          <p:txBody>
            <a:bodyPr wrap="none" rtlCol="0">
              <a:spAutoFit/>
            </a:bodyPr>
            <a:lstStyle/>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ICH,</a:t>
              </a:r>
            </a:p>
            <a:p>
              <a:pPr algn="ctr" defTabSz="1219170">
                <a:lnSpc>
                  <a:spcPts val="3200"/>
                </a:lnSpc>
                <a:defRPr/>
              </a:pPr>
              <a:r>
                <a:rPr lang="en-US" sz="28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29.1%</a:t>
              </a:r>
            </a:p>
          </p:txBody>
        </p:sp>
      </p:grpSp>
      <p:cxnSp>
        <p:nvCxnSpPr>
          <p:cNvPr id="14" name="Straight Connector 13">
            <a:extLst>
              <a:ext uri="{FF2B5EF4-FFF2-40B4-BE49-F238E27FC236}">
                <a16:creationId xmlns:a16="http://schemas.microsoft.com/office/drawing/2014/main" id="{BFDA40EC-9642-A10C-675D-FB8ADEBD8510}"/>
              </a:ext>
            </a:extLst>
          </p:cNvPr>
          <p:cNvCxnSpPr/>
          <p:nvPr/>
        </p:nvCxnSpPr>
        <p:spPr>
          <a:xfrm flipH="1" flipV="1">
            <a:off x="9103914" y="3057686"/>
            <a:ext cx="30463" cy="404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173F24-4C3E-FA1B-A4CB-68A9A81A77B9}"/>
              </a:ext>
            </a:extLst>
          </p:cNvPr>
          <p:cNvCxnSpPr>
            <a:cxnSpLocks/>
          </p:cNvCxnSpPr>
          <p:nvPr/>
        </p:nvCxnSpPr>
        <p:spPr>
          <a:xfrm flipV="1">
            <a:off x="9103914" y="2875815"/>
            <a:ext cx="601637" cy="181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A3A096-6C43-DA59-D37A-7A8772870736}"/>
              </a:ext>
            </a:extLst>
          </p:cNvPr>
          <p:cNvSpPr txBox="1"/>
          <p:nvPr/>
        </p:nvSpPr>
        <p:spPr>
          <a:xfrm>
            <a:off x="6183113" y="2451528"/>
            <a:ext cx="2816797" cy="1015663"/>
          </a:xfrm>
          <a:prstGeom prst="rect">
            <a:avLst/>
          </a:prstGeom>
          <a:noFill/>
        </p:spPr>
        <p:txBody>
          <a:bodyPr wrap="none" rtlCol="0">
            <a:spAutoFit/>
          </a:bodyPr>
          <a:lstStyle/>
          <a:p>
            <a:pPr algn="ctr" defTabSz="1219170">
              <a:lnSpc>
                <a:spcPts val="2400"/>
              </a:lnSpc>
              <a:defRPr/>
            </a:pPr>
            <a:r>
              <a:rPr lang="en-US" sz="2000" b="1" kern="0" dirty="0">
                <a:latin typeface="+mj-lt"/>
              </a:rPr>
              <a:t>Critical compartment/</a:t>
            </a:r>
          </a:p>
          <a:p>
            <a:pPr algn="ctr" defTabSz="1219170">
              <a:lnSpc>
                <a:spcPts val="2400"/>
              </a:lnSpc>
              <a:defRPr/>
            </a:pPr>
            <a:r>
              <a:rPr lang="en-US" sz="2000" b="1" kern="0" dirty="0">
                <a:latin typeface="+mj-lt"/>
              </a:rPr>
              <a:t>n</a:t>
            </a:r>
            <a:r>
              <a:rPr lang="en-US" sz="2000" b="1" kern="0" dirty="0" err="1">
                <a:latin typeface="+mj-lt"/>
              </a:rPr>
              <a:t>oncompressible</a:t>
            </a:r>
            <a:r>
              <a:rPr lang="en-US" sz="2000" b="1" kern="0" dirty="0">
                <a:latin typeface="+mj-lt"/>
              </a:rPr>
              <a:t>,</a:t>
            </a:r>
          </a:p>
          <a:p>
            <a:pPr algn="ctr" defTabSz="1219170">
              <a:lnSpc>
                <a:spcPts val="2400"/>
              </a:lnSpc>
              <a:defRPr/>
            </a:pPr>
            <a:r>
              <a:rPr lang="en-US" sz="2000" b="1" kern="0" dirty="0">
                <a:latin typeface="+mj-lt"/>
              </a:rPr>
              <a:t>9.2%</a:t>
            </a:r>
          </a:p>
        </p:txBody>
      </p:sp>
      <p:cxnSp>
        <p:nvCxnSpPr>
          <p:cNvPr id="27" name="Straight Connector 26">
            <a:extLst>
              <a:ext uri="{FF2B5EF4-FFF2-40B4-BE49-F238E27FC236}">
                <a16:creationId xmlns:a16="http://schemas.microsoft.com/office/drawing/2014/main" id="{B3D939DF-0CB6-9EE8-6899-F583D3653CAC}"/>
              </a:ext>
            </a:extLst>
          </p:cNvPr>
          <p:cNvCxnSpPr>
            <a:cxnSpLocks/>
          </p:cNvCxnSpPr>
          <p:nvPr/>
        </p:nvCxnSpPr>
        <p:spPr>
          <a:xfrm flipH="1" flipV="1">
            <a:off x="8600409" y="3184400"/>
            <a:ext cx="255533" cy="505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29">
            <a:extLst>
              <a:ext uri="{FF2B5EF4-FFF2-40B4-BE49-F238E27FC236}">
                <a16:creationId xmlns:a16="http://schemas.microsoft.com/office/drawing/2014/main" id="{AEEC95BA-3C5A-6416-0709-97C81D1DA805}"/>
              </a:ext>
            </a:extLst>
          </p:cNvPr>
          <p:cNvSpPr>
            <a:spLocks noGrp="1"/>
          </p:cNvSpPr>
          <p:nvPr>
            <p:ph type="title"/>
          </p:nvPr>
        </p:nvSpPr>
        <p:spPr>
          <a:xfrm>
            <a:off x="609600" y="199505"/>
            <a:ext cx="10744200" cy="1185577"/>
          </a:xfrm>
        </p:spPr>
        <p:txBody>
          <a:bodyPr>
            <a:normAutofit/>
          </a:bodyPr>
          <a:lstStyle/>
          <a:p>
            <a:r>
              <a:rPr lang="en-US" dirty="0"/>
              <a:t>Bleed Locations</a:t>
            </a:r>
          </a:p>
        </p:txBody>
      </p:sp>
    </p:spTree>
    <p:extLst>
      <p:ext uri="{BB962C8B-B14F-4D97-AF65-F5344CB8AC3E}">
        <p14:creationId xmlns:p14="http://schemas.microsoft.com/office/powerpoint/2010/main" val="258863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399D44B-6D60-B07D-1D48-19BB131B158C}"/>
              </a:ext>
            </a:extLst>
          </p:cNvPr>
          <p:cNvGrpSpPr/>
          <p:nvPr/>
        </p:nvGrpSpPr>
        <p:grpSpPr>
          <a:xfrm>
            <a:off x="11087233" y="338810"/>
            <a:ext cx="816035" cy="701912"/>
            <a:chOff x="1454410" y="2876025"/>
            <a:chExt cx="920630" cy="791878"/>
          </a:xfrm>
        </p:grpSpPr>
        <p:pic>
          <p:nvPicPr>
            <p:cNvPr id="22" name="Picture 21" descr="A blue brain with black background&#10;&#10;Description automatically generated with medium confidence">
              <a:extLst>
                <a:ext uri="{FF2B5EF4-FFF2-40B4-BE49-F238E27FC236}">
                  <a16:creationId xmlns:a16="http://schemas.microsoft.com/office/drawing/2014/main" id="{481A4EED-C0C3-8A7B-CC5B-80EBF2054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27" name="Group 26">
              <a:extLst>
                <a:ext uri="{FF2B5EF4-FFF2-40B4-BE49-F238E27FC236}">
                  <a16:creationId xmlns:a16="http://schemas.microsoft.com/office/drawing/2014/main" id="{5811DDE4-6C3D-3F77-151A-DD583B7543B9}"/>
                </a:ext>
              </a:extLst>
            </p:cNvPr>
            <p:cNvGrpSpPr/>
            <p:nvPr/>
          </p:nvGrpSpPr>
          <p:grpSpPr>
            <a:xfrm>
              <a:off x="1564844" y="2999001"/>
              <a:ext cx="249585" cy="249585"/>
              <a:chOff x="1775661" y="2738081"/>
              <a:chExt cx="249585" cy="249585"/>
            </a:xfrm>
          </p:grpSpPr>
          <p:sp>
            <p:nvSpPr>
              <p:cNvPr id="29" name="Oval 28">
                <a:extLst>
                  <a:ext uri="{FF2B5EF4-FFF2-40B4-BE49-F238E27FC236}">
                    <a16:creationId xmlns:a16="http://schemas.microsoft.com/office/drawing/2014/main" id="{9A095116-E891-F6D0-64E9-25D2BE15D5E1}"/>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a:extLst>
                  <a:ext uri="{FF2B5EF4-FFF2-40B4-BE49-F238E27FC236}">
                    <a16:creationId xmlns:a16="http://schemas.microsoft.com/office/drawing/2014/main" id="{BFD334E7-15DE-6924-E8C1-D6242EFE96E7}"/>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3BDA2364-D195-A13B-00BE-6D3F588722F1}"/>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2" name="Rectangle 1">
            <a:extLst>
              <a:ext uri="{FF2B5EF4-FFF2-40B4-BE49-F238E27FC236}">
                <a16:creationId xmlns:a16="http://schemas.microsoft.com/office/drawing/2014/main" id="{489F73CF-8B6D-2157-F100-F78A5D4E6062}"/>
              </a:ext>
            </a:extLst>
          </p:cNvPr>
          <p:cNvSpPr/>
          <p:nvPr/>
        </p:nvSpPr>
        <p:spPr>
          <a:xfrm>
            <a:off x="840321" y="5586574"/>
            <a:ext cx="461304" cy="223588"/>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sp>
        <p:nvSpPr>
          <p:cNvPr id="3" name="TextBox 2">
            <a:extLst>
              <a:ext uri="{FF2B5EF4-FFF2-40B4-BE49-F238E27FC236}">
                <a16:creationId xmlns:a16="http://schemas.microsoft.com/office/drawing/2014/main" id="{E0CDB6A4-79B0-C7B0-C449-ACA3DA3B8F75}"/>
              </a:ext>
            </a:extLst>
          </p:cNvPr>
          <p:cNvSpPr txBox="1"/>
          <p:nvPr/>
        </p:nvSpPr>
        <p:spPr>
          <a:xfrm>
            <a:off x="594878" y="1047324"/>
            <a:ext cx="7943200" cy="400110"/>
          </a:xfrm>
          <a:prstGeom prst="rect">
            <a:avLst/>
          </a:prstGeom>
          <a:noFill/>
        </p:spPr>
        <p:txBody>
          <a:bodyPr wrap="none" rtlCol="0">
            <a:spAutoFit/>
          </a:bodyPr>
          <a:lstStyle/>
          <a:p>
            <a:pPr defTabSz="1219170">
              <a:defRPr/>
            </a:pPr>
            <a:r>
              <a:rPr lang="en-US" sz="2000" b="1" kern="0" dirty="0">
                <a:solidFill>
                  <a:sysClr val="windowText" lastClr="000000"/>
                </a:solidFill>
                <a:latin typeface="+mj-lt"/>
              </a:rPr>
              <a:t>Characteristics for </a:t>
            </a:r>
            <a:r>
              <a:rPr lang="en-US" sz="2000" b="1" kern="0" dirty="0">
                <a:solidFill>
                  <a:srgbClr val="005BAA"/>
                </a:solidFill>
                <a:latin typeface="+mj-lt"/>
              </a:rPr>
              <a:t>andexanet alfa (N = 666) </a:t>
            </a:r>
            <a:r>
              <a:rPr lang="en-US" sz="2000" b="1" kern="0" dirty="0">
                <a:solidFill>
                  <a:sysClr val="windowText" lastClr="000000"/>
                </a:solidFill>
                <a:latin typeface="+mj-lt"/>
              </a:rPr>
              <a:t>vs </a:t>
            </a:r>
            <a:r>
              <a:rPr lang="en-US" sz="2000" b="1" kern="0" dirty="0">
                <a:solidFill>
                  <a:srgbClr val="C00000"/>
                </a:solidFill>
                <a:latin typeface="+mj-lt"/>
              </a:rPr>
              <a:t>4F-PCC (N = 662)</a:t>
            </a:r>
          </a:p>
        </p:txBody>
      </p:sp>
      <p:graphicFrame>
        <p:nvGraphicFramePr>
          <p:cNvPr id="7" name="Table 12">
            <a:extLst>
              <a:ext uri="{FF2B5EF4-FFF2-40B4-BE49-F238E27FC236}">
                <a16:creationId xmlns:a16="http://schemas.microsoft.com/office/drawing/2014/main" id="{228D7BA1-ACC2-38A6-4B32-42C127FB49C5}"/>
              </a:ext>
            </a:extLst>
          </p:cNvPr>
          <p:cNvGraphicFramePr>
            <a:graphicFrameLocks noGrp="1"/>
          </p:cNvGraphicFramePr>
          <p:nvPr>
            <p:extLst>
              <p:ext uri="{D42A27DB-BD31-4B8C-83A1-F6EECF244321}">
                <p14:modId xmlns:p14="http://schemas.microsoft.com/office/powerpoint/2010/main" val="2536319422"/>
              </p:ext>
            </p:extLst>
          </p:nvPr>
        </p:nvGraphicFramePr>
        <p:xfrm>
          <a:off x="772328" y="1715880"/>
          <a:ext cx="5540511" cy="4104966"/>
        </p:xfrm>
        <a:graphic>
          <a:graphicData uri="http://schemas.openxmlformats.org/drawingml/2006/table">
            <a:tbl>
              <a:tblPr firstRow="1" bandRow="1">
                <a:tableStyleId>{5C22544A-7EE6-4342-B048-85BDC9FD1C3A}</a:tableStyleId>
              </a:tblPr>
              <a:tblGrid>
                <a:gridCol w="2517597">
                  <a:extLst>
                    <a:ext uri="{9D8B030D-6E8A-4147-A177-3AD203B41FA5}">
                      <a16:colId xmlns:a16="http://schemas.microsoft.com/office/drawing/2014/main" val="3232244526"/>
                    </a:ext>
                  </a:extLst>
                </a:gridCol>
                <a:gridCol w="1511457">
                  <a:extLst>
                    <a:ext uri="{9D8B030D-6E8A-4147-A177-3AD203B41FA5}">
                      <a16:colId xmlns:a16="http://schemas.microsoft.com/office/drawing/2014/main" val="3072985970"/>
                    </a:ext>
                  </a:extLst>
                </a:gridCol>
                <a:gridCol w="1511457">
                  <a:extLst>
                    <a:ext uri="{9D8B030D-6E8A-4147-A177-3AD203B41FA5}">
                      <a16:colId xmlns:a16="http://schemas.microsoft.com/office/drawing/2014/main" val="2398300017"/>
                    </a:ext>
                  </a:extLst>
                </a:gridCol>
              </a:tblGrid>
              <a:tr h="706934">
                <a:tc>
                  <a:txBody>
                    <a:bodyPr/>
                    <a:lstStyle/>
                    <a:p>
                      <a:pPr>
                        <a:lnSpc>
                          <a:spcPts val="1900"/>
                        </a:lnSpc>
                      </a:pPr>
                      <a:r>
                        <a:rPr lang="en-US" sz="1800" b="1" dirty="0">
                          <a:effectLst>
                            <a:outerShdw blurRad="38100" dist="38100" dir="2700000" algn="tl">
                              <a:srgbClr val="000000">
                                <a:alpha val="43137"/>
                              </a:srgbClr>
                            </a:outerShdw>
                          </a:effectLst>
                        </a:rPr>
                        <a:t>Subtype,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ts val="1900"/>
                        </a:lnSpc>
                      </a:pPr>
                      <a:r>
                        <a:rPr lang="en-US" sz="1800" b="1" dirty="0">
                          <a:effectLst>
                            <a:outerShdw blurRad="38100" dist="38100" dir="2700000" algn="tl">
                              <a:srgbClr val="000000">
                                <a:alpha val="43137"/>
                              </a:srgbClr>
                            </a:outerShdw>
                          </a:effectLst>
                        </a:rPr>
                        <a:t>Andexanet alfa</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algn="ctr">
                        <a:lnSpc>
                          <a:spcPts val="1900"/>
                        </a:lnSpc>
                      </a:pPr>
                      <a:r>
                        <a:rPr lang="en-US" sz="1800" b="1" dirty="0">
                          <a:effectLst>
                            <a:outerShdw blurRad="38100" dist="38100" dir="2700000" algn="tl">
                              <a:srgbClr val="000000">
                                <a:alpha val="43137"/>
                              </a:srgbClr>
                            </a:outerShdw>
                          </a:effectLst>
                        </a:rPr>
                        <a:t>4F-PCC</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36550394"/>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Subdural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32.6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32.3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1029265583"/>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Subarachnoid</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22.7</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21.3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2427051111"/>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Intracerebral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16.5</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19.5</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996049535"/>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Epidural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8.4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8.8</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627530947"/>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Multicompartment</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6.2</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9.1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676116530"/>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Intraventricular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5.0</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4.4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238364257"/>
                  </a:ext>
                </a:extLst>
              </a:tr>
              <a:tr h="424754">
                <a:tc>
                  <a:txBody>
                    <a:bodyPr/>
                    <a:lstStyle/>
                    <a:p>
                      <a:pPr marL="0" marR="0">
                        <a:lnSpc>
                          <a:spcPts val="1900"/>
                        </a:lnSpc>
                        <a:spcBef>
                          <a:spcPts val="0"/>
                        </a:spcBef>
                        <a:spcAft>
                          <a:spcPts val="0"/>
                        </a:spcAft>
                      </a:pPr>
                      <a:r>
                        <a:rPr lang="en-US" sz="1800" b="1">
                          <a:effectLst/>
                          <a:latin typeface="+mn-lt"/>
                          <a:ea typeface="Times New Roman" panose="02020603050405020304" pitchFamily="18" charset="0"/>
                          <a:cs typeface="Times New Roman" panose="02020603050405020304" pitchFamily="18" charset="0"/>
                        </a:rPr>
                        <a:t>Infratentorial</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0.6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0.3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811778263"/>
                  </a:ext>
                </a:extLst>
              </a:tr>
              <a:tr h="424754">
                <a:tc>
                  <a:txBody>
                    <a:bodyPr/>
                    <a:lstStyle/>
                    <a:p>
                      <a:pPr marL="0" marR="0">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Unknown</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14.1</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ts val="19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13.6</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alpha val="15000"/>
                      </a:srgbClr>
                    </a:solidFill>
                  </a:tcPr>
                </a:tc>
                <a:extLst>
                  <a:ext uri="{0D108BD9-81ED-4DB2-BD59-A6C34878D82A}">
                    <a16:rowId xmlns:a16="http://schemas.microsoft.com/office/drawing/2014/main" val="3191140858"/>
                  </a:ext>
                </a:extLst>
              </a:tr>
            </a:tbl>
          </a:graphicData>
        </a:graphic>
      </p:graphicFrame>
      <p:grpSp>
        <p:nvGrpSpPr>
          <p:cNvPr id="6" name="Group 5">
            <a:extLst>
              <a:ext uri="{FF2B5EF4-FFF2-40B4-BE49-F238E27FC236}">
                <a16:creationId xmlns:a16="http://schemas.microsoft.com/office/drawing/2014/main" id="{2AAADB5D-F041-EC6E-347D-1E6AF358758C}"/>
              </a:ext>
            </a:extLst>
          </p:cNvPr>
          <p:cNvGrpSpPr/>
          <p:nvPr/>
        </p:nvGrpSpPr>
        <p:grpSpPr>
          <a:xfrm>
            <a:off x="6637241" y="1606434"/>
            <a:ext cx="5651769" cy="4912756"/>
            <a:chOff x="4365943" y="1093737"/>
            <a:chExt cx="4448198" cy="3587734"/>
          </a:xfrm>
        </p:grpSpPr>
        <p:sp>
          <p:nvSpPr>
            <p:cNvPr id="8" name="TextBox 7">
              <a:extLst>
                <a:ext uri="{FF2B5EF4-FFF2-40B4-BE49-F238E27FC236}">
                  <a16:creationId xmlns:a16="http://schemas.microsoft.com/office/drawing/2014/main" id="{1F62F35C-A090-4587-1EFF-902B9A883758}"/>
                </a:ext>
              </a:extLst>
            </p:cNvPr>
            <p:cNvSpPr txBox="1"/>
            <p:nvPr/>
          </p:nvSpPr>
          <p:spPr>
            <a:xfrm>
              <a:off x="4757578" y="1093737"/>
              <a:ext cx="3341416" cy="245369"/>
            </a:xfrm>
            <a:prstGeom prst="rect">
              <a:avLst/>
            </a:prstGeom>
            <a:noFill/>
          </p:spPr>
          <p:txBody>
            <a:bodyPr wrap="square" rtlCol="0">
              <a:spAutoFit/>
            </a:bodyPr>
            <a:lstStyle/>
            <a:p>
              <a:pPr algn="ctr">
                <a:lnSpc>
                  <a:spcPts val="1867"/>
                </a:lnSpc>
              </a:pPr>
              <a:r>
                <a:rPr lang="en-US" b="1" dirty="0">
                  <a:solidFill>
                    <a:srgbClr val="012D6B"/>
                  </a:solidFill>
                </a:rPr>
                <a:t>Baseline GCS Score, %*</a:t>
              </a:r>
            </a:p>
          </p:txBody>
        </p:sp>
        <p:graphicFrame>
          <p:nvGraphicFramePr>
            <p:cNvPr id="9" name="Chart 8">
              <a:extLst>
                <a:ext uri="{FF2B5EF4-FFF2-40B4-BE49-F238E27FC236}">
                  <a16:creationId xmlns:a16="http://schemas.microsoft.com/office/drawing/2014/main" id="{63CA409C-F2B2-52C6-ED0D-40DF9B2273FF}"/>
                </a:ext>
              </a:extLst>
            </p:cNvPr>
            <p:cNvGraphicFramePr/>
            <p:nvPr>
              <p:extLst>
                <p:ext uri="{D42A27DB-BD31-4B8C-83A1-F6EECF244321}">
                  <p14:modId xmlns:p14="http://schemas.microsoft.com/office/powerpoint/2010/main" val="1071458372"/>
                </p:ext>
              </p:extLst>
            </p:nvPr>
          </p:nvGraphicFramePr>
          <p:xfrm>
            <a:off x="4365943" y="1368691"/>
            <a:ext cx="3588802" cy="33127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473EBE4-C850-AC3E-AA95-B6CA54BE48FC}"/>
                </a:ext>
              </a:extLst>
            </p:cNvPr>
            <p:cNvSpPr txBox="1"/>
            <p:nvPr/>
          </p:nvSpPr>
          <p:spPr>
            <a:xfrm>
              <a:off x="5536002" y="1694339"/>
              <a:ext cx="603313" cy="478470"/>
            </a:xfrm>
            <a:prstGeom prst="rect">
              <a:avLst/>
            </a:prstGeom>
            <a:noFill/>
          </p:spPr>
          <p:txBody>
            <a:bodyPr wrap="none" rtlCol="0">
              <a:spAutoFit/>
            </a:bodyPr>
            <a:lstStyle/>
            <a:p>
              <a:pPr algn="ctr">
                <a:lnSpc>
                  <a:spcPts val="2267"/>
                </a:lnSpc>
              </a:pPr>
              <a:r>
                <a:rPr lang="en-US" sz="1600" b="1" dirty="0"/>
                <a:t>Mild,</a:t>
              </a:r>
            </a:p>
            <a:p>
              <a:pPr algn="ctr">
                <a:lnSpc>
                  <a:spcPts val="2267"/>
                </a:lnSpc>
              </a:pPr>
              <a:r>
                <a:rPr lang="en-US" sz="1600" b="1" dirty="0"/>
                <a:t>29.1%</a:t>
              </a:r>
            </a:p>
          </p:txBody>
        </p:sp>
        <p:sp>
          <p:nvSpPr>
            <p:cNvPr id="11" name="TextBox 10">
              <a:extLst>
                <a:ext uri="{FF2B5EF4-FFF2-40B4-BE49-F238E27FC236}">
                  <a16:creationId xmlns:a16="http://schemas.microsoft.com/office/drawing/2014/main" id="{3162BD27-AACA-FC3E-5E3B-6990B336886E}"/>
                </a:ext>
              </a:extLst>
            </p:cNvPr>
            <p:cNvSpPr txBox="1"/>
            <p:nvPr/>
          </p:nvSpPr>
          <p:spPr>
            <a:xfrm>
              <a:off x="6760239" y="1840241"/>
              <a:ext cx="603313" cy="478470"/>
            </a:xfrm>
            <a:prstGeom prst="rect">
              <a:avLst/>
            </a:prstGeom>
            <a:noFill/>
          </p:spPr>
          <p:txBody>
            <a:bodyPr wrap="none" rtlCol="0">
              <a:spAutoFit/>
            </a:bodyPr>
            <a:lstStyle/>
            <a:p>
              <a:pPr algn="ctr">
                <a:lnSpc>
                  <a:spcPts val="2267"/>
                </a:lnSpc>
              </a:pPr>
              <a:r>
                <a:rPr lang="en-US" sz="1600" b="1" dirty="0"/>
                <a:t>Mild,</a:t>
              </a:r>
            </a:p>
            <a:p>
              <a:pPr algn="ctr">
                <a:lnSpc>
                  <a:spcPts val="2267"/>
                </a:lnSpc>
              </a:pPr>
              <a:r>
                <a:rPr lang="en-US" sz="1600" b="1" dirty="0"/>
                <a:t>39.0%</a:t>
              </a:r>
            </a:p>
          </p:txBody>
        </p:sp>
        <p:sp>
          <p:nvSpPr>
            <p:cNvPr id="12" name="TextBox 11">
              <a:extLst>
                <a:ext uri="{FF2B5EF4-FFF2-40B4-BE49-F238E27FC236}">
                  <a16:creationId xmlns:a16="http://schemas.microsoft.com/office/drawing/2014/main" id="{54B02648-22BD-A7EA-447C-013BECA9929B}"/>
                </a:ext>
              </a:extLst>
            </p:cNvPr>
            <p:cNvSpPr txBox="1"/>
            <p:nvPr/>
          </p:nvSpPr>
          <p:spPr>
            <a:xfrm>
              <a:off x="5383347" y="2639477"/>
              <a:ext cx="908630"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Moderate,</a:t>
              </a:r>
            </a:p>
            <a:p>
              <a:pPr algn="ctr">
                <a:lnSpc>
                  <a:spcPts val="2267"/>
                </a:lnSpc>
              </a:pPr>
              <a:r>
                <a:rPr lang="en-US" sz="1600" b="1" dirty="0">
                  <a:solidFill>
                    <a:schemeClr val="bg1"/>
                  </a:solidFill>
                  <a:effectLst>
                    <a:outerShdw blurRad="38100" dist="38100" dir="2700000" algn="tl">
                      <a:srgbClr val="000000">
                        <a:alpha val="43137"/>
                      </a:srgbClr>
                    </a:outerShdw>
                  </a:effectLst>
                </a:rPr>
                <a:t>40.1%</a:t>
              </a:r>
            </a:p>
          </p:txBody>
        </p:sp>
        <p:sp>
          <p:nvSpPr>
            <p:cNvPr id="13" name="TextBox 12">
              <a:extLst>
                <a:ext uri="{FF2B5EF4-FFF2-40B4-BE49-F238E27FC236}">
                  <a16:creationId xmlns:a16="http://schemas.microsoft.com/office/drawing/2014/main" id="{7DFD8124-9590-EDD9-5625-9C059B767310}"/>
                </a:ext>
              </a:extLst>
            </p:cNvPr>
            <p:cNvSpPr txBox="1"/>
            <p:nvPr/>
          </p:nvSpPr>
          <p:spPr>
            <a:xfrm>
              <a:off x="5477966" y="3651451"/>
              <a:ext cx="719385"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Severe,</a:t>
              </a:r>
            </a:p>
            <a:p>
              <a:pPr algn="ctr">
                <a:lnSpc>
                  <a:spcPts val="2267"/>
                </a:lnSpc>
              </a:pPr>
              <a:r>
                <a:rPr lang="en-US" sz="1600" b="1" dirty="0">
                  <a:solidFill>
                    <a:schemeClr val="bg1"/>
                  </a:solidFill>
                  <a:effectLst>
                    <a:outerShdw blurRad="38100" dist="38100" dir="2700000" algn="tl">
                      <a:srgbClr val="000000">
                        <a:alpha val="43137"/>
                      </a:srgbClr>
                    </a:outerShdw>
                  </a:effectLst>
                </a:rPr>
                <a:t>30.8%</a:t>
              </a:r>
            </a:p>
          </p:txBody>
        </p:sp>
        <p:sp>
          <p:nvSpPr>
            <p:cNvPr id="14" name="TextBox 13">
              <a:extLst>
                <a:ext uri="{FF2B5EF4-FFF2-40B4-BE49-F238E27FC236}">
                  <a16:creationId xmlns:a16="http://schemas.microsoft.com/office/drawing/2014/main" id="{D1DCA072-4543-7DAD-1184-89AD4EC8C45C}"/>
                </a:ext>
              </a:extLst>
            </p:cNvPr>
            <p:cNvSpPr txBox="1"/>
            <p:nvPr/>
          </p:nvSpPr>
          <p:spPr>
            <a:xfrm>
              <a:off x="6702205" y="3607728"/>
              <a:ext cx="719385"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Severe,</a:t>
              </a:r>
            </a:p>
            <a:p>
              <a:pPr algn="ctr">
                <a:lnSpc>
                  <a:spcPts val="2267"/>
                </a:lnSpc>
              </a:pPr>
              <a:r>
                <a:rPr lang="en-US" sz="1600" b="1" dirty="0">
                  <a:solidFill>
                    <a:schemeClr val="bg1"/>
                  </a:solidFill>
                  <a:effectLst>
                    <a:outerShdw blurRad="38100" dist="38100" dir="2700000" algn="tl">
                      <a:srgbClr val="000000">
                        <a:alpha val="43137"/>
                      </a:srgbClr>
                    </a:outerShdw>
                  </a:effectLst>
                </a:rPr>
                <a:t>35.2%</a:t>
              </a:r>
            </a:p>
          </p:txBody>
        </p:sp>
        <p:sp>
          <p:nvSpPr>
            <p:cNvPr id="15" name="TextBox 14">
              <a:extLst>
                <a:ext uri="{FF2B5EF4-FFF2-40B4-BE49-F238E27FC236}">
                  <a16:creationId xmlns:a16="http://schemas.microsoft.com/office/drawing/2014/main" id="{425F5AB2-B291-EF53-E25E-BC86CB3C80AD}"/>
                </a:ext>
              </a:extLst>
            </p:cNvPr>
            <p:cNvSpPr txBox="1"/>
            <p:nvPr/>
          </p:nvSpPr>
          <p:spPr>
            <a:xfrm>
              <a:off x="6607583" y="2743438"/>
              <a:ext cx="908630" cy="482732"/>
            </a:xfrm>
            <a:prstGeom prst="rect">
              <a:avLst/>
            </a:prstGeom>
            <a:noFill/>
          </p:spPr>
          <p:txBody>
            <a:bodyPr wrap="none" rtlCol="0">
              <a:spAutoFit/>
            </a:bodyPr>
            <a:lstStyle/>
            <a:p>
              <a:pPr algn="ctr">
                <a:lnSpc>
                  <a:spcPts val="2267"/>
                </a:lnSpc>
              </a:pPr>
              <a:r>
                <a:rPr lang="en-US" sz="1600" b="1" dirty="0">
                  <a:solidFill>
                    <a:schemeClr val="bg1"/>
                  </a:solidFill>
                  <a:effectLst>
                    <a:outerShdw blurRad="38100" dist="38100" dir="2700000" algn="tl">
                      <a:srgbClr val="000000">
                        <a:alpha val="43137"/>
                      </a:srgbClr>
                    </a:outerShdw>
                  </a:effectLst>
                </a:rPr>
                <a:t>Moderate,</a:t>
              </a:r>
            </a:p>
            <a:p>
              <a:pPr algn="ctr">
                <a:lnSpc>
                  <a:spcPts val="2267"/>
                </a:lnSpc>
              </a:pPr>
              <a:r>
                <a:rPr lang="en-US" sz="1600" b="1" dirty="0">
                  <a:solidFill>
                    <a:schemeClr val="bg1"/>
                  </a:solidFill>
                  <a:effectLst>
                    <a:outerShdw blurRad="38100" dist="38100" dir="2700000" algn="tl">
                      <a:srgbClr val="000000">
                        <a:alpha val="43137"/>
                      </a:srgbClr>
                    </a:outerShdw>
                  </a:effectLst>
                </a:rPr>
                <a:t>25.7%</a:t>
              </a:r>
            </a:p>
          </p:txBody>
        </p:sp>
        <p:sp>
          <p:nvSpPr>
            <p:cNvPr id="17" name="TextBox 16">
              <a:extLst>
                <a:ext uri="{FF2B5EF4-FFF2-40B4-BE49-F238E27FC236}">
                  <a16:creationId xmlns:a16="http://schemas.microsoft.com/office/drawing/2014/main" id="{168018CF-9A1B-CB06-3D89-CB357A48B6CC}"/>
                </a:ext>
              </a:extLst>
            </p:cNvPr>
            <p:cNvSpPr txBox="1"/>
            <p:nvPr/>
          </p:nvSpPr>
          <p:spPr>
            <a:xfrm>
              <a:off x="7564693" y="1831657"/>
              <a:ext cx="1197305" cy="478470"/>
            </a:xfrm>
            <a:prstGeom prst="rect">
              <a:avLst/>
            </a:prstGeom>
            <a:noFill/>
          </p:spPr>
          <p:txBody>
            <a:bodyPr wrap="square" rtlCol="0">
              <a:spAutoFit/>
            </a:bodyPr>
            <a:lstStyle/>
            <a:p>
              <a:pPr algn="ctr">
                <a:lnSpc>
                  <a:spcPts val="2267"/>
                </a:lnSpc>
              </a:pPr>
              <a:r>
                <a:rPr lang="en-US" sz="1600" b="1" dirty="0">
                  <a:solidFill>
                    <a:srgbClr val="002060"/>
                  </a:solidFill>
                </a:rPr>
                <a:t>Mild</a:t>
              </a:r>
            </a:p>
            <a:p>
              <a:pPr algn="ctr">
                <a:lnSpc>
                  <a:spcPts val="2267"/>
                </a:lnSpc>
              </a:pPr>
              <a:r>
                <a:rPr lang="en-US" sz="1600" b="1" dirty="0">
                  <a:solidFill>
                    <a:srgbClr val="002060"/>
                  </a:solidFill>
                </a:rPr>
                <a:t>(13-15)</a:t>
              </a:r>
            </a:p>
          </p:txBody>
        </p:sp>
        <p:sp>
          <p:nvSpPr>
            <p:cNvPr id="18" name="TextBox 17">
              <a:extLst>
                <a:ext uri="{FF2B5EF4-FFF2-40B4-BE49-F238E27FC236}">
                  <a16:creationId xmlns:a16="http://schemas.microsoft.com/office/drawing/2014/main" id="{25C80DA5-4F18-F0C9-6127-763B8A03642B}"/>
                </a:ext>
              </a:extLst>
            </p:cNvPr>
            <p:cNvSpPr txBox="1"/>
            <p:nvPr/>
          </p:nvSpPr>
          <p:spPr>
            <a:xfrm>
              <a:off x="7564693" y="2787537"/>
              <a:ext cx="1249448" cy="478470"/>
            </a:xfrm>
            <a:prstGeom prst="rect">
              <a:avLst/>
            </a:prstGeom>
            <a:noFill/>
          </p:spPr>
          <p:txBody>
            <a:bodyPr wrap="square" rtlCol="0">
              <a:spAutoFit/>
            </a:bodyPr>
            <a:lstStyle/>
            <a:p>
              <a:pPr algn="ctr">
                <a:lnSpc>
                  <a:spcPts val="2267"/>
                </a:lnSpc>
              </a:pPr>
              <a:r>
                <a:rPr lang="en-US" sz="1600" b="1" dirty="0">
                  <a:solidFill>
                    <a:srgbClr val="002060"/>
                  </a:solidFill>
                </a:rPr>
                <a:t>Moderate </a:t>
              </a:r>
            </a:p>
            <a:p>
              <a:pPr algn="ctr">
                <a:lnSpc>
                  <a:spcPts val="2267"/>
                </a:lnSpc>
              </a:pPr>
              <a:r>
                <a:rPr lang="en-US" sz="1600" b="1" dirty="0">
                  <a:solidFill>
                    <a:srgbClr val="002060"/>
                  </a:solidFill>
                </a:rPr>
                <a:t>(9-12)</a:t>
              </a:r>
            </a:p>
          </p:txBody>
        </p:sp>
        <p:sp>
          <p:nvSpPr>
            <p:cNvPr id="19" name="TextBox 18">
              <a:extLst>
                <a:ext uri="{FF2B5EF4-FFF2-40B4-BE49-F238E27FC236}">
                  <a16:creationId xmlns:a16="http://schemas.microsoft.com/office/drawing/2014/main" id="{CF236A38-AE4B-DDF1-8E0A-A5A7C1FB5CAA}"/>
                </a:ext>
              </a:extLst>
            </p:cNvPr>
            <p:cNvSpPr txBox="1"/>
            <p:nvPr/>
          </p:nvSpPr>
          <p:spPr>
            <a:xfrm>
              <a:off x="7626309" y="3631989"/>
              <a:ext cx="1074070" cy="478470"/>
            </a:xfrm>
            <a:prstGeom prst="rect">
              <a:avLst/>
            </a:prstGeom>
            <a:noFill/>
          </p:spPr>
          <p:txBody>
            <a:bodyPr wrap="square" rtlCol="0">
              <a:spAutoFit/>
            </a:bodyPr>
            <a:lstStyle/>
            <a:p>
              <a:pPr algn="ctr">
                <a:lnSpc>
                  <a:spcPts val="2267"/>
                </a:lnSpc>
              </a:pPr>
              <a:r>
                <a:rPr lang="en-US" sz="1600" b="1" dirty="0">
                  <a:solidFill>
                    <a:srgbClr val="002060"/>
                  </a:solidFill>
                </a:rPr>
                <a:t>Severe </a:t>
              </a:r>
            </a:p>
            <a:p>
              <a:pPr algn="ctr">
                <a:lnSpc>
                  <a:spcPts val="2267"/>
                </a:lnSpc>
              </a:pPr>
              <a:r>
                <a:rPr lang="en-US" sz="1600" b="1" dirty="0">
                  <a:solidFill>
                    <a:srgbClr val="002060"/>
                  </a:solidFill>
                </a:rPr>
                <a:t>(≤8)</a:t>
              </a:r>
            </a:p>
          </p:txBody>
        </p:sp>
      </p:grpSp>
      <p:sp>
        <p:nvSpPr>
          <p:cNvPr id="20" name="TextBox 19">
            <a:extLst>
              <a:ext uri="{FF2B5EF4-FFF2-40B4-BE49-F238E27FC236}">
                <a16:creationId xmlns:a16="http://schemas.microsoft.com/office/drawing/2014/main" id="{E14A9F08-B4F5-E053-3DB7-1893F43324D4}"/>
              </a:ext>
            </a:extLst>
          </p:cNvPr>
          <p:cNvSpPr txBox="1"/>
          <p:nvPr/>
        </p:nvSpPr>
        <p:spPr>
          <a:xfrm>
            <a:off x="7814931" y="5994868"/>
            <a:ext cx="1364476" cy="646331"/>
          </a:xfrm>
          <a:prstGeom prst="rect">
            <a:avLst/>
          </a:prstGeom>
          <a:noFill/>
        </p:spPr>
        <p:txBody>
          <a:bodyPr wrap="none" rtlCol="0">
            <a:spAutoFit/>
          </a:bodyPr>
          <a:lstStyle/>
          <a:p>
            <a:pPr algn="ctr"/>
            <a:r>
              <a:rPr lang="en-US" b="1" dirty="0">
                <a:solidFill>
                  <a:srgbClr val="0D204A"/>
                </a:solidFill>
              </a:rPr>
              <a:t>Andexanet</a:t>
            </a:r>
          </a:p>
          <a:p>
            <a:pPr algn="ctr"/>
            <a:r>
              <a:rPr lang="en-US" b="1" dirty="0">
                <a:solidFill>
                  <a:srgbClr val="0D204A"/>
                </a:solidFill>
              </a:rPr>
              <a:t>alfa</a:t>
            </a:r>
          </a:p>
        </p:txBody>
      </p:sp>
      <p:sp>
        <p:nvSpPr>
          <p:cNvPr id="21" name="TextBox 20">
            <a:extLst>
              <a:ext uri="{FF2B5EF4-FFF2-40B4-BE49-F238E27FC236}">
                <a16:creationId xmlns:a16="http://schemas.microsoft.com/office/drawing/2014/main" id="{C341C7C7-C1ED-B91D-008D-1F62E78DEA97}"/>
              </a:ext>
            </a:extLst>
          </p:cNvPr>
          <p:cNvSpPr txBox="1"/>
          <p:nvPr/>
        </p:nvSpPr>
        <p:spPr>
          <a:xfrm>
            <a:off x="9553543" y="5994868"/>
            <a:ext cx="1018227" cy="375680"/>
          </a:xfrm>
          <a:prstGeom prst="rect">
            <a:avLst/>
          </a:prstGeom>
          <a:noFill/>
        </p:spPr>
        <p:txBody>
          <a:bodyPr wrap="none" rtlCol="0">
            <a:spAutoFit/>
          </a:bodyPr>
          <a:lstStyle/>
          <a:p>
            <a:pPr algn="ctr">
              <a:lnSpc>
                <a:spcPts val="2400"/>
              </a:lnSpc>
            </a:pPr>
            <a:r>
              <a:rPr lang="en-US" b="1" dirty="0">
                <a:solidFill>
                  <a:srgbClr val="0D204A"/>
                </a:solidFill>
              </a:rPr>
              <a:t>4F-PCC</a:t>
            </a:r>
          </a:p>
        </p:txBody>
      </p:sp>
      <p:sp>
        <p:nvSpPr>
          <p:cNvPr id="28" name="Title 27">
            <a:extLst>
              <a:ext uri="{FF2B5EF4-FFF2-40B4-BE49-F238E27FC236}">
                <a16:creationId xmlns:a16="http://schemas.microsoft.com/office/drawing/2014/main" id="{6D903077-7E83-3A49-B294-C04FEBB9177A}"/>
              </a:ext>
            </a:extLst>
          </p:cNvPr>
          <p:cNvSpPr>
            <a:spLocks noGrp="1"/>
          </p:cNvSpPr>
          <p:nvPr>
            <p:ph type="title"/>
          </p:nvPr>
        </p:nvSpPr>
        <p:spPr>
          <a:xfrm>
            <a:off x="609600" y="199505"/>
            <a:ext cx="10744200" cy="1185577"/>
          </a:xfrm>
        </p:spPr>
        <p:txBody>
          <a:bodyPr>
            <a:normAutofit/>
          </a:bodyPr>
          <a:lstStyle/>
          <a:p>
            <a:r>
              <a:rPr lang="en-US" dirty="0"/>
              <a:t>ICH Subgroup – Clinical Characteristics</a:t>
            </a:r>
          </a:p>
        </p:txBody>
      </p:sp>
      <p:sp>
        <p:nvSpPr>
          <p:cNvPr id="5" name="Footer Placeholder 4">
            <a:extLst>
              <a:ext uri="{FF2B5EF4-FFF2-40B4-BE49-F238E27FC236}">
                <a16:creationId xmlns:a16="http://schemas.microsoft.com/office/drawing/2014/main" id="{98843E2A-0FF9-A8FA-42B3-4CB6CE3362F0}"/>
              </a:ext>
            </a:extLst>
          </p:cNvPr>
          <p:cNvSpPr>
            <a:spLocks noGrp="1"/>
          </p:cNvSpPr>
          <p:nvPr>
            <p:ph type="ftr" sz="quarter" idx="3"/>
          </p:nvPr>
        </p:nvSpPr>
        <p:spPr/>
        <p:txBody>
          <a:bodyPr/>
          <a:lstStyle/>
          <a:p>
            <a:r>
              <a:rPr lang="en-US"/>
              <a:t>*Available data: andexanet alfa, n = 347; 4F-PCC, n = 369. </a:t>
            </a:r>
          </a:p>
          <a:p>
            <a:r>
              <a:rPr lang="en-US"/>
              <a:t>
GCS, Glasgow Coma Scale.</a:t>
            </a:r>
          </a:p>
        </p:txBody>
      </p:sp>
    </p:spTree>
    <p:extLst>
      <p:ext uri="{BB962C8B-B14F-4D97-AF65-F5344CB8AC3E}">
        <p14:creationId xmlns:p14="http://schemas.microsoft.com/office/powerpoint/2010/main" val="383922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a:extLst>
              <a:ext uri="{FF2B5EF4-FFF2-40B4-BE49-F238E27FC236}">
                <a16:creationId xmlns:a16="http://schemas.microsoft.com/office/drawing/2014/main" id="{901BBE4F-11A9-8981-E270-02DEE391304A}"/>
              </a:ext>
            </a:extLst>
          </p:cNvPr>
          <p:cNvSpPr txBox="1"/>
          <p:nvPr/>
        </p:nvSpPr>
        <p:spPr>
          <a:xfrm>
            <a:off x="1615782" y="1360525"/>
            <a:ext cx="4778288" cy="1153941"/>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b="1" kern="0" dirty="0">
                <a:solidFill>
                  <a:srgbClr val="0D204A"/>
                </a:solidFill>
                <a:latin typeface="+mj-lt"/>
              </a:rPr>
              <a:t>Multivariable logistic regression*</a:t>
            </a:r>
            <a:r>
              <a:rPr lang="sv-SE" sz="2000" b="1" kern="0" baseline="30000" dirty="0">
                <a:solidFill>
                  <a:srgbClr val="0D204A"/>
                </a:solidFill>
                <a:latin typeface="+mj-lt"/>
                <a:cs typeface="Times New Roman" panose="02020603050405020304" pitchFamily="18" charset="0"/>
              </a:rPr>
              <a:t> </a:t>
            </a:r>
          </a:p>
          <a:p>
            <a:pPr algn="ctr" defTabSz="1219170">
              <a:defRPr/>
            </a:pPr>
            <a:r>
              <a:rPr lang="sv-SE" sz="2000" b="1" kern="0" dirty="0">
                <a:solidFill>
                  <a:srgbClr val="0D204A"/>
                </a:solidFill>
                <a:latin typeface="+mj-lt"/>
              </a:rPr>
              <a:t>adjusted OR: 0.55 </a:t>
            </a:r>
            <a:br>
              <a:rPr lang="sv-SE" sz="2000" b="1" kern="0" dirty="0">
                <a:solidFill>
                  <a:srgbClr val="0D204A"/>
                </a:solidFill>
                <a:latin typeface="+mj-lt"/>
              </a:rPr>
            </a:br>
            <a:r>
              <a:rPr lang="sv-SE" sz="2000" b="1" kern="0" dirty="0">
                <a:solidFill>
                  <a:srgbClr val="0D204A"/>
                </a:solidFill>
                <a:latin typeface="+mj-lt"/>
              </a:rPr>
              <a:t>(95% CI: 0.39, 0.76); </a:t>
            </a:r>
            <a:r>
              <a:rPr lang="sv-SE" sz="2000" b="1" i="1" kern="0" dirty="0">
                <a:solidFill>
                  <a:srgbClr val="0D204A"/>
                </a:solidFill>
                <a:latin typeface="+mj-lt"/>
              </a:rPr>
              <a:t>P</a:t>
            </a:r>
            <a:r>
              <a:rPr lang="sv-SE" sz="2000" b="1" kern="0" dirty="0">
                <a:solidFill>
                  <a:srgbClr val="0D204A"/>
                </a:solidFill>
                <a:latin typeface="+mj-lt"/>
              </a:rPr>
              <a:t> &lt;0.01</a:t>
            </a:r>
          </a:p>
        </p:txBody>
      </p:sp>
      <p:graphicFrame>
        <p:nvGraphicFramePr>
          <p:cNvPr id="19" name="Chart 18">
            <a:extLst>
              <a:ext uri="{FF2B5EF4-FFF2-40B4-BE49-F238E27FC236}">
                <a16:creationId xmlns:a16="http://schemas.microsoft.com/office/drawing/2014/main" id="{BE18D8E0-058A-7B07-5E22-A315B89F349E}"/>
              </a:ext>
            </a:extLst>
          </p:cNvPr>
          <p:cNvGraphicFramePr/>
          <p:nvPr>
            <p:extLst>
              <p:ext uri="{D42A27DB-BD31-4B8C-83A1-F6EECF244321}">
                <p14:modId xmlns:p14="http://schemas.microsoft.com/office/powerpoint/2010/main" val="1218232930"/>
              </p:ext>
            </p:extLst>
          </p:nvPr>
        </p:nvGraphicFramePr>
        <p:xfrm>
          <a:off x="909396" y="2288773"/>
          <a:ext cx="5778364" cy="3613796"/>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a:extLst>
              <a:ext uri="{FF2B5EF4-FFF2-40B4-BE49-F238E27FC236}">
                <a16:creationId xmlns:a16="http://schemas.microsoft.com/office/drawing/2014/main" id="{6290B66F-3FE2-2E81-4452-89D30C4A3174}"/>
              </a:ext>
            </a:extLst>
          </p:cNvPr>
          <p:cNvSpPr txBox="1"/>
          <p:nvPr/>
        </p:nvSpPr>
        <p:spPr>
          <a:xfrm rot="16200000">
            <a:off x="-1341615" y="3302326"/>
            <a:ext cx="3812339" cy="523220"/>
          </a:xfrm>
          <a:prstGeom prst="rect">
            <a:avLst/>
          </a:prstGeom>
          <a:noFill/>
        </p:spPr>
        <p:txBody>
          <a:bodyPr wrap="square" anchor="ctr" anchorCtr="0">
            <a:spAutoFit/>
          </a:bodyPr>
          <a:lstStyle/>
          <a:p>
            <a:pPr algn="ctr" defTabSz="1219170">
              <a:defRPr sz="1000" b="0" i="0" u="none" strike="noStrike" kern="1200" cap="none" baseline="0">
                <a:solidFill>
                  <a:prstClr val="black"/>
                </a:solidFill>
                <a:latin typeface="+mn-lt"/>
                <a:ea typeface="+mn-ea"/>
                <a:cs typeface="+mn-cs"/>
              </a:defRPr>
            </a:pPr>
            <a:r>
              <a:rPr lang="en-US" sz="1400" b="1" dirty="0">
                <a:solidFill>
                  <a:srgbClr val="0D204A"/>
                </a:solidFill>
                <a:latin typeface="+mj-lt"/>
              </a:rPr>
              <a:t>In-hospital mortality </a:t>
            </a:r>
          </a:p>
          <a:p>
            <a:pPr algn="ctr" defTabSz="1219170">
              <a:defRPr sz="1000" b="0" i="0" u="none" strike="noStrike" kern="1200" cap="none" baseline="0">
                <a:solidFill>
                  <a:prstClr val="black"/>
                </a:solidFill>
                <a:latin typeface="+mn-lt"/>
                <a:ea typeface="+mn-ea"/>
                <a:cs typeface="+mn-cs"/>
              </a:defRPr>
            </a:pPr>
            <a:r>
              <a:rPr lang="en-US" sz="1400" b="1" dirty="0">
                <a:solidFill>
                  <a:srgbClr val="0D204A"/>
                </a:solidFill>
                <a:latin typeface="+mj-lt"/>
              </a:rPr>
              <a:t>(unadjusted %)</a:t>
            </a:r>
            <a:endParaRPr lang="en-US" sz="1400" b="1" baseline="30000" dirty="0">
              <a:solidFill>
                <a:srgbClr val="0D204A"/>
              </a:solidFill>
              <a:latin typeface="+mj-lt"/>
            </a:endParaRPr>
          </a:p>
        </p:txBody>
      </p:sp>
      <p:sp>
        <p:nvSpPr>
          <p:cNvPr id="14" name="Content Placeholder 2">
            <a:extLst>
              <a:ext uri="{FF2B5EF4-FFF2-40B4-BE49-F238E27FC236}">
                <a16:creationId xmlns:a16="http://schemas.microsoft.com/office/drawing/2014/main" id="{0188CA45-927B-5082-E8C8-EA159F8C6DED}"/>
              </a:ext>
            </a:extLst>
          </p:cNvPr>
          <p:cNvSpPr txBox="1">
            <a:spLocks/>
          </p:cNvSpPr>
          <p:nvPr/>
        </p:nvSpPr>
        <p:spPr>
          <a:xfrm>
            <a:off x="495541" y="5282650"/>
            <a:ext cx="10972317" cy="1056808"/>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9026" indent="-309026">
              <a:spcBef>
                <a:spcPts val="933"/>
              </a:spcBef>
              <a:buSzPct val="100000"/>
              <a:buBlip>
                <a:blip r:embed="rId3"/>
              </a:buBlip>
            </a:pPr>
            <a:r>
              <a:rPr lang="en-US" sz="1800" b="1" dirty="0">
                <a:latin typeface="+mj-lt"/>
              </a:rPr>
              <a:t>In a sensitivity analysis* that only included patients with ICH with GCS scores, the adjusted OR (95% CI) of in-hospital mortality for </a:t>
            </a:r>
            <a:r>
              <a:rPr lang="en-US" sz="1800" b="1" dirty="0" err="1">
                <a:latin typeface="+mj-lt"/>
              </a:rPr>
              <a:t>andexanet</a:t>
            </a:r>
            <a:r>
              <a:rPr lang="en-US" sz="1800" b="1" dirty="0">
                <a:latin typeface="+mj-lt"/>
              </a:rPr>
              <a:t> alfa vs 4F-PCC was 0.62 (0.39, 0.99);</a:t>
            </a:r>
            <a:r>
              <a:rPr lang="en-US" sz="1800" b="1" i="1" dirty="0">
                <a:latin typeface="+mj-lt"/>
              </a:rPr>
              <a:t> P </a:t>
            </a:r>
            <a:r>
              <a:rPr lang="en-US" sz="1800" b="1" dirty="0">
                <a:latin typeface="+mj-lt"/>
              </a:rPr>
              <a:t>= 0.04</a:t>
            </a:r>
            <a:endParaRPr lang="en-US" sz="1800" b="1" baseline="30000" dirty="0">
              <a:latin typeface="+mj-lt"/>
            </a:endParaRPr>
          </a:p>
        </p:txBody>
      </p:sp>
      <p:sp>
        <p:nvSpPr>
          <p:cNvPr id="21" name="TextBox 20">
            <a:extLst>
              <a:ext uri="{FF2B5EF4-FFF2-40B4-BE49-F238E27FC236}">
                <a16:creationId xmlns:a16="http://schemas.microsoft.com/office/drawing/2014/main" id="{9D3D8D16-099A-EEA8-A84E-5B15EA9573E8}"/>
              </a:ext>
            </a:extLst>
          </p:cNvPr>
          <p:cNvSpPr txBox="1"/>
          <p:nvPr/>
        </p:nvSpPr>
        <p:spPr>
          <a:xfrm>
            <a:off x="2285655" y="3565251"/>
            <a:ext cx="1058303"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12.6%</a:t>
            </a:r>
          </a:p>
        </p:txBody>
      </p:sp>
      <p:sp>
        <p:nvSpPr>
          <p:cNvPr id="22" name="TextBox 21">
            <a:extLst>
              <a:ext uri="{FF2B5EF4-FFF2-40B4-BE49-F238E27FC236}">
                <a16:creationId xmlns:a16="http://schemas.microsoft.com/office/drawing/2014/main" id="{BBA1F9DB-C2A2-C06A-746F-0340DBD52620}"/>
              </a:ext>
            </a:extLst>
          </p:cNvPr>
          <p:cNvSpPr txBox="1"/>
          <p:nvPr/>
        </p:nvSpPr>
        <p:spPr>
          <a:xfrm>
            <a:off x="4837222" y="2853207"/>
            <a:ext cx="1058303" cy="287386"/>
          </a:xfrm>
          <a:prstGeom prst="rect">
            <a:avLst/>
          </a:prstGeom>
          <a:noFill/>
        </p:spPr>
        <p:txBody>
          <a:bodyPr wrap="none" rtlCol="0">
            <a:spAutoFit/>
          </a:bodyPr>
          <a:lstStyle/>
          <a:p>
            <a:pPr algn="ctr" defTabSz="1219170">
              <a:lnSpc>
                <a:spcPts val="1333"/>
              </a:lnSpc>
              <a:defRPr/>
            </a:pPr>
            <a:r>
              <a:rPr lang="en-US" sz="2400" b="1" kern="0" dirty="0">
                <a:solidFill>
                  <a:srgbClr val="0D204A"/>
                </a:solidFill>
                <a:latin typeface="+mj-lt"/>
              </a:rPr>
              <a:t>23.3%</a:t>
            </a:r>
          </a:p>
        </p:txBody>
      </p:sp>
      <p:grpSp>
        <p:nvGrpSpPr>
          <p:cNvPr id="37" name="Group 36">
            <a:extLst>
              <a:ext uri="{FF2B5EF4-FFF2-40B4-BE49-F238E27FC236}">
                <a16:creationId xmlns:a16="http://schemas.microsoft.com/office/drawing/2014/main" id="{655CF08D-E04B-6918-6594-F162D127B14E}"/>
              </a:ext>
            </a:extLst>
          </p:cNvPr>
          <p:cNvGrpSpPr/>
          <p:nvPr/>
        </p:nvGrpSpPr>
        <p:grpSpPr>
          <a:xfrm>
            <a:off x="6747798" y="1428340"/>
            <a:ext cx="4366520" cy="3203191"/>
            <a:chOff x="5792649" y="1725483"/>
            <a:chExt cx="3274890" cy="2402393"/>
          </a:xfrm>
        </p:grpSpPr>
        <p:sp>
          <p:nvSpPr>
            <p:cNvPr id="38" name="Text Placeholder 2">
              <a:extLst>
                <a:ext uri="{FF2B5EF4-FFF2-40B4-BE49-F238E27FC236}">
                  <a16:creationId xmlns:a16="http://schemas.microsoft.com/office/drawing/2014/main" id="{0263CE3E-33D4-F0AA-66F9-E3DD11BC54E8}"/>
                </a:ext>
              </a:extLst>
            </p:cNvPr>
            <p:cNvSpPr txBox="1">
              <a:spLocks/>
            </p:cNvSpPr>
            <p:nvPr/>
          </p:nvSpPr>
          <p:spPr>
            <a:xfrm>
              <a:off x="5952155" y="1926405"/>
              <a:ext cx="2900843" cy="2000548"/>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sz="2000" b="1" kern="0" dirty="0">
                  <a:latin typeface="+mj-lt"/>
                </a:rPr>
                <a:t>Adjusted odds* of in-hospital mortality were </a:t>
              </a:r>
            </a:p>
            <a:p>
              <a:pPr algn="ctr" defTabSz="1219170">
                <a:defRPr/>
              </a:pPr>
              <a:r>
                <a:rPr lang="en-US" sz="4000" b="1" kern="0" dirty="0">
                  <a:latin typeface="+mj-lt"/>
                </a:rPr>
                <a:t>45%</a:t>
              </a:r>
              <a:r>
                <a:rPr lang="en-US" sz="2000" b="1" kern="0" dirty="0">
                  <a:latin typeface="+mj-lt"/>
                </a:rPr>
                <a:t> </a:t>
              </a:r>
              <a:r>
                <a:rPr lang="en-US" sz="2400" b="1" kern="0" dirty="0">
                  <a:latin typeface="+mj-lt"/>
                </a:rPr>
                <a:t>lower </a:t>
              </a:r>
              <a:endParaRPr lang="en-US" sz="2000" b="1" kern="0" dirty="0">
                <a:latin typeface="+mj-lt"/>
              </a:endParaRPr>
            </a:p>
            <a:p>
              <a:pPr algn="ctr" defTabSz="1219170">
                <a:spcBef>
                  <a:spcPts val="400"/>
                </a:spcBef>
                <a:defRPr/>
              </a:pPr>
              <a:r>
                <a:rPr lang="en-US" sz="2000" b="1" kern="0" dirty="0">
                  <a:latin typeface="+mj-lt"/>
                </a:rPr>
                <a:t>IN=in patients with ICH</a:t>
              </a:r>
            </a:p>
            <a:p>
              <a:pPr algn="ctr" defTabSz="1219170">
                <a:spcBef>
                  <a:spcPts val="400"/>
                </a:spcBef>
                <a:defRPr/>
              </a:pPr>
              <a:r>
                <a:rPr lang="en-US" sz="2000" b="1" kern="0" dirty="0">
                  <a:latin typeface="+mj-lt"/>
                </a:rPr>
                <a:t>treated with </a:t>
              </a:r>
            </a:p>
            <a:p>
              <a:pPr algn="ctr" defTabSz="1219170">
                <a:spcBef>
                  <a:spcPts val="400"/>
                </a:spcBef>
                <a:defRPr/>
              </a:pPr>
              <a:r>
                <a:rPr lang="en-US" sz="2000" b="1" kern="0" dirty="0" err="1">
                  <a:solidFill>
                    <a:srgbClr val="005BAA"/>
                  </a:solidFill>
                  <a:latin typeface="+mj-lt"/>
                </a:rPr>
                <a:t>andexanet</a:t>
              </a:r>
              <a:r>
                <a:rPr lang="en-US" sz="2000" b="1" kern="0" dirty="0">
                  <a:solidFill>
                    <a:srgbClr val="005BAA"/>
                  </a:solidFill>
                  <a:latin typeface="+mj-lt"/>
                </a:rPr>
                <a:t> alfa </a:t>
              </a:r>
              <a:r>
                <a:rPr lang="en-US" sz="2000" b="1" kern="0" dirty="0">
                  <a:latin typeface="+mj-lt"/>
                </a:rPr>
                <a:t>than those treated with </a:t>
              </a:r>
              <a:r>
                <a:rPr lang="en-US" sz="2000" b="1" kern="0" dirty="0">
                  <a:solidFill>
                    <a:srgbClr val="C00000"/>
                  </a:solidFill>
                  <a:latin typeface="+mj-lt"/>
                </a:rPr>
                <a:t>4F-PCC</a:t>
              </a:r>
            </a:p>
          </p:txBody>
        </p:sp>
        <p:sp>
          <p:nvSpPr>
            <p:cNvPr id="39" name="Rectangle 38">
              <a:extLst>
                <a:ext uri="{FF2B5EF4-FFF2-40B4-BE49-F238E27FC236}">
                  <a16:creationId xmlns:a16="http://schemas.microsoft.com/office/drawing/2014/main" id="{95266236-7ECA-53F9-E9BD-9CEBB138A341}"/>
                </a:ext>
              </a:extLst>
            </p:cNvPr>
            <p:cNvSpPr/>
            <p:nvPr/>
          </p:nvSpPr>
          <p:spPr>
            <a:xfrm>
              <a:off x="5792649" y="1725483"/>
              <a:ext cx="3274890" cy="2402393"/>
            </a:xfrm>
            <a:prstGeom prst="rect">
              <a:avLst/>
            </a:prstGeom>
            <a:noFill/>
            <a:ln w="38100" cap="flat" cmpd="sng" algn="ctr">
              <a:solidFill>
                <a:srgbClr val="1F497D"/>
              </a:solidFill>
              <a:prstDash val="solid"/>
            </a:ln>
            <a:effectLst/>
          </p:spPr>
          <p:txBody>
            <a:bodyPr rtlCol="0" anchor="ctr"/>
            <a:lstStyle/>
            <a:p>
              <a:pPr algn="ctr" defTabSz="1219170">
                <a:defRPr/>
              </a:pPr>
              <a:endParaRPr lang="en-US" kern="0" dirty="0">
                <a:solidFill>
                  <a:prstClr val="white"/>
                </a:solidFill>
                <a:latin typeface="+mj-lt"/>
              </a:endParaRPr>
            </a:p>
          </p:txBody>
        </p:sp>
      </p:grpSp>
      <p:sp>
        <p:nvSpPr>
          <p:cNvPr id="3" name="Title 2">
            <a:extLst>
              <a:ext uri="{FF2B5EF4-FFF2-40B4-BE49-F238E27FC236}">
                <a16:creationId xmlns:a16="http://schemas.microsoft.com/office/drawing/2014/main" id="{30B60116-662E-74D0-E20F-BFD159FC54B3}"/>
              </a:ext>
            </a:extLst>
          </p:cNvPr>
          <p:cNvSpPr>
            <a:spLocks noGrp="1"/>
          </p:cNvSpPr>
          <p:nvPr>
            <p:ph type="title"/>
          </p:nvPr>
        </p:nvSpPr>
        <p:spPr>
          <a:xfrm>
            <a:off x="609600" y="199505"/>
            <a:ext cx="10744200" cy="1185577"/>
          </a:xfrm>
        </p:spPr>
        <p:txBody>
          <a:bodyPr/>
          <a:lstStyle/>
          <a:p>
            <a:r>
              <a:rPr lang="en-US" dirty="0"/>
              <a:t>ICH Subgroup – In-Hospital Mortality</a:t>
            </a:r>
          </a:p>
        </p:txBody>
      </p:sp>
      <p:sp>
        <p:nvSpPr>
          <p:cNvPr id="4" name="Footer Placeholder 3">
            <a:extLst>
              <a:ext uri="{FF2B5EF4-FFF2-40B4-BE49-F238E27FC236}">
                <a16:creationId xmlns:a16="http://schemas.microsoft.com/office/drawing/2014/main" id="{727544FD-5F1E-C60C-2A4A-88BF27E4AB2C}"/>
              </a:ext>
            </a:extLst>
          </p:cNvPr>
          <p:cNvSpPr>
            <a:spLocks noGrp="1"/>
          </p:cNvSpPr>
          <p:nvPr>
            <p:ph type="ftr" sz="quarter" idx="3"/>
          </p:nvPr>
        </p:nvSpPr>
        <p:spPr>
          <a:xfrm>
            <a:off x="609600" y="6356350"/>
            <a:ext cx="11077184" cy="442913"/>
          </a:xfrm>
        </p:spPr>
        <p:txBody>
          <a:bodyPr/>
          <a:lstStyle/>
          <a:p>
            <a:r>
              <a:rPr lang="en-US" sz="1000" dirty="0"/>
              <a:t>For unadjusted in-hospital mortality: </a:t>
            </a:r>
            <a:r>
              <a:rPr lang="en-US" sz="1000" dirty="0" err="1"/>
              <a:t>andexanet</a:t>
            </a:r>
            <a:r>
              <a:rPr lang="en-US" sz="1000" dirty="0"/>
              <a:t> alfa, N = 666; 4F-PCC, N = 662. For multivariable logistic regression model for ICH bleeds: N = 1,283; events = 235. For sensitivity multivariable logistic regression model for ICH bleeds with GCS scores: N = 890; events = 181. 
*Multivariable logistic regression adjusted for traumatic vs spontaneous ICH; age; sex; SBP; impaired mental status; DNR order; comorbid liver disease, CKD, heart failure, or diabetes; time since last </a:t>
            </a:r>
            <a:r>
              <a:rPr lang="en-US" sz="1000" dirty="0" err="1"/>
              <a:t>FXai</a:t>
            </a:r>
            <a:r>
              <a:rPr lang="en-US" sz="1000" dirty="0"/>
              <a:t> dose; door-to-administration time; and timing of data collection. The patients with missing mental status were not included in the multivariable logistic regression analyses of mortality. </a:t>
            </a:r>
          </a:p>
        </p:txBody>
      </p:sp>
      <p:grpSp>
        <p:nvGrpSpPr>
          <p:cNvPr id="13" name="Group 12">
            <a:extLst>
              <a:ext uri="{FF2B5EF4-FFF2-40B4-BE49-F238E27FC236}">
                <a16:creationId xmlns:a16="http://schemas.microsoft.com/office/drawing/2014/main" id="{F80A11B7-5E40-71AB-B941-CD382A64DAF3}"/>
              </a:ext>
            </a:extLst>
          </p:cNvPr>
          <p:cNvGrpSpPr/>
          <p:nvPr/>
        </p:nvGrpSpPr>
        <p:grpSpPr>
          <a:xfrm>
            <a:off x="11087233" y="338810"/>
            <a:ext cx="816035" cy="701912"/>
            <a:chOff x="1454410" y="2876025"/>
            <a:chExt cx="920630" cy="791878"/>
          </a:xfrm>
        </p:grpSpPr>
        <p:pic>
          <p:nvPicPr>
            <p:cNvPr id="15" name="Picture 14" descr="A blue brain with black background&#10;&#10;Description automatically generated with medium confidence">
              <a:extLst>
                <a:ext uri="{FF2B5EF4-FFF2-40B4-BE49-F238E27FC236}">
                  <a16:creationId xmlns:a16="http://schemas.microsoft.com/office/drawing/2014/main" id="{E8D794C3-E85A-871F-7944-D35C4BEDF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17" name="Group 16">
              <a:extLst>
                <a:ext uri="{FF2B5EF4-FFF2-40B4-BE49-F238E27FC236}">
                  <a16:creationId xmlns:a16="http://schemas.microsoft.com/office/drawing/2014/main" id="{8C101360-AC51-A7C6-0E81-92F32B37C3B9}"/>
                </a:ext>
              </a:extLst>
            </p:cNvPr>
            <p:cNvGrpSpPr/>
            <p:nvPr/>
          </p:nvGrpSpPr>
          <p:grpSpPr>
            <a:xfrm>
              <a:off x="1564844" y="2999001"/>
              <a:ext cx="249585" cy="249585"/>
              <a:chOff x="1775661" y="2738081"/>
              <a:chExt cx="249585" cy="249585"/>
            </a:xfrm>
          </p:grpSpPr>
          <p:sp>
            <p:nvSpPr>
              <p:cNvPr id="18" name="Oval 17">
                <a:extLst>
                  <a:ext uri="{FF2B5EF4-FFF2-40B4-BE49-F238E27FC236}">
                    <a16:creationId xmlns:a16="http://schemas.microsoft.com/office/drawing/2014/main" id="{1CB826DB-E486-BADD-21D0-4E4A53C71ED8}"/>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14769924-130E-800A-06ED-02628A94AF30}"/>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CC699F3E-B696-EA42-597F-AF5A126BAAD8}"/>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220842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2BE0C-6AE7-7326-AAF9-52FE29C4EC8D}"/>
              </a:ext>
            </a:extLst>
          </p:cNvPr>
          <p:cNvSpPr>
            <a:spLocks noGrp="1"/>
          </p:cNvSpPr>
          <p:nvPr>
            <p:ph type="title"/>
          </p:nvPr>
        </p:nvSpPr>
        <p:spPr>
          <a:xfrm>
            <a:off x="609600" y="199505"/>
            <a:ext cx="10744200" cy="1185577"/>
          </a:xfrm>
        </p:spPr>
        <p:txBody>
          <a:bodyPr anchor="t">
            <a:noAutofit/>
          </a:bodyPr>
          <a:lstStyle/>
          <a:p>
            <a:r>
              <a:rPr lang="en-US" sz="2800" dirty="0"/>
              <a:t>ICH Subgroup – Adjusted Logistic Regression Analysis of Factors Associated with In-Hospital Mortality</a:t>
            </a:r>
          </a:p>
        </p:txBody>
      </p:sp>
      <p:grpSp>
        <p:nvGrpSpPr>
          <p:cNvPr id="2" name="Group 1">
            <a:extLst>
              <a:ext uri="{FF2B5EF4-FFF2-40B4-BE49-F238E27FC236}">
                <a16:creationId xmlns:a16="http://schemas.microsoft.com/office/drawing/2014/main" id="{CF4CC7B3-8919-A4D4-8874-3B5DBF1ECA57}"/>
              </a:ext>
            </a:extLst>
          </p:cNvPr>
          <p:cNvGrpSpPr/>
          <p:nvPr/>
        </p:nvGrpSpPr>
        <p:grpSpPr>
          <a:xfrm>
            <a:off x="704231" y="1382196"/>
            <a:ext cx="3444457" cy="3598119"/>
            <a:chOff x="102851" y="1150974"/>
            <a:chExt cx="2929291" cy="2526334"/>
          </a:xfrm>
        </p:grpSpPr>
        <p:sp>
          <p:nvSpPr>
            <p:cNvPr id="8" name="Content Placeholder 4">
              <a:extLst>
                <a:ext uri="{FF2B5EF4-FFF2-40B4-BE49-F238E27FC236}">
                  <a16:creationId xmlns:a16="http://schemas.microsoft.com/office/drawing/2014/main" id="{9BD005E8-5A00-0DF2-F059-51973DC106C0}"/>
                </a:ext>
              </a:extLst>
            </p:cNvPr>
            <p:cNvSpPr txBox="1">
              <a:spLocks/>
            </p:cNvSpPr>
            <p:nvPr/>
          </p:nvSpPr>
          <p:spPr>
            <a:xfrm>
              <a:off x="161083" y="1227319"/>
              <a:ext cx="2871059" cy="244998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00"/>
                </a:spcBef>
                <a:buNone/>
              </a:pPr>
              <a:r>
                <a:rPr lang="en-US" sz="2000" b="1" dirty="0">
                  <a:solidFill>
                    <a:schemeClr val="accent4"/>
                  </a:solidFill>
                </a:rPr>
                <a:t>Clinical factors associated with higher likelihood of death:</a:t>
              </a:r>
            </a:p>
            <a:p>
              <a:pPr marL="224361" indent="-224361">
                <a:spcBef>
                  <a:spcPts val="400"/>
                </a:spcBef>
                <a:buClr>
                  <a:schemeClr val="tx2"/>
                </a:buClr>
              </a:pPr>
              <a:r>
                <a:rPr lang="en-US" sz="2000" dirty="0"/>
                <a:t>Impaired mental status</a:t>
              </a:r>
            </a:p>
            <a:p>
              <a:pPr marL="224361" indent="-224361">
                <a:spcBef>
                  <a:spcPts val="400"/>
                </a:spcBef>
                <a:buClr>
                  <a:schemeClr val="tx2"/>
                </a:buClr>
              </a:pPr>
              <a:r>
                <a:rPr lang="en-US" sz="2000" dirty="0"/>
                <a:t>Do-not-resuscitate order</a:t>
              </a:r>
            </a:p>
            <a:p>
              <a:pPr marL="224361" indent="-224361">
                <a:spcBef>
                  <a:spcPts val="400"/>
                </a:spcBef>
                <a:buClr>
                  <a:schemeClr val="tx2"/>
                </a:buClr>
              </a:pPr>
              <a:r>
                <a:rPr lang="en-US" sz="2000" dirty="0"/>
                <a:t>Comorbidities</a:t>
              </a:r>
            </a:p>
            <a:p>
              <a:pPr marL="224361" indent="-224361">
                <a:spcBef>
                  <a:spcPts val="400"/>
                </a:spcBef>
                <a:buClr>
                  <a:schemeClr val="tx2"/>
                </a:buClr>
              </a:pPr>
              <a:r>
                <a:rPr lang="en-US" sz="2000" dirty="0"/>
                <a:t>Door-to-administration time ≥30 min</a:t>
              </a:r>
            </a:p>
          </p:txBody>
        </p:sp>
        <p:sp>
          <p:nvSpPr>
            <p:cNvPr id="10" name="Rectangle 9">
              <a:extLst>
                <a:ext uri="{FF2B5EF4-FFF2-40B4-BE49-F238E27FC236}">
                  <a16:creationId xmlns:a16="http://schemas.microsoft.com/office/drawing/2014/main" id="{D23A742C-E918-9F6F-ED7C-3A197308CCE1}"/>
                </a:ext>
              </a:extLst>
            </p:cNvPr>
            <p:cNvSpPr/>
            <p:nvPr/>
          </p:nvSpPr>
          <p:spPr>
            <a:xfrm>
              <a:off x="102851" y="1150974"/>
              <a:ext cx="2921105" cy="18884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3" name="Group 22">
            <a:extLst>
              <a:ext uri="{FF2B5EF4-FFF2-40B4-BE49-F238E27FC236}">
                <a16:creationId xmlns:a16="http://schemas.microsoft.com/office/drawing/2014/main" id="{AEF326AC-4C1B-7317-F8BE-6A0F41383686}"/>
              </a:ext>
            </a:extLst>
          </p:cNvPr>
          <p:cNvGrpSpPr/>
          <p:nvPr/>
        </p:nvGrpSpPr>
        <p:grpSpPr>
          <a:xfrm>
            <a:off x="2923676" y="1172557"/>
            <a:ext cx="9179096" cy="5477502"/>
            <a:chOff x="2923676" y="1172557"/>
            <a:chExt cx="9179096" cy="5477502"/>
          </a:xfrm>
        </p:grpSpPr>
        <p:sp>
          <p:nvSpPr>
            <p:cNvPr id="108" name="TextBox 107">
              <a:extLst>
                <a:ext uri="{FF2B5EF4-FFF2-40B4-BE49-F238E27FC236}">
                  <a16:creationId xmlns:a16="http://schemas.microsoft.com/office/drawing/2014/main" id="{D5853577-AA5E-26BE-8757-CC624A6F2D2E}"/>
                </a:ext>
              </a:extLst>
            </p:cNvPr>
            <p:cNvSpPr txBox="1"/>
            <p:nvPr/>
          </p:nvSpPr>
          <p:spPr>
            <a:xfrm>
              <a:off x="10604917" y="1172557"/>
              <a:ext cx="1497855" cy="276999"/>
            </a:xfrm>
            <a:prstGeom prst="rect">
              <a:avLst/>
            </a:prstGeom>
            <a:noFill/>
          </p:spPr>
          <p:txBody>
            <a:bodyPr wrap="square" rtlCol="0">
              <a:spAutoFit/>
            </a:bodyPr>
            <a:lstStyle/>
            <a:p>
              <a:pPr algn="ctr"/>
              <a:r>
                <a:rPr lang="en-US" sz="1200" b="1" i="1" dirty="0">
                  <a:cs typeface="Arial" panose="020B0604020202020204" pitchFamily="34" charset="0"/>
                </a:rPr>
                <a:t>P</a:t>
              </a:r>
              <a:r>
                <a:rPr lang="en-US" sz="1200" b="1" dirty="0">
                  <a:cs typeface="Arial" panose="020B0604020202020204" pitchFamily="34" charset="0"/>
                </a:rPr>
                <a:t> value</a:t>
              </a:r>
            </a:p>
          </p:txBody>
        </p:sp>
        <p:grpSp>
          <p:nvGrpSpPr>
            <p:cNvPr id="22" name="Group 21">
              <a:extLst>
                <a:ext uri="{FF2B5EF4-FFF2-40B4-BE49-F238E27FC236}">
                  <a16:creationId xmlns:a16="http://schemas.microsoft.com/office/drawing/2014/main" id="{4AC7882C-D177-7674-8D27-100844562BDA}"/>
                </a:ext>
              </a:extLst>
            </p:cNvPr>
            <p:cNvGrpSpPr/>
            <p:nvPr/>
          </p:nvGrpSpPr>
          <p:grpSpPr>
            <a:xfrm>
              <a:off x="2923676" y="1183365"/>
              <a:ext cx="8739813" cy="5466694"/>
              <a:chOff x="2923676" y="1034638"/>
              <a:chExt cx="8739813" cy="5466694"/>
            </a:xfrm>
          </p:grpSpPr>
          <p:sp>
            <p:nvSpPr>
              <p:cNvPr id="83" name="TextBox 82">
                <a:extLst>
                  <a:ext uri="{FF2B5EF4-FFF2-40B4-BE49-F238E27FC236}">
                    <a16:creationId xmlns:a16="http://schemas.microsoft.com/office/drawing/2014/main" id="{2FF9A8AB-A55D-3C84-C291-CFF58C69028F}"/>
                  </a:ext>
                </a:extLst>
              </p:cNvPr>
              <p:cNvSpPr txBox="1"/>
              <p:nvPr/>
            </p:nvSpPr>
            <p:spPr>
              <a:xfrm>
                <a:off x="2923676" y="4602889"/>
                <a:ext cx="4087013" cy="276999"/>
              </a:xfrm>
              <a:prstGeom prst="rect">
                <a:avLst/>
              </a:prstGeom>
              <a:noFill/>
            </p:spPr>
            <p:txBody>
              <a:bodyPr wrap="square" rtlCol="0">
                <a:spAutoFit/>
              </a:bodyPr>
              <a:lstStyle/>
              <a:p>
                <a:pPr algn="r"/>
                <a:r>
                  <a:rPr lang="en-US" sz="1200" b="1" dirty="0">
                    <a:cs typeface="Arial" panose="020B0604020202020204" pitchFamily="34" charset="0"/>
                  </a:rPr>
                  <a:t>&lt;8 h since oral anticoagulant (vs &gt;18 h)</a:t>
                </a:r>
              </a:p>
            </p:txBody>
          </p:sp>
          <p:grpSp>
            <p:nvGrpSpPr>
              <p:cNvPr id="21" name="Group 20">
                <a:extLst>
                  <a:ext uri="{FF2B5EF4-FFF2-40B4-BE49-F238E27FC236}">
                    <a16:creationId xmlns:a16="http://schemas.microsoft.com/office/drawing/2014/main" id="{EA3AFD0F-AA7D-90C2-601D-739D9D0A3E6D}"/>
                  </a:ext>
                </a:extLst>
              </p:cNvPr>
              <p:cNvGrpSpPr/>
              <p:nvPr/>
            </p:nvGrpSpPr>
            <p:grpSpPr>
              <a:xfrm>
                <a:off x="3168187" y="1034638"/>
                <a:ext cx="8495302" cy="5466694"/>
                <a:chOff x="3168187" y="1034638"/>
                <a:chExt cx="8495302" cy="5466694"/>
              </a:xfrm>
            </p:grpSpPr>
            <p:sp>
              <p:nvSpPr>
                <p:cNvPr id="88" name="TextBox 87">
                  <a:extLst>
                    <a:ext uri="{FF2B5EF4-FFF2-40B4-BE49-F238E27FC236}">
                      <a16:creationId xmlns:a16="http://schemas.microsoft.com/office/drawing/2014/main" id="{B0BB64F3-9F88-EDE1-3601-CD825FA1834D}"/>
                    </a:ext>
                  </a:extLst>
                </p:cNvPr>
                <p:cNvSpPr txBox="1"/>
                <p:nvPr/>
              </p:nvSpPr>
              <p:spPr>
                <a:xfrm>
                  <a:off x="4215248" y="1034638"/>
                  <a:ext cx="2789472" cy="276999"/>
                </a:xfrm>
                <a:prstGeom prst="rect">
                  <a:avLst/>
                </a:prstGeom>
                <a:noFill/>
              </p:spPr>
              <p:txBody>
                <a:bodyPr wrap="square" rtlCol="0">
                  <a:spAutoFit/>
                </a:bodyPr>
                <a:lstStyle/>
                <a:p>
                  <a:pPr algn="r"/>
                  <a:r>
                    <a:rPr lang="en-US" sz="1200" b="1" dirty="0">
                      <a:cs typeface="Arial" panose="020B0604020202020204" pitchFamily="34" charset="0"/>
                    </a:rPr>
                    <a:t>Factor</a:t>
                  </a:r>
                </a:p>
              </p:txBody>
            </p:sp>
            <p:graphicFrame>
              <p:nvGraphicFramePr>
                <p:cNvPr id="70" name="Object 69">
                  <a:extLst>
                    <a:ext uri="{FF2B5EF4-FFF2-40B4-BE49-F238E27FC236}">
                      <a16:creationId xmlns:a16="http://schemas.microsoft.com/office/drawing/2014/main" id="{D82BF4A1-2BBF-E54E-8920-8042EEB5FBAF}"/>
                    </a:ext>
                  </a:extLst>
                </p:cNvPr>
                <p:cNvGraphicFramePr>
                  <a:graphicFrameLocks noChangeAspect="1"/>
                </p:cNvGraphicFramePr>
                <p:nvPr/>
              </p:nvGraphicFramePr>
              <p:xfrm>
                <a:off x="6866467" y="1526117"/>
                <a:ext cx="3238500" cy="4286251"/>
              </p:xfrm>
              <a:graphic>
                <a:graphicData uri="http://schemas.openxmlformats.org/presentationml/2006/ole">
                  <mc:AlternateContent xmlns:mc="http://schemas.openxmlformats.org/markup-compatibility/2006">
                    <mc:Choice xmlns:v="urn:schemas-microsoft-com:vml" Requires="v">
                      <p:oleObj name="Prism 9" r:id="rId3" imgW="4910811" imgH="5416909" progId="Prism9.Document">
                        <p:embed/>
                      </p:oleObj>
                    </mc:Choice>
                    <mc:Fallback>
                      <p:oleObj name="Prism 9" r:id="rId3" imgW="4910811" imgH="5416909" progId="Prism9.Document">
                        <p:embed/>
                        <p:pic>
                          <p:nvPicPr>
                            <p:cNvPr id="70" name="Object 69">
                              <a:extLst>
                                <a:ext uri="{FF2B5EF4-FFF2-40B4-BE49-F238E27FC236}">
                                  <a16:creationId xmlns:a16="http://schemas.microsoft.com/office/drawing/2014/main" id="{D82BF4A1-2BBF-E54E-8920-8042EEB5FBAF}"/>
                                </a:ext>
                              </a:extLst>
                            </p:cNvPr>
                            <p:cNvPicPr/>
                            <p:nvPr/>
                          </p:nvPicPr>
                          <p:blipFill>
                            <a:blip r:embed="rId4"/>
                            <a:stretch>
                              <a:fillRect/>
                            </a:stretch>
                          </p:blipFill>
                          <p:spPr>
                            <a:xfrm>
                              <a:off x="6866467" y="1526117"/>
                              <a:ext cx="3238500" cy="4286251"/>
                            </a:xfrm>
                            <a:prstGeom prst="rect">
                              <a:avLst/>
                            </a:prstGeom>
                          </p:spPr>
                        </p:pic>
                      </p:oleObj>
                    </mc:Fallback>
                  </mc:AlternateContent>
                </a:graphicData>
              </a:graphic>
            </p:graphicFrame>
            <p:sp>
              <p:nvSpPr>
                <p:cNvPr id="71" name="TextBox 70">
                  <a:extLst>
                    <a:ext uri="{FF2B5EF4-FFF2-40B4-BE49-F238E27FC236}">
                      <a16:creationId xmlns:a16="http://schemas.microsoft.com/office/drawing/2014/main" id="{27DCA6A0-3FC6-9644-1EEE-796FC7A156B1}"/>
                    </a:ext>
                  </a:extLst>
                </p:cNvPr>
                <p:cNvSpPr txBox="1"/>
                <p:nvPr/>
              </p:nvSpPr>
              <p:spPr>
                <a:xfrm>
                  <a:off x="5192253" y="1241126"/>
                  <a:ext cx="1812467" cy="276999"/>
                </a:xfrm>
                <a:prstGeom prst="rect">
                  <a:avLst/>
                </a:prstGeom>
                <a:noFill/>
              </p:spPr>
              <p:txBody>
                <a:bodyPr wrap="square" rtlCol="0">
                  <a:spAutoFit/>
                </a:bodyPr>
                <a:lstStyle/>
                <a:p>
                  <a:pPr algn="r"/>
                  <a:r>
                    <a:rPr lang="en-US" sz="1200" b="1" u="sng" dirty="0">
                      <a:cs typeface="Arial" panose="020B0604020202020204" pitchFamily="34" charset="0"/>
                    </a:rPr>
                    <a:t>Reversal agent</a:t>
                  </a:r>
                </a:p>
              </p:txBody>
            </p:sp>
            <p:sp>
              <p:nvSpPr>
                <p:cNvPr id="72" name="TextBox 71">
                  <a:extLst>
                    <a:ext uri="{FF2B5EF4-FFF2-40B4-BE49-F238E27FC236}">
                      <a16:creationId xmlns:a16="http://schemas.microsoft.com/office/drawing/2014/main" id="{05F466C0-915B-D829-86FB-09FE5717056D}"/>
                    </a:ext>
                  </a:extLst>
                </p:cNvPr>
                <p:cNvSpPr txBox="1"/>
                <p:nvPr/>
              </p:nvSpPr>
              <p:spPr>
                <a:xfrm>
                  <a:off x="3766285" y="1461079"/>
                  <a:ext cx="3238435"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Andexanet alfa (vs 4F-PCC)</a:t>
                  </a:r>
                </a:p>
              </p:txBody>
            </p:sp>
            <p:sp>
              <p:nvSpPr>
                <p:cNvPr id="73" name="TextBox 72">
                  <a:extLst>
                    <a:ext uri="{FF2B5EF4-FFF2-40B4-BE49-F238E27FC236}">
                      <a16:creationId xmlns:a16="http://schemas.microsoft.com/office/drawing/2014/main" id="{B7507920-E8E0-078E-3DB6-FCC43D364DC2}"/>
                    </a:ext>
                  </a:extLst>
                </p:cNvPr>
                <p:cNvSpPr txBox="1"/>
                <p:nvPr/>
              </p:nvSpPr>
              <p:spPr>
                <a:xfrm>
                  <a:off x="5272944" y="2371903"/>
                  <a:ext cx="1731776" cy="276999"/>
                </a:xfrm>
                <a:prstGeom prst="rect">
                  <a:avLst/>
                </a:prstGeom>
                <a:noFill/>
              </p:spPr>
              <p:txBody>
                <a:bodyPr wrap="square" rtlCol="0">
                  <a:spAutoFit/>
                </a:bodyPr>
                <a:lstStyle/>
                <a:p>
                  <a:pPr algn="r"/>
                  <a:r>
                    <a:rPr lang="en-US" sz="1200" dirty="0">
                      <a:cs typeface="Arial" panose="020B0604020202020204" pitchFamily="34" charset="0"/>
                    </a:rPr>
                    <a:t>Age (per year)</a:t>
                  </a:r>
                </a:p>
              </p:txBody>
            </p:sp>
            <p:sp>
              <p:nvSpPr>
                <p:cNvPr id="74" name="TextBox 73">
                  <a:extLst>
                    <a:ext uri="{FF2B5EF4-FFF2-40B4-BE49-F238E27FC236}">
                      <a16:creationId xmlns:a16="http://schemas.microsoft.com/office/drawing/2014/main" id="{A98457BB-0F50-91A7-BCE3-90EDA9C4187C}"/>
                    </a:ext>
                  </a:extLst>
                </p:cNvPr>
                <p:cNvSpPr txBox="1"/>
                <p:nvPr/>
              </p:nvSpPr>
              <p:spPr>
                <a:xfrm>
                  <a:off x="5272944" y="2712044"/>
                  <a:ext cx="1731776" cy="276999"/>
                </a:xfrm>
                <a:prstGeom prst="rect">
                  <a:avLst/>
                </a:prstGeom>
                <a:noFill/>
              </p:spPr>
              <p:txBody>
                <a:bodyPr wrap="square" rtlCol="0">
                  <a:spAutoFit/>
                </a:bodyPr>
                <a:lstStyle/>
                <a:p>
                  <a:pPr algn="r"/>
                  <a:r>
                    <a:rPr lang="en-US" sz="1200" dirty="0">
                      <a:cs typeface="Arial" panose="020B0604020202020204" pitchFamily="34" charset="0"/>
                    </a:rPr>
                    <a:t>Male (vs female)</a:t>
                  </a:r>
                </a:p>
              </p:txBody>
            </p:sp>
            <p:sp>
              <p:nvSpPr>
                <p:cNvPr id="75" name="TextBox 74">
                  <a:extLst>
                    <a:ext uri="{FF2B5EF4-FFF2-40B4-BE49-F238E27FC236}">
                      <a16:creationId xmlns:a16="http://schemas.microsoft.com/office/drawing/2014/main" id="{F4BF563A-9820-7FA5-AA43-10E61A188181}"/>
                    </a:ext>
                  </a:extLst>
                </p:cNvPr>
                <p:cNvSpPr txBox="1"/>
                <p:nvPr/>
              </p:nvSpPr>
              <p:spPr>
                <a:xfrm>
                  <a:off x="5518069" y="2544161"/>
                  <a:ext cx="1486652" cy="276999"/>
                </a:xfrm>
                <a:prstGeom prst="rect">
                  <a:avLst/>
                </a:prstGeom>
                <a:noFill/>
              </p:spPr>
              <p:txBody>
                <a:bodyPr wrap="square" rtlCol="0">
                  <a:spAutoFit/>
                </a:bodyPr>
                <a:lstStyle/>
                <a:p>
                  <a:pPr algn="r"/>
                  <a:r>
                    <a:rPr lang="en-US" sz="1200" dirty="0">
                      <a:cs typeface="Arial" panose="020B0604020202020204" pitchFamily="34" charset="0"/>
                    </a:rPr>
                    <a:t>SBP (per mmHg)</a:t>
                  </a:r>
                </a:p>
              </p:txBody>
            </p:sp>
            <p:sp>
              <p:nvSpPr>
                <p:cNvPr id="76" name="TextBox 75">
                  <a:extLst>
                    <a:ext uri="{FF2B5EF4-FFF2-40B4-BE49-F238E27FC236}">
                      <a16:creationId xmlns:a16="http://schemas.microsoft.com/office/drawing/2014/main" id="{431E4A7B-997D-B088-F9D7-6C6A9CA53F2B}"/>
                    </a:ext>
                  </a:extLst>
                </p:cNvPr>
                <p:cNvSpPr txBox="1"/>
                <p:nvPr/>
              </p:nvSpPr>
              <p:spPr>
                <a:xfrm>
                  <a:off x="4211781" y="2872456"/>
                  <a:ext cx="2792939"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Impaired mental status (vs none)</a:t>
                  </a:r>
                </a:p>
              </p:txBody>
            </p:sp>
            <p:sp>
              <p:nvSpPr>
                <p:cNvPr id="77" name="TextBox 76">
                  <a:extLst>
                    <a:ext uri="{FF2B5EF4-FFF2-40B4-BE49-F238E27FC236}">
                      <a16:creationId xmlns:a16="http://schemas.microsoft.com/office/drawing/2014/main" id="{F358A448-6A89-04B5-29CB-E170A2168C12}"/>
                    </a:ext>
                  </a:extLst>
                </p:cNvPr>
                <p:cNvSpPr txBox="1"/>
                <p:nvPr/>
              </p:nvSpPr>
              <p:spPr>
                <a:xfrm>
                  <a:off x="4487530" y="3038002"/>
                  <a:ext cx="251719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Do-not-resuscitate order (vs no)</a:t>
                  </a:r>
                </a:p>
              </p:txBody>
            </p:sp>
            <p:sp>
              <p:nvSpPr>
                <p:cNvPr id="78" name="TextBox 77">
                  <a:extLst>
                    <a:ext uri="{FF2B5EF4-FFF2-40B4-BE49-F238E27FC236}">
                      <a16:creationId xmlns:a16="http://schemas.microsoft.com/office/drawing/2014/main" id="{3A09323F-1656-4AF3-AAE7-7BD70562CF3D}"/>
                    </a:ext>
                  </a:extLst>
                </p:cNvPr>
                <p:cNvSpPr txBox="1"/>
                <p:nvPr/>
              </p:nvSpPr>
              <p:spPr>
                <a:xfrm>
                  <a:off x="4722096" y="3486825"/>
                  <a:ext cx="2282625" cy="276999"/>
                </a:xfrm>
                <a:prstGeom prst="rect">
                  <a:avLst/>
                </a:prstGeom>
                <a:noFill/>
              </p:spPr>
              <p:txBody>
                <a:bodyPr wrap="square" rtlCol="0">
                  <a:spAutoFit/>
                </a:bodyPr>
                <a:lstStyle/>
                <a:p>
                  <a:pPr algn="r"/>
                  <a:r>
                    <a:rPr lang="en-US" sz="1200" b="1" dirty="0">
                      <a:cs typeface="Arial" panose="020B0604020202020204" pitchFamily="34" charset="0"/>
                    </a:rPr>
                    <a:t>Liver disease (vs no)</a:t>
                  </a:r>
                </a:p>
              </p:txBody>
            </p:sp>
            <p:sp>
              <p:nvSpPr>
                <p:cNvPr id="79" name="TextBox 78">
                  <a:extLst>
                    <a:ext uri="{FF2B5EF4-FFF2-40B4-BE49-F238E27FC236}">
                      <a16:creationId xmlns:a16="http://schemas.microsoft.com/office/drawing/2014/main" id="{3B088E1E-D6FC-D6CF-C327-E98DBED988C8}"/>
                    </a:ext>
                  </a:extLst>
                </p:cNvPr>
                <p:cNvSpPr txBox="1"/>
                <p:nvPr/>
              </p:nvSpPr>
              <p:spPr>
                <a:xfrm>
                  <a:off x="3168187" y="3649324"/>
                  <a:ext cx="3832144"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Chronic kidney disease (vs no)</a:t>
                  </a:r>
                </a:p>
              </p:txBody>
            </p:sp>
            <p:sp>
              <p:nvSpPr>
                <p:cNvPr id="80" name="TextBox 79">
                  <a:extLst>
                    <a:ext uri="{FF2B5EF4-FFF2-40B4-BE49-F238E27FC236}">
                      <a16:creationId xmlns:a16="http://schemas.microsoft.com/office/drawing/2014/main" id="{8B21338A-5916-4F74-23F8-79944F4F8B67}"/>
                    </a:ext>
                  </a:extLst>
                </p:cNvPr>
                <p:cNvSpPr txBox="1"/>
                <p:nvPr/>
              </p:nvSpPr>
              <p:spPr>
                <a:xfrm>
                  <a:off x="4722096" y="3815866"/>
                  <a:ext cx="2282625"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Heart failure (vs no)</a:t>
                  </a:r>
                </a:p>
              </p:txBody>
            </p:sp>
            <p:sp>
              <p:nvSpPr>
                <p:cNvPr id="81" name="TextBox 80">
                  <a:extLst>
                    <a:ext uri="{FF2B5EF4-FFF2-40B4-BE49-F238E27FC236}">
                      <a16:creationId xmlns:a16="http://schemas.microsoft.com/office/drawing/2014/main" id="{F0CBA664-E6CD-78AA-C6AE-69E63612D676}"/>
                    </a:ext>
                  </a:extLst>
                </p:cNvPr>
                <p:cNvSpPr txBox="1"/>
                <p:nvPr/>
              </p:nvSpPr>
              <p:spPr>
                <a:xfrm>
                  <a:off x="4722096" y="3972095"/>
                  <a:ext cx="2282625" cy="276999"/>
                </a:xfrm>
                <a:prstGeom prst="rect">
                  <a:avLst/>
                </a:prstGeom>
                <a:noFill/>
              </p:spPr>
              <p:txBody>
                <a:bodyPr wrap="square" rtlCol="0">
                  <a:spAutoFit/>
                </a:bodyPr>
                <a:lstStyle/>
                <a:p>
                  <a:pPr algn="r"/>
                  <a:r>
                    <a:rPr lang="en-US" sz="1200" b="1" dirty="0">
                      <a:cs typeface="Arial" panose="020B0604020202020204" pitchFamily="34" charset="0"/>
                    </a:rPr>
                    <a:t>Diabetes (vs no)</a:t>
                  </a:r>
                </a:p>
              </p:txBody>
            </p:sp>
            <p:sp>
              <p:nvSpPr>
                <p:cNvPr id="82" name="TextBox 81">
                  <a:extLst>
                    <a:ext uri="{FF2B5EF4-FFF2-40B4-BE49-F238E27FC236}">
                      <a16:creationId xmlns:a16="http://schemas.microsoft.com/office/drawing/2014/main" id="{E1ACDB65-138B-F2D6-5B6B-EB0E3530F569}"/>
                    </a:ext>
                  </a:extLst>
                </p:cNvPr>
                <p:cNvSpPr txBox="1"/>
                <p:nvPr/>
              </p:nvSpPr>
              <p:spPr>
                <a:xfrm>
                  <a:off x="3218938" y="4432282"/>
                  <a:ext cx="3775303" cy="276999"/>
                </a:xfrm>
                <a:prstGeom prst="rect">
                  <a:avLst/>
                </a:prstGeom>
                <a:noFill/>
              </p:spPr>
              <p:txBody>
                <a:bodyPr wrap="square" rtlCol="0">
                  <a:spAutoFit/>
                </a:bodyPr>
                <a:lstStyle/>
                <a:p>
                  <a:pPr algn="r"/>
                  <a:r>
                    <a:rPr lang="en-US" sz="1200" b="1" dirty="0">
                      <a:cs typeface="Arial" panose="020B0604020202020204" pitchFamily="34" charset="0"/>
                    </a:rPr>
                    <a:t>8-18 h since oral anticoagulant (vs &gt;18 h)</a:t>
                  </a:r>
                </a:p>
              </p:txBody>
            </p:sp>
            <p:sp>
              <p:nvSpPr>
                <p:cNvPr id="84" name="TextBox 83">
                  <a:extLst>
                    <a:ext uri="{FF2B5EF4-FFF2-40B4-BE49-F238E27FC236}">
                      <a16:creationId xmlns:a16="http://schemas.microsoft.com/office/drawing/2014/main" id="{BE7B0075-237B-49D5-4E21-63E93429D6B0}"/>
                    </a:ext>
                  </a:extLst>
                </p:cNvPr>
                <p:cNvSpPr txBox="1"/>
                <p:nvPr/>
              </p:nvSpPr>
              <p:spPr>
                <a:xfrm>
                  <a:off x="4487530" y="2167418"/>
                  <a:ext cx="2517191" cy="276999"/>
                </a:xfrm>
                <a:prstGeom prst="rect">
                  <a:avLst/>
                </a:prstGeom>
                <a:noFill/>
              </p:spPr>
              <p:txBody>
                <a:bodyPr wrap="square" rtlCol="0">
                  <a:spAutoFit/>
                </a:bodyPr>
                <a:lstStyle/>
                <a:p>
                  <a:pPr algn="r"/>
                  <a:r>
                    <a:rPr lang="en-US" sz="1200" b="1" u="sng" dirty="0">
                      <a:cs typeface="Arial" panose="020B0604020202020204" pitchFamily="34" charset="0"/>
                    </a:rPr>
                    <a:t>Patient characteristics</a:t>
                  </a:r>
                </a:p>
              </p:txBody>
            </p:sp>
            <p:sp>
              <p:nvSpPr>
                <p:cNvPr id="85" name="TextBox 84">
                  <a:extLst>
                    <a:ext uri="{FF2B5EF4-FFF2-40B4-BE49-F238E27FC236}">
                      <a16:creationId xmlns:a16="http://schemas.microsoft.com/office/drawing/2014/main" id="{04A38752-70CE-978C-6D48-570DDCE02E51}"/>
                    </a:ext>
                  </a:extLst>
                </p:cNvPr>
                <p:cNvSpPr txBox="1"/>
                <p:nvPr/>
              </p:nvSpPr>
              <p:spPr>
                <a:xfrm>
                  <a:off x="4487530" y="3286567"/>
                  <a:ext cx="2517191" cy="276999"/>
                </a:xfrm>
                <a:prstGeom prst="rect">
                  <a:avLst/>
                </a:prstGeom>
                <a:noFill/>
              </p:spPr>
              <p:txBody>
                <a:bodyPr wrap="square" rtlCol="0">
                  <a:spAutoFit/>
                </a:bodyPr>
                <a:lstStyle/>
                <a:p>
                  <a:pPr algn="r"/>
                  <a:r>
                    <a:rPr lang="en-US" sz="1200" b="1" u="sng" dirty="0">
                      <a:cs typeface="Arial" panose="020B0604020202020204" pitchFamily="34" charset="0"/>
                    </a:rPr>
                    <a:t>Comorbid conditions</a:t>
                  </a:r>
                </a:p>
              </p:txBody>
            </p:sp>
            <p:sp>
              <p:nvSpPr>
                <p:cNvPr id="86" name="TextBox 85">
                  <a:extLst>
                    <a:ext uri="{FF2B5EF4-FFF2-40B4-BE49-F238E27FC236}">
                      <a16:creationId xmlns:a16="http://schemas.microsoft.com/office/drawing/2014/main" id="{EF03E824-D01D-E494-5692-552E7F91DB1A}"/>
                    </a:ext>
                  </a:extLst>
                </p:cNvPr>
                <p:cNvSpPr txBox="1"/>
                <p:nvPr/>
              </p:nvSpPr>
              <p:spPr>
                <a:xfrm>
                  <a:off x="4317061" y="4224192"/>
                  <a:ext cx="2687659" cy="276999"/>
                </a:xfrm>
                <a:prstGeom prst="rect">
                  <a:avLst/>
                </a:prstGeom>
                <a:noFill/>
              </p:spPr>
              <p:txBody>
                <a:bodyPr wrap="square" rtlCol="0">
                  <a:spAutoFit/>
                </a:bodyPr>
                <a:lstStyle/>
                <a:p>
                  <a:pPr algn="r"/>
                  <a:r>
                    <a:rPr lang="en-US" sz="1200" b="1" u="sng" dirty="0">
                      <a:cs typeface="Arial" panose="020B0604020202020204" pitchFamily="34" charset="0"/>
                    </a:rPr>
                    <a:t>Oral anticoagulant timing</a:t>
                  </a:r>
                </a:p>
              </p:txBody>
            </p:sp>
            <p:sp>
              <p:nvSpPr>
                <p:cNvPr id="87" name="TextBox 86">
                  <a:extLst>
                    <a:ext uri="{FF2B5EF4-FFF2-40B4-BE49-F238E27FC236}">
                      <a16:creationId xmlns:a16="http://schemas.microsoft.com/office/drawing/2014/main" id="{4989B598-B49F-3131-0779-6D82873E3058}"/>
                    </a:ext>
                  </a:extLst>
                </p:cNvPr>
                <p:cNvSpPr txBox="1"/>
                <p:nvPr/>
              </p:nvSpPr>
              <p:spPr>
                <a:xfrm>
                  <a:off x="7286917" y="6193555"/>
                  <a:ext cx="2387489" cy="307777"/>
                </a:xfrm>
                <a:prstGeom prst="rect">
                  <a:avLst/>
                </a:prstGeom>
                <a:noFill/>
              </p:spPr>
              <p:txBody>
                <a:bodyPr wrap="square" rtlCol="0">
                  <a:spAutoFit/>
                </a:bodyPr>
                <a:lstStyle/>
                <a:p>
                  <a:pPr algn="ctr"/>
                  <a:r>
                    <a:rPr lang="en-US" sz="1400" b="1" dirty="0">
                      <a:cs typeface="Arial" panose="020B0604020202020204" pitchFamily="34" charset="0"/>
                    </a:rPr>
                    <a:t>Adjusted OR (95% CI)</a:t>
                  </a:r>
                </a:p>
              </p:txBody>
            </p:sp>
            <p:sp>
              <p:nvSpPr>
                <p:cNvPr id="93" name="TextBox 92">
                  <a:extLst>
                    <a:ext uri="{FF2B5EF4-FFF2-40B4-BE49-F238E27FC236}">
                      <a16:creationId xmlns:a16="http://schemas.microsoft.com/office/drawing/2014/main" id="{CACE3844-C37F-A7D6-8E2A-27DFB695768C}"/>
                    </a:ext>
                  </a:extLst>
                </p:cNvPr>
                <p:cNvSpPr txBox="1"/>
                <p:nvPr/>
              </p:nvSpPr>
              <p:spPr>
                <a:xfrm>
                  <a:off x="3650267" y="5045573"/>
                  <a:ext cx="3354453"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Door-to-administration time ≥30 min</a:t>
                  </a:r>
                </a:p>
              </p:txBody>
            </p:sp>
            <p:sp>
              <p:nvSpPr>
                <p:cNvPr id="94" name="TextBox 93">
                  <a:extLst>
                    <a:ext uri="{FF2B5EF4-FFF2-40B4-BE49-F238E27FC236}">
                      <a16:creationId xmlns:a16="http://schemas.microsoft.com/office/drawing/2014/main" id="{869952E0-4871-421D-A186-D55D1BF1DD50}"/>
                    </a:ext>
                  </a:extLst>
                </p:cNvPr>
                <p:cNvSpPr txBox="1"/>
                <p:nvPr/>
              </p:nvSpPr>
              <p:spPr>
                <a:xfrm>
                  <a:off x="9001640" y="3649325"/>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2.17 (1.53, 3.08)</a:t>
                  </a:r>
                </a:p>
              </p:txBody>
            </p:sp>
            <p:sp>
              <p:nvSpPr>
                <p:cNvPr id="95" name="TextBox 94">
                  <a:extLst>
                    <a:ext uri="{FF2B5EF4-FFF2-40B4-BE49-F238E27FC236}">
                      <a16:creationId xmlns:a16="http://schemas.microsoft.com/office/drawing/2014/main" id="{1A0E1AF7-7B20-8C58-4B8F-CE441F193FE6}"/>
                    </a:ext>
                  </a:extLst>
                </p:cNvPr>
                <p:cNvSpPr txBox="1"/>
                <p:nvPr/>
              </p:nvSpPr>
              <p:spPr>
                <a:xfrm>
                  <a:off x="9105646" y="1034638"/>
                  <a:ext cx="2002765" cy="276999"/>
                </a:xfrm>
                <a:prstGeom prst="rect">
                  <a:avLst/>
                </a:prstGeom>
                <a:noFill/>
              </p:spPr>
              <p:txBody>
                <a:bodyPr wrap="square" rtlCol="0">
                  <a:spAutoFit/>
                </a:bodyPr>
                <a:lstStyle/>
                <a:p>
                  <a:r>
                    <a:rPr lang="en-US" sz="1200" b="1" dirty="0">
                      <a:cs typeface="Arial" panose="020B0604020202020204" pitchFamily="34" charset="0"/>
                    </a:rPr>
                    <a:t>Adjusted OR (95% CI)</a:t>
                  </a:r>
                </a:p>
              </p:txBody>
            </p:sp>
            <p:sp>
              <p:nvSpPr>
                <p:cNvPr id="96" name="TextBox 95">
                  <a:extLst>
                    <a:ext uri="{FF2B5EF4-FFF2-40B4-BE49-F238E27FC236}">
                      <a16:creationId xmlns:a16="http://schemas.microsoft.com/office/drawing/2014/main" id="{CC1F7DD3-F61C-8379-B64B-FCACFE104B53}"/>
                    </a:ext>
                  </a:extLst>
                </p:cNvPr>
                <p:cNvSpPr txBox="1"/>
                <p:nvPr/>
              </p:nvSpPr>
              <p:spPr>
                <a:xfrm>
                  <a:off x="9001640" y="1461080"/>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0.55 (0.39, 0.76)</a:t>
                  </a:r>
                </a:p>
              </p:txBody>
            </p:sp>
            <p:sp>
              <p:nvSpPr>
                <p:cNvPr id="97" name="TextBox 96">
                  <a:extLst>
                    <a:ext uri="{FF2B5EF4-FFF2-40B4-BE49-F238E27FC236}">
                      <a16:creationId xmlns:a16="http://schemas.microsoft.com/office/drawing/2014/main" id="{C88985BE-12B5-9D2E-4C98-C6C8CBFCB8A8}"/>
                    </a:ext>
                  </a:extLst>
                </p:cNvPr>
                <p:cNvSpPr txBox="1"/>
                <p:nvPr/>
              </p:nvSpPr>
              <p:spPr>
                <a:xfrm>
                  <a:off x="9001640" y="2371904"/>
                  <a:ext cx="1731776" cy="276999"/>
                </a:xfrm>
                <a:prstGeom prst="rect">
                  <a:avLst/>
                </a:prstGeom>
                <a:noFill/>
              </p:spPr>
              <p:txBody>
                <a:bodyPr wrap="square" rtlCol="0">
                  <a:spAutoFit/>
                </a:bodyPr>
                <a:lstStyle/>
                <a:p>
                  <a:pPr algn="r"/>
                  <a:r>
                    <a:rPr lang="en-US" sz="1200" dirty="0">
                      <a:cs typeface="Arial" panose="020B0604020202020204" pitchFamily="34" charset="0"/>
                    </a:rPr>
                    <a:t>1.01 (1.00, 1.03)</a:t>
                  </a:r>
                </a:p>
              </p:txBody>
            </p:sp>
            <p:sp>
              <p:nvSpPr>
                <p:cNvPr id="98" name="TextBox 97">
                  <a:extLst>
                    <a:ext uri="{FF2B5EF4-FFF2-40B4-BE49-F238E27FC236}">
                      <a16:creationId xmlns:a16="http://schemas.microsoft.com/office/drawing/2014/main" id="{29867F25-EEC0-ECAB-73A9-356F06809306}"/>
                    </a:ext>
                  </a:extLst>
                </p:cNvPr>
                <p:cNvSpPr txBox="1"/>
                <p:nvPr/>
              </p:nvSpPr>
              <p:spPr>
                <a:xfrm>
                  <a:off x="9001640" y="2544161"/>
                  <a:ext cx="1731776" cy="276999"/>
                </a:xfrm>
                <a:prstGeom prst="rect">
                  <a:avLst/>
                </a:prstGeom>
                <a:noFill/>
              </p:spPr>
              <p:txBody>
                <a:bodyPr wrap="square" rtlCol="0">
                  <a:spAutoFit/>
                </a:bodyPr>
                <a:lstStyle/>
                <a:p>
                  <a:pPr algn="r"/>
                  <a:r>
                    <a:rPr lang="en-US" sz="1200" dirty="0">
                      <a:cs typeface="Arial" panose="020B0604020202020204" pitchFamily="34" charset="0"/>
                    </a:rPr>
                    <a:t>0.88 (0.64, 1.23)</a:t>
                  </a:r>
                </a:p>
              </p:txBody>
            </p:sp>
            <p:sp>
              <p:nvSpPr>
                <p:cNvPr id="99" name="TextBox 98">
                  <a:extLst>
                    <a:ext uri="{FF2B5EF4-FFF2-40B4-BE49-F238E27FC236}">
                      <a16:creationId xmlns:a16="http://schemas.microsoft.com/office/drawing/2014/main" id="{70EBE69C-EF84-2ED5-F6C0-CB0F2D3D5EFE}"/>
                    </a:ext>
                  </a:extLst>
                </p:cNvPr>
                <p:cNvSpPr txBox="1"/>
                <p:nvPr/>
              </p:nvSpPr>
              <p:spPr>
                <a:xfrm>
                  <a:off x="9001640" y="2712044"/>
                  <a:ext cx="1731776" cy="276999"/>
                </a:xfrm>
                <a:prstGeom prst="rect">
                  <a:avLst/>
                </a:prstGeom>
                <a:noFill/>
              </p:spPr>
              <p:txBody>
                <a:bodyPr wrap="square" rtlCol="0">
                  <a:spAutoFit/>
                </a:bodyPr>
                <a:lstStyle/>
                <a:p>
                  <a:pPr algn="r"/>
                  <a:r>
                    <a:rPr lang="en-US" sz="1200" dirty="0">
                      <a:cs typeface="Arial" panose="020B0604020202020204" pitchFamily="34" charset="0"/>
                    </a:rPr>
                    <a:t>1.00 (0.99, 1.00)</a:t>
                  </a:r>
                </a:p>
              </p:txBody>
            </p:sp>
            <p:sp>
              <p:nvSpPr>
                <p:cNvPr id="100" name="TextBox 99">
                  <a:extLst>
                    <a:ext uri="{FF2B5EF4-FFF2-40B4-BE49-F238E27FC236}">
                      <a16:creationId xmlns:a16="http://schemas.microsoft.com/office/drawing/2014/main" id="{4D12681B-457C-6948-B70E-007CCEB11CC4}"/>
                    </a:ext>
                  </a:extLst>
                </p:cNvPr>
                <p:cNvSpPr txBox="1"/>
                <p:nvPr/>
              </p:nvSpPr>
              <p:spPr>
                <a:xfrm>
                  <a:off x="9001640" y="2872456"/>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3.93 (2.63, 6.01)</a:t>
                  </a:r>
                </a:p>
              </p:txBody>
            </p:sp>
            <p:sp>
              <p:nvSpPr>
                <p:cNvPr id="101" name="TextBox 100">
                  <a:extLst>
                    <a:ext uri="{FF2B5EF4-FFF2-40B4-BE49-F238E27FC236}">
                      <a16:creationId xmlns:a16="http://schemas.microsoft.com/office/drawing/2014/main" id="{50ED3A60-99AC-3C97-3C85-0CDCD4F59E04}"/>
                    </a:ext>
                  </a:extLst>
                </p:cNvPr>
                <p:cNvSpPr txBox="1"/>
                <p:nvPr/>
              </p:nvSpPr>
              <p:spPr>
                <a:xfrm>
                  <a:off x="9001640" y="303800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3.27 (2.31, 4.64)</a:t>
                  </a:r>
                </a:p>
              </p:txBody>
            </p:sp>
            <p:sp>
              <p:nvSpPr>
                <p:cNvPr id="102" name="TextBox 101">
                  <a:extLst>
                    <a:ext uri="{FF2B5EF4-FFF2-40B4-BE49-F238E27FC236}">
                      <a16:creationId xmlns:a16="http://schemas.microsoft.com/office/drawing/2014/main" id="{B71D53BC-06B6-E5DC-3427-68F237CDFB26}"/>
                    </a:ext>
                  </a:extLst>
                </p:cNvPr>
                <p:cNvSpPr txBox="1"/>
                <p:nvPr/>
              </p:nvSpPr>
              <p:spPr>
                <a:xfrm>
                  <a:off x="9001640" y="3486825"/>
                  <a:ext cx="1731776" cy="276999"/>
                </a:xfrm>
                <a:prstGeom prst="rect">
                  <a:avLst/>
                </a:prstGeom>
                <a:noFill/>
              </p:spPr>
              <p:txBody>
                <a:bodyPr wrap="square" rtlCol="0">
                  <a:spAutoFit/>
                </a:bodyPr>
                <a:lstStyle/>
                <a:p>
                  <a:pPr algn="r"/>
                  <a:r>
                    <a:rPr lang="en-US" sz="1200" dirty="0">
                      <a:cs typeface="Arial" panose="020B0604020202020204" pitchFamily="34" charset="0"/>
                    </a:rPr>
                    <a:t>1.17 (0.74, 1.81)</a:t>
                  </a:r>
                </a:p>
              </p:txBody>
            </p:sp>
            <p:sp>
              <p:nvSpPr>
                <p:cNvPr id="103" name="TextBox 102">
                  <a:extLst>
                    <a:ext uri="{FF2B5EF4-FFF2-40B4-BE49-F238E27FC236}">
                      <a16:creationId xmlns:a16="http://schemas.microsoft.com/office/drawing/2014/main" id="{08951961-3D72-69F9-57D3-E0918F1BBE3D}"/>
                    </a:ext>
                  </a:extLst>
                </p:cNvPr>
                <p:cNvSpPr txBox="1"/>
                <p:nvPr/>
              </p:nvSpPr>
              <p:spPr>
                <a:xfrm>
                  <a:off x="9001640" y="3815866"/>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1.80 (1.27, 2.54)</a:t>
                  </a:r>
                </a:p>
              </p:txBody>
            </p:sp>
            <p:sp>
              <p:nvSpPr>
                <p:cNvPr id="104" name="TextBox 103">
                  <a:extLst>
                    <a:ext uri="{FF2B5EF4-FFF2-40B4-BE49-F238E27FC236}">
                      <a16:creationId xmlns:a16="http://schemas.microsoft.com/office/drawing/2014/main" id="{7DEF5F0D-4B38-2E75-D0CF-B15D22BEDCF4}"/>
                    </a:ext>
                  </a:extLst>
                </p:cNvPr>
                <p:cNvSpPr txBox="1"/>
                <p:nvPr/>
              </p:nvSpPr>
              <p:spPr>
                <a:xfrm>
                  <a:off x="9001640" y="3972096"/>
                  <a:ext cx="1731776" cy="276999"/>
                </a:xfrm>
                <a:prstGeom prst="rect">
                  <a:avLst/>
                </a:prstGeom>
                <a:noFill/>
              </p:spPr>
              <p:txBody>
                <a:bodyPr wrap="square" rtlCol="0">
                  <a:spAutoFit/>
                </a:bodyPr>
                <a:lstStyle/>
                <a:p>
                  <a:pPr algn="r"/>
                  <a:r>
                    <a:rPr lang="en-US" sz="1200" dirty="0">
                      <a:cs typeface="Arial" panose="020B0604020202020204" pitchFamily="34" charset="0"/>
                    </a:rPr>
                    <a:t>0.97 (0.69, 1.35)</a:t>
                  </a:r>
                </a:p>
              </p:txBody>
            </p:sp>
            <p:sp>
              <p:nvSpPr>
                <p:cNvPr id="105" name="TextBox 104">
                  <a:extLst>
                    <a:ext uri="{FF2B5EF4-FFF2-40B4-BE49-F238E27FC236}">
                      <a16:creationId xmlns:a16="http://schemas.microsoft.com/office/drawing/2014/main" id="{8C3AE972-77DB-58AE-760A-6272A320709F}"/>
                    </a:ext>
                  </a:extLst>
                </p:cNvPr>
                <p:cNvSpPr txBox="1"/>
                <p:nvPr/>
              </p:nvSpPr>
              <p:spPr>
                <a:xfrm>
                  <a:off x="9001640" y="4432282"/>
                  <a:ext cx="1731776" cy="276999"/>
                </a:xfrm>
                <a:prstGeom prst="rect">
                  <a:avLst/>
                </a:prstGeom>
                <a:noFill/>
              </p:spPr>
              <p:txBody>
                <a:bodyPr wrap="square" rtlCol="0">
                  <a:spAutoFit/>
                </a:bodyPr>
                <a:lstStyle/>
                <a:p>
                  <a:pPr algn="r"/>
                  <a:r>
                    <a:rPr lang="en-US" sz="1200" dirty="0">
                      <a:cs typeface="Arial" panose="020B0604020202020204" pitchFamily="34" charset="0"/>
                    </a:rPr>
                    <a:t>0.79 (0.50, 1.27)</a:t>
                  </a:r>
                </a:p>
              </p:txBody>
            </p:sp>
            <p:sp>
              <p:nvSpPr>
                <p:cNvPr id="106" name="TextBox 105">
                  <a:extLst>
                    <a:ext uri="{FF2B5EF4-FFF2-40B4-BE49-F238E27FC236}">
                      <a16:creationId xmlns:a16="http://schemas.microsoft.com/office/drawing/2014/main" id="{11C4B83F-ECBE-4DF2-0D91-A8E8A3958A2F}"/>
                    </a:ext>
                  </a:extLst>
                </p:cNvPr>
                <p:cNvSpPr txBox="1"/>
                <p:nvPr/>
              </p:nvSpPr>
              <p:spPr>
                <a:xfrm>
                  <a:off x="9001640" y="4602889"/>
                  <a:ext cx="1731776" cy="276999"/>
                </a:xfrm>
                <a:prstGeom prst="rect">
                  <a:avLst/>
                </a:prstGeom>
                <a:noFill/>
              </p:spPr>
              <p:txBody>
                <a:bodyPr wrap="square" rtlCol="0">
                  <a:spAutoFit/>
                </a:bodyPr>
                <a:lstStyle/>
                <a:p>
                  <a:pPr algn="r"/>
                  <a:r>
                    <a:rPr lang="en-US" sz="1200" dirty="0">
                      <a:cs typeface="Arial" panose="020B0604020202020204" pitchFamily="34" charset="0"/>
                    </a:rPr>
                    <a:t>0.87 (0.55, 1.40)</a:t>
                  </a:r>
                </a:p>
              </p:txBody>
            </p:sp>
            <p:sp>
              <p:nvSpPr>
                <p:cNvPr id="107" name="TextBox 106">
                  <a:extLst>
                    <a:ext uri="{FF2B5EF4-FFF2-40B4-BE49-F238E27FC236}">
                      <a16:creationId xmlns:a16="http://schemas.microsoft.com/office/drawing/2014/main" id="{9033DB14-0988-3BA5-38D9-3E8D14FE010D}"/>
                    </a:ext>
                  </a:extLst>
                </p:cNvPr>
                <p:cNvSpPr txBox="1"/>
                <p:nvPr/>
              </p:nvSpPr>
              <p:spPr>
                <a:xfrm>
                  <a:off x="9001640" y="5045573"/>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2.46 (1.12, 6.22)</a:t>
                  </a:r>
                </a:p>
              </p:txBody>
            </p:sp>
            <p:sp>
              <p:nvSpPr>
                <p:cNvPr id="109" name="TextBox 108">
                  <a:extLst>
                    <a:ext uri="{FF2B5EF4-FFF2-40B4-BE49-F238E27FC236}">
                      <a16:creationId xmlns:a16="http://schemas.microsoft.com/office/drawing/2014/main" id="{1A96655A-C94E-ADEC-941E-31485EE0DEEC}"/>
                    </a:ext>
                  </a:extLst>
                </p:cNvPr>
                <p:cNvSpPr txBox="1"/>
                <p:nvPr/>
              </p:nvSpPr>
              <p:spPr>
                <a:xfrm>
                  <a:off x="9931712" y="1461079"/>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0" name="TextBox 109">
                  <a:extLst>
                    <a:ext uri="{FF2B5EF4-FFF2-40B4-BE49-F238E27FC236}">
                      <a16:creationId xmlns:a16="http://schemas.microsoft.com/office/drawing/2014/main" id="{A401169D-E82C-642F-485A-4A7A1A9BEFAA}"/>
                    </a:ext>
                  </a:extLst>
                </p:cNvPr>
                <p:cNvSpPr txBox="1"/>
                <p:nvPr/>
              </p:nvSpPr>
              <p:spPr>
                <a:xfrm>
                  <a:off x="9931712" y="2371903"/>
                  <a:ext cx="1731776" cy="276999"/>
                </a:xfrm>
                <a:prstGeom prst="rect">
                  <a:avLst/>
                </a:prstGeom>
                <a:noFill/>
              </p:spPr>
              <p:txBody>
                <a:bodyPr wrap="square" rtlCol="0">
                  <a:spAutoFit/>
                </a:bodyPr>
                <a:lstStyle/>
                <a:p>
                  <a:pPr algn="r"/>
                  <a:r>
                    <a:rPr lang="en-US" sz="1200" dirty="0">
                      <a:cs typeface="Arial" panose="020B0604020202020204" pitchFamily="34" charset="0"/>
                    </a:rPr>
                    <a:t>0.07</a:t>
                  </a:r>
                </a:p>
              </p:txBody>
            </p:sp>
            <p:sp>
              <p:nvSpPr>
                <p:cNvPr id="111" name="TextBox 110">
                  <a:extLst>
                    <a:ext uri="{FF2B5EF4-FFF2-40B4-BE49-F238E27FC236}">
                      <a16:creationId xmlns:a16="http://schemas.microsoft.com/office/drawing/2014/main" id="{432C825A-EBB6-A7BE-FE95-1FFB5FF3BC9C}"/>
                    </a:ext>
                  </a:extLst>
                </p:cNvPr>
                <p:cNvSpPr txBox="1"/>
                <p:nvPr/>
              </p:nvSpPr>
              <p:spPr>
                <a:xfrm>
                  <a:off x="9931712" y="2544160"/>
                  <a:ext cx="1731776" cy="276999"/>
                </a:xfrm>
                <a:prstGeom prst="rect">
                  <a:avLst/>
                </a:prstGeom>
                <a:noFill/>
              </p:spPr>
              <p:txBody>
                <a:bodyPr wrap="square" rtlCol="0">
                  <a:spAutoFit/>
                </a:bodyPr>
                <a:lstStyle/>
                <a:p>
                  <a:pPr algn="r"/>
                  <a:r>
                    <a:rPr lang="en-US" sz="1200" dirty="0">
                      <a:cs typeface="Arial" panose="020B0604020202020204" pitchFamily="34" charset="0"/>
                    </a:rPr>
                    <a:t>0.46 </a:t>
                  </a:r>
                </a:p>
              </p:txBody>
            </p:sp>
            <p:sp>
              <p:nvSpPr>
                <p:cNvPr id="112" name="TextBox 111">
                  <a:extLst>
                    <a:ext uri="{FF2B5EF4-FFF2-40B4-BE49-F238E27FC236}">
                      <a16:creationId xmlns:a16="http://schemas.microsoft.com/office/drawing/2014/main" id="{F43D6E26-046C-3A94-9D8E-DF329E897260}"/>
                    </a:ext>
                  </a:extLst>
                </p:cNvPr>
                <p:cNvSpPr txBox="1"/>
                <p:nvPr/>
              </p:nvSpPr>
              <p:spPr>
                <a:xfrm>
                  <a:off x="9931712" y="2712043"/>
                  <a:ext cx="1731776" cy="276999"/>
                </a:xfrm>
                <a:prstGeom prst="rect">
                  <a:avLst/>
                </a:prstGeom>
                <a:noFill/>
              </p:spPr>
              <p:txBody>
                <a:bodyPr wrap="square" rtlCol="0">
                  <a:spAutoFit/>
                </a:bodyPr>
                <a:lstStyle/>
                <a:p>
                  <a:pPr algn="r"/>
                  <a:r>
                    <a:rPr lang="en-US" sz="1200" dirty="0">
                      <a:cs typeface="Arial" panose="020B0604020202020204" pitchFamily="34" charset="0"/>
                    </a:rPr>
                    <a:t>0.29</a:t>
                  </a:r>
                </a:p>
              </p:txBody>
            </p:sp>
            <p:sp>
              <p:nvSpPr>
                <p:cNvPr id="113" name="TextBox 112">
                  <a:extLst>
                    <a:ext uri="{FF2B5EF4-FFF2-40B4-BE49-F238E27FC236}">
                      <a16:creationId xmlns:a16="http://schemas.microsoft.com/office/drawing/2014/main" id="{AA7B4DE1-9C76-17EA-B9D3-B48D19806A23}"/>
                    </a:ext>
                  </a:extLst>
                </p:cNvPr>
                <p:cNvSpPr txBox="1"/>
                <p:nvPr/>
              </p:nvSpPr>
              <p:spPr>
                <a:xfrm>
                  <a:off x="9931712" y="2872455"/>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4" name="TextBox 113">
                  <a:extLst>
                    <a:ext uri="{FF2B5EF4-FFF2-40B4-BE49-F238E27FC236}">
                      <a16:creationId xmlns:a16="http://schemas.microsoft.com/office/drawing/2014/main" id="{3D18CEA9-4897-4D18-0C77-CA2F9A725F6E}"/>
                    </a:ext>
                  </a:extLst>
                </p:cNvPr>
                <p:cNvSpPr txBox="1"/>
                <p:nvPr/>
              </p:nvSpPr>
              <p:spPr>
                <a:xfrm>
                  <a:off x="9931712" y="303800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5" name="TextBox 114">
                  <a:extLst>
                    <a:ext uri="{FF2B5EF4-FFF2-40B4-BE49-F238E27FC236}">
                      <a16:creationId xmlns:a16="http://schemas.microsoft.com/office/drawing/2014/main" id="{D6FBF1A9-BB90-94A2-3309-C68D471417FB}"/>
                    </a:ext>
                  </a:extLst>
                </p:cNvPr>
                <p:cNvSpPr txBox="1"/>
                <p:nvPr/>
              </p:nvSpPr>
              <p:spPr>
                <a:xfrm>
                  <a:off x="9931712" y="3486824"/>
                  <a:ext cx="1731776" cy="276999"/>
                </a:xfrm>
                <a:prstGeom prst="rect">
                  <a:avLst/>
                </a:prstGeom>
                <a:noFill/>
              </p:spPr>
              <p:txBody>
                <a:bodyPr wrap="square" rtlCol="0">
                  <a:spAutoFit/>
                </a:bodyPr>
                <a:lstStyle/>
                <a:p>
                  <a:pPr algn="r"/>
                  <a:r>
                    <a:rPr lang="en-US" sz="1200" dirty="0">
                      <a:cs typeface="Arial" panose="020B0604020202020204" pitchFamily="34" charset="0"/>
                    </a:rPr>
                    <a:t>0.51</a:t>
                  </a:r>
                </a:p>
              </p:txBody>
            </p:sp>
            <p:sp>
              <p:nvSpPr>
                <p:cNvPr id="116" name="TextBox 115">
                  <a:extLst>
                    <a:ext uri="{FF2B5EF4-FFF2-40B4-BE49-F238E27FC236}">
                      <a16:creationId xmlns:a16="http://schemas.microsoft.com/office/drawing/2014/main" id="{6ED3EEC7-DF1F-A9E8-56CC-00497BFCB001}"/>
                    </a:ext>
                  </a:extLst>
                </p:cNvPr>
                <p:cNvSpPr txBox="1"/>
                <p:nvPr/>
              </p:nvSpPr>
              <p:spPr>
                <a:xfrm>
                  <a:off x="9931712" y="3649324"/>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7" name="TextBox 116">
                  <a:extLst>
                    <a:ext uri="{FF2B5EF4-FFF2-40B4-BE49-F238E27FC236}">
                      <a16:creationId xmlns:a16="http://schemas.microsoft.com/office/drawing/2014/main" id="{ED0E83E2-D210-8969-B8E1-57489CB3A843}"/>
                    </a:ext>
                  </a:extLst>
                </p:cNvPr>
                <p:cNvSpPr txBox="1"/>
                <p:nvPr/>
              </p:nvSpPr>
              <p:spPr>
                <a:xfrm>
                  <a:off x="9900778" y="3815866"/>
                  <a:ext cx="1762711"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&lt;0.01</a:t>
                  </a:r>
                </a:p>
              </p:txBody>
            </p:sp>
            <p:sp>
              <p:nvSpPr>
                <p:cNvPr id="118" name="TextBox 117">
                  <a:extLst>
                    <a:ext uri="{FF2B5EF4-FFF2-40B4-BE49-F238E27FC236}">
                      <a16:creationId xmlns:a16="http://schemas.microsoft.com/office/drawing/2014/main" id="{E077E773-D65C-BAC0-800C-4EEB1330D677}"/>
                    </a:ext>
                  </a:extLst>
                </p:cNvPr>
                <p:cNvSpPr txBox="1"/>
                <p:nvPr/>
              </p:nvSpPr>
              <p:spPr>
                <a:xfrm>
                  <a:off x="9931712" y="3972095"/>
                  <a:ext cx="1731776" cy="276999"/>
                </a:xfrm>
                <a:prstGeom prst="rect">
                  <a:avLst/>
                </a:prstGeom>
                <a:noFill/>
              </p:spPr>
              <p:txBody>
                <a:bodyPr wrap="square" rtlCol="0">
                  <a:spAutoFit/>
                </a:bodyPr>
                <a:lstStyle/>
                <a:p>
                  <a:pPr algn="r"/>
                  <a:r>
                    <a:rPr lang="en-US" sz="1200" dirty="0">
                      <a:cs typeface="Arial" panose="020B0604020202020204" pitchFamily="34" charset="0"/>
                    </a:rPr>
                    <a:t>0.85</a:t>
                  </a:r>
                </a:p>
              </p:txBody>
            </p:sp>
            <p:sp>
              <p:nvSpPr>
                <p:cNvPr id="119" name="TextBox 118">
                  <a:extLst>
                    <a:ext uri="{FF2B5EF4-FFF2-40B4-BE49-F238E27FC236}">
                      <a16:creationId xmlns:a16="http://schemas.microsoft.com/office/drawing/2014/main" id="{629AE879-E376-9381-C9FF-0BCA3B8F3067}"/>
                    </a:ext>
                  </a:extLst>
                </p:cNvPr>
                <p:cNvSpPr txBox="1"/>
                <p:nvPr/>
              </p:nvSpPr>
              <p:spPr>
                <a:xfrm>
                  <a:off x="9931712" y="4432282"/>
                  <a:ext cx="1731776" cy="276999"/>
                </a:xfrm>
                <a:prstGeom prst="rect">
                  <a:avLst/>
                </a:prstGeom>
                <a:noFill/>
              </p:spPr>
              <p:txBody>
                <a:bodyPr wrap="square" rtlCol="0">
                  <a:spAutoFit/>
                </a:bodyPr>
                <a:lstStyle/>
                <a:p>
                  <a:pPr algn="r"/>
                  <a:r>
                    <a:rPr lang="en-US" sz="1200" dirty="0">
                      <a:cs typeface="Arial" panose="020B0604020202020204" pitchFamily="34" charset="0"/>
                    </a:rPr>
                    <a:t>0.32</a:t>
                  </a:r>
                </a:p>
              </p:txBody>
            </p:sp>
            <p:sp>
              <p:nvSpPr>
                <p:cNvPr id="120" name="TextBox 119">
                  <a:extLst>
                    <a:ext uri="{FF2B5EF4-FFF2-40B4-BE49-F238E27FC236}">
                      <a16:creationId xmlns:a16="http://schemas.microsoft.com/office/drawing/2014/main" id="{0D5D802B-742C-D9D4-28FD-E2B812B0AD63}"/>
                    </a:ext>
                  </a:extLst>
                </p:cNvPr>
                <p:cNvSpPr txBox="1"/>
                <p:nvPr/>
              </p:nvSpPr>
              <p:spPr>
                <a:xfrm>
                  <a:off x="9931712" y="4602888"/>
                  <a:ext cx="1731776" cy="276999"/>
                </a:xfrm>
                <a:prstGeom prst="rect">
                  <a:avLst/>
                </a:prstGeom>
                <a:noFill/>
              </p:spPr>
              <p:txBody>
                <a:bodyPr wrap="square" rtlCol="0">
                  <a:spAutoFit/>
                </a:bodyPr>
                <a:lstStyle/>
                <a:p>
                  <a:pPr algn="r"/>
                  <a:r>
                    <a:rPr lang="en-US" sz="1200" dirty="0">
                      <a:cs typeface="Arial" panose="020B0604020202020204" pitchFamily="34" charset="0"/>
                    </a:rPr>
                    <a:t>0.57</a:t>
                  </a:r>
                </a:p>
              </p:txBody>
            </p:sp>
            <p:sp>
              <p:nvSpPr>
                <p:cNvPr id="121" name="TextBox 120">
                  <a:extLst>
                    <a:ext uri="{FF2B5EF4-FFF2-40B4-BE49-F238E27FC236}">
                      <a16:creationId xmlns:a16="http://schemas.microsoft.com/office/drawing/2014/main" id="{3A52143A-B0E6-047F-6050-04A41BF4DA66}"/>
                    </a:ext>
                  </a:extLst>
                </p:cNvPr>
                <p:cNvSpPr txBox="1"/>
                <p:nvPr/>
              </p:nvSpPr>
              <p:spPr>
                <a:xfrm>
                  <a:off x="9931712" y="5045572"/>
                  <a:ext cx="1731776" cy="276999"/>
                </a:xfrm>
                <a:prstGeom prst="rect">
                  <a:avLst/>
                </a:prstGeom>
                <a:noFill/>
              </p:spPr>
              <p:txBody>
                <a:bodyPr wrap="square" rtlCol="0">
                  <a:spAutoFit/>
                </a:bodyPr>
                <a:lstStyle/>
                <a:p>
                  <a:pPr algn="r"/>
                  <a:r>
                    <a:rPr lang="en-US" sz="1200" b="1" dirty="0">
                      <a:solidFill>
                        <a:srgbClr val="C00000"/>
                      </a:solidFill>
                      <a:cs typeface="Arial" panose="020B0604020202020204" pitchFamily="34" charset="0"/>
                    </a:rPr>
                    <a:t>0.04</a:t>
                  </a:r>
                </a:p>
              </p:txBody>
            </p:sp>
            <p:sp>
              <p:nvSpPr>
                <p:cNvPr id="122" name="TextBox 121">
                  <a:extLst>
                    <a:ext uri="{FF2B5EF4-FFF2-40B4-BE49-F238E27FC236}">
                      <a16:creationId xmlns:a16="http://schemas.microsoft.com/office/drawing/2014/main" id="{7637D2DF-8E95-F462-EBDC-EEDF210FDA77}"/>
                    </a:ext>
                  </a:extLst>
                </p:cNvPr>
                <p:cNvSpPr txBox="1"/>
                <p:nvPr/>
              </p:nvSpPr>
              <p:spPr>
                <a:xfrm>
                  <a:off x="4484928" y="1751780"/>
                  <a:ext cx="2519792" cy="276999"/>
                </a:xfrm>
                <a:prstGeom prst="rect">
                  <a:avLst/>
                </a:prstGeom>
                <a:noFill/>
              </p:spPr>
              <p:txBody>
                <a:bodyPr wrap="square" rtlCol="0">
                  <a:spAutoFit/>
                </a:bodyPr>
                <a:lstStyle/>
                <a:p>
                  <a:pPr algn="r"/>
                  <a:r>
                    <a:rPr lang="en-US" sz="1200" b="1" u="sng" dirty="0">
                      <a:cs typeface="Arial" panose="020B0604020202020204" pitchFamily="34" charset="0"/>
                    </a:rPr>
                    <a:t>Subtype</a:t>
                  </a:r>
                </a:p>
              </p:txBody>
            </p:sp>
            <p:sp>
              <p:nvSpPr>
                <p:cNvPr id="123" name="TextBox 122">
                  <a:extLst>
                    <a:ext uri="{FF2B5EF4-FFF2-40B4-BE49-F238E27FC236}">
                      <a16:creationId xmlns:a16="http://schemas.microsoft.com/office/drawing/2014/main" id="{CE8A17FA-6EFA-CF5F-DB4C-0E19A4044FE8}"/>
                    </a:ext>
                  </a:extLst>
                </p:cNvPr>
                <p:cNvSpPr txBox="1"/>
                <p:nvPr/>
              </p:nvSpPr>
              <p:spPr>
                <a:xfrm>
                  <a:off x="4021128" y="1923896"/>
                  <a:ext cx="2983593" cy="276999"/>
                </a:xfrm>
                <a:prstGeom prst="rect">
                  <a:avLst/>
                </a:prstGeom>
                <a:noFill/>
              </p:spPr>
              <p:txBody>
                <a:bodyPr wrap="square" rtlCol="0">
                  <a:spAutoFit/>
                </a:bodyPr>
                <a:lstStyle/>
                <a:p>
                  <a:pPr algn="r"/>
                  <a:r>
                    <a:rPr lang="en-US" sz="1200" dirty="0">
                      <a:cs typeface="Arial" panose="020B0604020202020204" pitchFamily="34" charset="0"/>
                    </a:rPr>
                    <a:t>Traumatic (vs spontaneous)</a:t>
                  </a:r>
                </a:p>
              </p:txBody>
            </p:sp>
            <p:sp>
              <p:nvSpPr>
                <p:cNvPr id="124" name="TextBox 123">
                  <a:extLst>
                    <a:ext uri="{FF2B5EF4-FFF2-40B4-BE49-F238E27FC236}">
                      <a16:creationId xmlns:a16="http://schemas.microsoft.com/office/drawing/2014/main" id="{B9623800-2F48-CE09-A51C-F17E553FF139}"/>
                    </a:ext>
                  </a:extLst>
                </p:cNvPr>
                <p:cNvSpPr txBox="1"/>
                <p:nvPr/>
              </p:nvSpPr>
              <p:spPr>
                <a:xfrm>
                  <a:off x="9001640" y="1923896"/>
                  <a:ext cx="1731776" cy="276999"/>
                </a:xfrm>
                <a:prstGeom prst="rect">
                  <a:avLst/>
                </a:prstGeom>
                <a:noFill/>
              </p:spPr>
              <p:txBody>
                <a:bodyPr wrap="square" rtlCol="0">
                  <a:spAutoFit/>
                </a:bodyPr>
                <a:lstStyle/>
                <a:p>
                  <a:pPr algn="r"/>
                  <a:r>
                    <a:rPr lang="en-US" sz="1200" dirty="0">
                      <a:cs typeface="Arial" panose="020B0604020202020204" pitchFamily="34" charset="0"/>
                    </a:rPr>
                    <a:t>1.06 (0.77, 1.47)</a:t>
                  </a:r>
                </a:p>
              </p:txBody>
            </p:sp>
            <p:sp>
              <p:nvSpPr>
                <p:cNvPr id="125" name="TextBox 124">
                  <a:extLst>
                    <a:ext uri="{FF2B5EF4-FFF2-40B4-BE49-F238E27FC236}">
                      <a16:creationId xmlns:a16="http://schemas.microsoft.com/office/drawing/2014/main" id="{1742F070-C81B-EC12-F5D7-D562019EFE8D}"/>
                    </a:ext>
                  </a:extLst>
                </p:cNvPr>
                <p:cNvSpPr txBox="1"/>
                <p:nvPr/>
              </p:nvSpPr>
              <p:spPr>
                <a:xfrm>
                  <a:off x="9931712" y="1923895"/>
                  <a:ext cx="1731776" cy="276999"/>
                </a:xfrm>
                <a:prstGeom prst="rect">
                  <a:avLst/>
                </a:prstGeom>
                <a:noFill/>
              </p:spPr>
              <p:txBody>
                <a:bodyPr wrap="square" rtlCol="0">
                  <a:spAutoFit/>
                </a:bodyPr>
                <a:lstStyle/>
                <a:p>
                  <a:pPr algn="r"/>
                  <a:r>
                    <a:rPr lang="en-US" sz="1200" dirty="0">
                      <a:cs typeface="Arial" panose="020B0604020202020204" pitchFamily="34" charset="0"/>
                    </a:rPr>
                    <a:t>0.72</a:t>
                  </a:r>
                </a:p>
              </p:txBody>
            </p:sp>
            <p:cxnSp>
              <p:nvCxnSpPr>
                <p:cNvPr id="183" name="Straight Arrow Connector 182">
                  <a:extLst>
                    <a:ext uri="{FF2B5EF4-FFF2-40B4-BE49-F238E27FC236}">
                      <a16:creationId xmlns:a16="http://schemas.microsoft.com/office/drawing/2014/main" id="{C1C63FAB-5EDA-F110-C920-A74D3D358BDE}"/>
                    </a:ext>
                  </a:extLst>
                </p:cNvPr>
                <p:cNvCxnSpPr>
                  <a:cxnSpLocks/>
                </p:cNvCxnSpPr>
                <p:nvPr/>
              </p:nvCxnSpPr>
              <p:spPr>
                <a:xfrm flipH="1">
                  <a:off x="6248837" y="5846057"/>
                  <a:ext cx="1235263" cy="0"/>
                </a:xfrm>
                <a:prstGeom prst="straightConnector1">
                  <a:avLst/>
                </a:prstGeom>
                <a:noFill/>
                <a:ln w="38100" cap="flat" cmpd="sng" algn="ctr">
                  <a:solidFill>
                    <a:srgbClr val="4F81BD">
                      <a:lumMod val="75000"/>
                    </a:srgbClr>
                  </a:solidFill>
                  <a:prstDash val="solid"/>
                  <a:tailEnd type="triangle"/>
                </a:ln>
                <a:effectLst>
                  <a:outerShdw blurRad="40000" dist="23000" dir="5400000" rotWithShape="0">
                    <a:srgbClr val="000000">
                      <a:alpha val="35000"/>
                    </a:srgbClr>
                  </a:outerShdw>
                </a:effectLst>
              </p:spPr>
            </p:cxnSp>
            <p:cxnSp>
              <p:nvCxnSpPr>
                <p:cNvPr id="184" name="Straight Arrow Connector 183">
                  <a:extLst>
                    <a:ext uri="{FF2B5EF4-FFF2-40B4-BE49-F238E27FC236}">
                      <a16:creationId xmlns:a16="http://schemas.microsoft.com/office/drawing/2014/main" id="{737521D2-A65C-D20E-F4DB-FF503785EFF1}"/>
                    </a:ext>
                  </a:extLst>
                </p:cNvPr>
                <p:cNvCxnSpPr>
                  <a:cxnSpLocks/>
                </p:cNvCxnSpPr>
                <p:nvPr/>
              </p:nvCxnSpPr>
              <p:spPr>
                <a:xfrm>
                  <a:off x="7514645" y="5846057"/>
                  <a:ext cx="2354368" cy="0"/>
                </a:xfrm>
                <a:prstGeom prst="straightConnector1">
                  <a:avLst/>
                </a:prstGeom>
                <a:noFill/>
                <a:ln w="38100" cap="flat" cmpd="sng" algn="ctr">
                  <a:solidFill>
                    <a:srgbClr val="C00000"/>
                  </a:solidFill>
                  <a:prstDash val="solid"/>
                  <a:tailEnd type="triangle"/>
                </a:ln>
                <a:effectLst>
                  <a:outerShdw blurRad="40000" dist="23000" dir="5400000" rotWithShape="0">
                    <a:srgbClr val="000000">
                      <a:alpha val="35000"/>
                    </a:srgbClr>
                  </a:outerShdw>
                </a:effectLst>
              </p:spPr>
            </p:cxnSp>
            <p:sp>
              <p:nvSpPr>
                <p:cNvPr id="185" name="TextBox 184">
                  <a:extLst>
                    <a:ext uri="{FF2B5EF4-FFF2-40B4-BE49-F238E27FC236}">
                      <a16:creationId xmlns:a16="http://schemas.microsoft.com/office/drawing/2014/main" id="{CC776202-816A-9473-CCBE-C72A58FE021C}"/>
                    </a:ext>
                  </a:extLst>
                </p:cNvPr>
                <p:cNvSpPr txBox="1"/>
                <p:nvPr/>
              </p:nvSpPr>
              <p:spPr>
                <a:xfrm>
                  <a:off x="4712500" y="5915132"/>
                  <a:ext cx="2902483" cy="318100"/>
                </a:xfrm>
                <a:prstGeom prst="rect">
                  <a:avLst/>
                </a:prstGeom>
                <a:noFill/>
              </p:spPr>
              <p:txBody>
                <a:bodyPr wrap="square" rtlCol="0">
                  <a:spAutoFit/>
                </a:bodyPr>
                <a:lstStyle/>
                <a:p>
                  <a:pPr algn="r" defTabSz="1219170"/>
                  <a:r>
                    <a:rPr lang="en-US" sz="1400" b="1" kern="0" dirty="0">
                      <a:solidFill>
                        <a:srgbClr val="4F81BD"/>
                      </a:solidFill>
                      <a:cs typeface="Calibri" panose="020F0502020204030204" pitchFamily="34" charset="0"/>
                    </a:rPr>
                    <a:t>Lower mortality</a:t>
                  </a:r>
                </a:p>
              </p:txBody>
            </p:sp>
            <p:sp>
              <p:nvSpPr>
                <p:cNvPr id="186" name="TextBox 185">
                  <a:extLst>
                    <a:ext uri="{FF2B5EF4-FFF2-40B4-BE49-F238E27FC236}">
                      <a16:creationId xmlns:a16="http://schemas.microsoft.com/office/drawing/2014/main" id="{F0348221-6D02-79E2-3E66-20DBC2EEC91D}"/>
                    </a:ext>
                  </a:extLst>
                </p:cNvPr>
                <p:cNvSpPr txBox="1"/>
                <p:nvPr/>
              </p:nvSpPr>
              <p:spPr>
                <a:xfrm>
                  <a:off x="7514646" y="5919269"/>
                  <a:ext cx="1992921" cy="318100"/>
                </a:xfrm>
                <a:prstGeom prst="rect">
                  <a:avLst/>
                </a:prstGeom>
                <a:noFill/>
              </p:spPr>
              <p:txBody>
                <a:bodyPr wrap="square" rtlCol="0">
                  <a:spAutoFit/>
                </a:bodyPr>
                <a:lstStyle/>
                <a:p>
                  <a:pPr defTabSz="1219170"/>
                  <a:r>
                    <a:rPr lang="en-US" sz="1400" b="1" kern="0" dirty="0">
                      <a:solidFill>
                        <a:srgbClr val="C00000"/>
                      </a:solidFill>
                      <a:cs typeface="Calibri" panose="020F0502020204030204" pitchFamily="34" charset="0"/>
                    </a:rPr>
                    <a:t>Higher mortality</a:t>
                  </a:r>
                </a:p>
              </p:txBody>
            </p:sp>
          </p:grpSp>
        </p:grpSp>
      </p:grpSp>
      <p:sp>
        <p:nvSpPr>
          <p:cNvPr id="5" name="Footer Placeholder 4">
            <a:extLst>
              <a:ext uri="{FF2B5EF4-FFF2-40B4-BE49-F238E27FC236}">
                <a16:creationId xmlns:a16="http://schemas.microsoft.com/office/drawing/2014/main" id="{3CC14E66-8DA4-ED47-219D-AA6F9767F35C}"/>
              </a:ext>
            </a:extLst>
          </p:cNvPr>
          <p:cNvSpPr>
            <a:spLocks noGrp="1"/>
          </p:cNvSpPr>
          <p:nvPr>
            <p:ph type="ftr" sz="quarter" idx="3"/>
          </p:nvPr>
        </p:nvSpPr>
        <p:spPr>
          <a:xfrm>
            <a:off x="609601" y="6356350"/>
            <a:ext cx="5277632" cy="442131"/>
          </a:xfrm>
        </p:spPr>
        <p:txBody>
          <a:bodyPr/>
          <a:lstStyle/>
          <a:p>
            <a:r>
              <a:rPr lang="en-US" sz="1000" dirty="0"/>
              <a:t>N = 1,283; events = 235.
Models were adjusted for bleed location; ICH bleed cause (traumatic vs spontaneous); age; sex; SBP; mental status; DNR status; comorbid liver disease, CKD, heart failure, and diabetes; time since last anticoagulant dose; door-to-administration time; and timing of data collection. The patients with missing mental status were not included in the multivariable logistic regression analyses of mortality. </a:t>
            </a:r>
          </a:p>
        </p:txBody>
      </p:sp>
      <p:grpSp>
        <p:nvGrpSpPr>
          <p:cNvPr id="12" name="Group 11">
            <a:extLst>
              <a:ext uri="{FF2B5EF4-FFF2-40B4-BE49-F238E27FC236}">
                <a16:creationId xmlns:a16="http://schemas.microsoft.com/office/drawing/2014/main" id="{DC0EF0D5-9CCC-37DA-73AF-93621F9DC34B}"/>
              </a:ext>
            </a:extLst>
          </p:cNvPr>
          <p:cNvGrpSpPr/>
          <p:nvPr/>
        </p:nvGrpSpPr>
        <p:grpSpPr>
          <a:xfrm>
            <a:off x="11087233" y="338810"/>
            <a:ext cx="816035" cy="701912"/>
            <a:chOff x="1454410" y="2876025"/>
            <a:chExt cx="920630" cy="791878"/>
          </a:xfrm>
        </p:grpSpPr>
        <p:pic>
          <p:nvPicPr>
            <p:cNvPr id="13" name="Picture 12" descr="A blue brain with black background&#10;&#10;Description automatically generated with medium confidence">
              <a:extLst>
                <a:ext uri="{FF2B5EF4-FFF2-40B4-BE49-F238E27FC236}">
                  <a16:creationId xmlns:a16="http://schemas.microsoft.com/office/drawing/2014/main" id="{3B8FF99C-2B1F-6D3B-3E11-09AC44BAC7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4410" y="2876025"/>
              <a:ext cx="920630" cy="791878"/>
            </a:xfrm>
            <a:prstGeom prst="rect">
              <a:avLst/>
            </a:prstGeom>
          </p:spPr>
        </p:pic>
        <p:grpSp>
          <p:nvGrpSpPr>
            <p:cNvPr id="14" name="Group 13">
              <a:extLst>
                <a:ext uri="{FF2B5EF4-FFF2-40B4-BE49-F238E27FC236}">
                  <a16:creationId xmlns:a16="http://schemas.microsoft.com/office/drawing/2014/main" id="{58E57933-5C9F-D7E4-36C8-CBF900A5C141}"/>
                </a:ext>
              </a:extLst>
            </p:cNvPr>
            <p:cNvGrpSpPr/>
            <p:nvPr/>
          </p:nvGrpSpPr>
          <p:grpSpPr>
            <a:xfrm>
              <a:off x="1564844" y="2999001"/>
              <a:ext cx="249585" cy="249585"/>
              <a:chOff x="1775661" y="2738081"/>
              <a:chExt cx="249585" cy="249585"/>
            </a:xfrm>
          </p:grpSpPr>
          <p:sp>
            <p:nvSpPr>
              <p:cNvPr id="15" name="Oval 14">
                <a:extLst>
                  <a:ext uri="{FF2B5EF4-FFF2-40B4-BE49-F238E27FC236}">
                    <a16:creationId xmlns:a16="http://schemas.microsoft.com/office/drawing/2014/main" id="{0A294A33-DF3C-5CAF-87F2-22BFE06441C0}"/>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9DABE20D-38A2-C903-220F-4AC16FAAE1B9}"/>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74C6D1C1-4B2C-9816-EC51-7C5A24208DA0}"/>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Tree>
    <p:extLst>
      <p:ext uri="{BB962C8B-B14F-4D97-AF65-F5344CB8AC3E}">
        <p14:creationId xmlns:p14="http://schemas.microsoft.com/office/powerpoint/2010/main" val="88765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1C168E4-736D-B965-821E-47CAC50BD356}"/>
              </a:ext>
            </a:extLst>
          </p:cNvPr>
          <p:cNvGrpSpPr/>
          <p:nvPr/>
        </p:nvGrpSpPr>
        <p:grpSpPr>
          <a:xfrm>
            <a:off x="11129793" y="224191"/>
            <a:ext cx="985875" cy="985731"/>
            <a:chOff x="6637432" y="2589665"/>
            <a:chExt cx="1241760" cy="1241579"/>
          </a:xfrm>
        </p:grpSpPr>
        <p:pic>
          <p:nvPicPr>
            <p:cNvPr id="21" name="Picture 20" descr="A picture containing clipart, cartoon, art, silhouette&#10;&#10;Description automatically generated">
              <a:extLst>
                <a:ext uri="{FF2B5EF4-FFF2-40B4-BE49-F238E27FC236}">
                  <a16:creationId xmlns:a16="http://schemas.microsoft.com/office/drawing/2014/main" id="{D7FBCA1C-157C-8727-2CA0-BF82BC9CD5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556" t="-3384" r="-3446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22" name="Group 21">
              <a:extLst>
                <a:ext uri="{FF2B5EF4-FFF2-40B4-BE49-F238E27FC236}">
                  <a16:creationId xmlns:a16="http://schemas.microsoft.com/office/drawing/2014/main" id="{DABBDEF8-166D-E6A8-2A40-75C6F0EF1AA5}"/>
                </a:ext>
              </a:extLst>
            </p:cNvPr>
            <p:cNvGrpSpPr/>
            <p:nvPr/>
          </p:nvGrpSpPr>
          <p:grpSpPr>
            <a:xfrm>
              <a:off x="7130323" y="3218406"/>
              <a:ext cx="209455" cy="209455"/>
              <a:chOff x="1035226" y="2499646"/>
              <a:chExt cx="307776" cy="307776"/>
            </a:xfrm>
          </p:grpSpPr>
          <p:sp>
            <p:nvSpPr>
              <p:cNvPr id="23" name="Oval 22">
                <a:extLst>
                  <a:ext uri="{FF2B5EF4-FFF2-40B4-BE49-F238E27FC236}">
                    <a16:creationId xmlns:a16="http://schemas.microsoft.com/office/drawing/2014/main" id="{21BB0F3F-6898-F8E4-8E90-11770C97B4CE}"/>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a:extLst>
                  <a:ext uri="{FF2B5EF4-FFF2-40B4-BE49-F238E27FC236}">
                    <a16:creationId xmlns:a16="http://schemas.microsoft.com/office/drawing/2014/main" id="{19DAE66E-865E-13F5-61EB-3A2359CB99A4}"/>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4FC4C007-16F6-8413-1B9F-149444081C71}"/>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3" name="TextBox 2">
            <a:extLst>
              <a:ext uri="{FF2B5EF4-FFF2-40B4-BE49-F238E27FC236}">
                <a16:creationId xmlns:a16="http://schemas.microsoft.com/office/drawing/2014/main" id="{E0CDB6A4-79B0-C7B0-C449-ACA3DA3B8F75}"/>
              </a:ext>
            </a:extLst>
          </p:cNvPr>
          <p:cNvSpPr txBox="1"/>
          <p:nvPr/>
        </p:nvSpPr>
        <p:spPr>
          <a:xfrm>
            <a:off x="609600" y="1087885"/>
            <a:ext cx="8311891" cy="400110"/>
          </a:xfrm>
          <a:prstGeom prst="rect">
            <a:avLst/>
          </a:prstGeom>
          <a:noFill/>
        </p:spPr>
        <p:txBody>
          <a:bodyPr wrap="none" rtlCol="0">
            <a:spAutoFit/>
          </a:bodyPr>
          <a:lstStyle/>
          <a:p>
            <a:pPr defTabSz="1219170">
              <a:defRPr/>
            </a:pPr>
            <a:r>
              <a:rPr lang="en-US" sz="2000" b="1" kern="0" dirty="0">
                <a:solidFill>
                  <a:sysClr val="windowText" lastClr="000000"/>
                </a:solidFill>
                <a:latin typeface="+mj-lt"/>
              </a:rPr>
              <a:t>Characteristics for </a:t>
            </a:r>
            <a:r>
              <a:rPr lang="en-US" sz="2000" b="1" kern="0" dirty="0">
                <a:solidFill>
                  <a:srgbClr val="004EBC"/>
                </a:solidFill>
                <a:latin typeface="+mj-lt"/>
              </a:rPr>
              <a:t>andexanet alfa (n = 1,206) </a:t>
            </a:r>
            <a:r>
              <a:rPr lang="en-US" sz="2000" b="1" kern="0" dirty="0">
                <a:solidFill>
                  <a:sysClr val="windowText" lastClr="000000"/>
                </a:solidFill>
                <a:latin typeface="+mj-lt"/>
              </a:rPr>
              <a:t>vs </a:t>
            </a:r>
            <a:r>
              <a:rPr lang="en-US" sz="2000" b="1" kern="0" dirty="0">
                <a:solidFill>
                  <a:srgbClr val="C9282D"/>
                </a:solidFill>
                <a:latin typeface="+mj-lt"/>
              </a:rPr>
              <a:t>4F-PCC (n = 1,361)</a:t>
            </a:r>
          </a:p>
        </p:txBody>
      </p:sp>
      <p:graphicFrame>
        <p:nvGraphicFramePr>
          <p:cNvPr id="6" name="Table 12">
            <a:extLst>
              <a:ext uri="{FF2B5EF4-FFF2-40B4-BE49-F238E27FC236}">
                <a16:creationId xmlns:a16="http://schemas.microsoft.com/office/drawing/2014/main" id="{4DC675FE-F893-23EF-491B-1BC2636B27B4}"/>
              </a:ext>
            </a:extLst>
          </p:cNvPr>
          <p:cNvGraphicFramePr>
            <a:graphicFrameLocks noGrp="1"/>
          </p:cNvGraphicFramePr>
          <p:nvPr>
            <p:extLst>
              <p:ext uri="{D42A27DB-BD31-4B8C-83A1-F6EECF244321}">
                <p14:modId xmlns:p14="http://schemas.microsoft.com/office/powerpoint/2010/main" val="3402297318"/>
              </p:ext>
            </p:extLst>
          </p:nvPr>
        </p:nvGraphicFramePr>
        <p:xfrm>
          <a:off x="835899" y="2456630"/>
          <a:ext cx="5645558" cy="2931084"/>
        </p:xfrm>
        <a:graphic>
          <a:graphicData uri="http://schemas.openxmlformats.org/drawingml/2006/table">
            <a:tbl>
              <a:tblPr firstRow="1" bandRow="1">
                <a:tableStyleId>{5C22544A-7EE6-4342-B048-85BDC9FD1C3A}</a:tableStyleId>
              </a:tblPr>
              <a:tblGrid>
                <a:gridCol w="2312568">
                  <a:extLst>
                    <a:ext uri="{9D8B030D-6E8A-4147-A177-3AD203B41FA5}">
                      <a16:colId xmlns:a16="http://schemas.microsoft.com/office/drawing/2014/main" val="3232244526"/>
                    </a:ext>
                  </a:extLst>
                </a:gridCol>
                <a:gridCol w="1666495">
                  <a:extLst>
                    <a:ext uri="{9D8B030D-6E8A-4147-A177-3AD203B41FA5}">
                      <a16:colId xmlns:a16="http://schemas.microsoft.com/office/drawing/2014/main" val="3072985970"/>
                    </a:ext>
                  </a:extLst>
                </a:gridCol>
                <a:gridCol w="1666495">
                  <a:extLst>
                    <a:ext uri="{9D8B030D-6E8A-4147-A177-3AD203B41FA5}">
                      <a16:colId xmlns:a16="http://schemas.microsoft.com/office/drawing/2014/main" val="2398300017"/>
                    </a:ext>
                  </a:extLst>
                </a:gridCol>
              </a:tblGrid>
              <a:tr h="1002967">
                <a:tc>
                  <a:txBody>
                    <a:bodyPr/>
                    <a:lstStyle/>
                    <a:p>
                      <a:pPr>
                        <a:lnSpc>
                          <a:spcPct val="100000"/>
                        </a:lnSpc>
                      </a:pPr>
                      <a:r>
                        <a:rPr lang="en-US" sz="2000" b="1" dirty="0">
                          <a:effectLst>
                            <a:outerShdw blurRad="38100" dist="38100" dir="2700000" algn="tl">
                              <a:srgbClr val="000000">
                                <a:alpha val="43137"/>
                              </a:srgbClr>
                            </a:outerShdw>
                          </a:effectLst>
                        </a:rPr>
                        <a:t>Subtype, %</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pPr>
                      <a:r>
                        <a:rPr lang="en-US" sz="2000" b="1" dirty="0">
                          <a:effectLst>
                            <a:outerShdw blurRad="38100" dist="38100" dir="2700000" algn="tl">
                              <a:srgbClr val="000000">
                                <a:alpha val="43137"/>
                              </a:srgbClr>
                            </a:outerShdw>
                          </a:effectLst>
                        </a:rPr>
                        <a:t>Andexanet alfa</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005BAA"/>
                    </a:solidFill>
                  </a:tcPr>
                </a:tc>
                <a:tc>
                  <a:txBody>
                    <a:bodyPr/>
                    <a:lstStyle/>
                    <a:p>
                      <a:pPr algn="ctr">
                        <a:lnSpc>
                          <a:spcPct val="100000"/>
                        </a:lnSpc>
                      </a:pPr>
                      <a:r>
                        <a:rPr lang="en-US" sz="2000" b="1" dirty="0">
                          <a:effectLst>
                            <a:outerShdw blurRad="38100" dist="38100" dir="2700000" algn="tl">
                              <a:srgbClr val="000000">
                                <a:alpha val="43137"/>
                              </a:srgbClr>
                            </a:outerShdw>
                          </a:effectLst>
                        </a:rPr>
                        <a:t>4F-PCC</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636550394"/>
                  </a:ext>
                </a:extLst>
              </a:tr>
              <a:tr h="581365">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Upper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39.4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40.4</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1029265583"/>
                  </a:ext>
                </a:extLst>
              </a:tr>
              <a:tr h="581365">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Lower</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33.3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31.9</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2427051111"/>
                  </a:ext>
                </a:extLst>
              </a:tr>
              <a:tr h="765387">
                <a:tc>
                  <a:txBody>
                    <a:bodyPr/>
                    <a:lstStyle/>
                    <a:p>
                      <a:pPr marL="0" marR="0">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Other/unknown</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27.3</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D9D5EA">
                        <a:alpha val="50000"/>
                      </a:srgbClr>
                    </a:solidFill>
                  </a:tcPr>
                </a:tc>
                <a:tc>
                  <a:txBody>
                    <a:bodyPr/>
                    <a:lstStyle/>
                    <a:p>
                      <a:pPr marL="0" marR="0" algn="ctr">
                        <a:lnSpc>
                          <a:spcPct val="100000"/>
                        </a:lnSpc>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27.7</a:t>
                      </a:r>
                    </a:p>
                  </a:txBody>
                  <a:tcPr marL="121920" marR="121920" marT="60960" marB="60960" anchor="ctr">
                    <a:lnL w="6350" cap="flat" cmpd="sng" algn="ctr">
                      <a:solidFill>
                        <a:srgbClr val="0D204A"/>
                      </a:solidFill>
                      <a:prstDash val="solid"/>
                      <a:round/>
                      <a:headEnd type="none" w="med" len="med"/>
                      <a:tailEnd type="none" w="med" len="med"/>
                    </a:lnL>
                    <a:lnR w="6350" cap="flat" cmpd="sng" algn="ctr">
                      <a:solidFill>
                        <a:srgbClr val="0D204A"/>
                      </a:solidFill>
                      <a:prstDash val="solid"/>
                      <a:round/>
                      <a:headEnd type="none" w="med" len="med"/>
                      <a:tailEnd type="none" w="med" len="med"/>
                    </a:lnR>
                    <a:lnT w="6350" cap="flat" cmpd="sng" algn="ctr">
                      <a:solidFill>
                        <a:srgbClr val="0D204A"/>
                      </a:solidFill>
                      <a:prstDash val="solid"/>
                      <a:round/>
                      <a:headEnd type="none" w="med" len="med"/>
                      <a:tailEnd type="none" w="med" len="med"/>
                    </a:lnT>
                    <a:lnB w="6350" cap="flat" cmpd="sng" algn="ctr">
                      <a:solidFill>
                        <a:srgbClr val="0D204A"/>
                      </a:solidFill>
                      <a:prstDash val="solid"/>
                      <a:round/>
                      <a:headEnd type="none" w="med" len="med"/>
                      <a:tailEnd type="none" w="med" len="med"/>
                    </a:lnB>
                    <a:lnTlToBr w="12700" cmpd="sng">
                      <a:noFill/>
                      <a:prstDash val="solid"/>
                    </a:lnTlToBr>
                    <a:lnBlToTr w="12700" cmpd="sng">
                      <a:noFill/>
                      <a:prstDash val="solid"/>
                    </a:lnBlToTr>
                    <a:solidFill>
                      <a:srgbClr val="E41922">
                        <a:alpha val="15000"/>
                      </a:srgbClr>
                    </a:solidFill>
                  </a:tcPr>
                </a:tc>
                <a:extLst>
                  <a:ext uri="{0D108BD9-81ED-4DB2-BD59-A6C34878D82A}">
                    <a16:rowId xmlns:a16="http://schemas.microsoft.com/office/drawing/2014/main" val="3191140858"/>
                  </a:ext>
                </a:extLst>
              </a:tr>
            </a:tbl>
          </a:graphicData>
        </a:graphic>
      </p:graphicFrame>
      <p:sp>
        <p:nvSpPr>
          <p:cNvPr id="7" name="TextBox 6">
            <a:extLst>
              <a:ext uri="{FF2B5EF4-FFF2-40B4-BE49-F238E27FC236}">
                <a16:creationId xmlns:a16="http://schemas.microsoft.com/office/drawing/2014/main" id="{8EA2FA75-88DF-A4F5-F3AE-76729243013D}"/>
              </a:ext>
            </a:extLst>
          </p:cNvPr>
          <p:cNvSpPr txBox="1"/>
          <p:nvPr/>
        </p:nvSpPr>
        <p:spPr>
          <a:xfrm>
            <a:off x="8192943" y="1673665"/>
            <a:ext cx="2974428" cy="345094"/>
          </a:xfrm>
          <a:prstGeom prst="rect">
            <a:avLst/>
          </a:prstGeom>
          <a:noFill/>
        </p:spPr>
        <p:txBody>
          <a:bodyPr wrap="square" rtlCol="0">
            <a:spAutoFit/>
          </a:bodyPr>
          <a:lstStyle/>
          <a:p>
            <a:pPr algn="ctr" defTabSz="609585">
              <a:lnSpc>
                <a:spcPts val="1867"/>
              </a:lnSpc>
              <a:defRPr/>
            </a:pPr>
            <a:r>
              <a:rPr lang="en-US" sz="2000" b="1" dirty="0">
                <a:solidFill>
                  <a:srgbClr val="012D6B"/>
                </a:solidFill>
                <a:latin typeface="+mj-lt"/>
              </a:rPr>
              <a:t>AIMS65 Score, %*</a:t>
            </a:r>
          </a:p>
        </p:txBody>
      </p:sp>
      <p:grpSp>
        <p:nvGrpSpPr>
          <p:cNvPr id="8" name="Group 7">
            <a:extLst>
              <a:ext uri="{FF2B5EF4-FFF2-40B4-BE49-F238E27FC236}">
                <a16:creationId xmlns:a16="http://schemas.microsoft.com/office/drawing/2014/main" id="{956FB70E-8305-0CE8-107D-C0BE47E44198}"/>
              </a:ext>
            </a:extLst>
          </p:cNvPr>
          <p:cNvGrpSpPr/>
          <p:nvPr/>
        </p:nvGrpSpPr>
        <p:grpSpPr>
          <a:xfrm>
            <a:off x="6707755" y="1944395"/>
            <a:ext cx="5123636" cy="4441384"/>
            <a:chOff x="1559298" y="3143101"/>
            <a:chExt cx="2182646" cy="1195948"/>
          </a:xfrm>
        </p:grpSpPr>
        <p:graphicFrame>
          <p:nvGraphicFramePr>
            <p:cNvPr id="10" name="Chart 9">
              <a:extLst>
                <a:ext uri="{FF2B5EF4-FFF2-40B4-BE49-F238E27FC236}">
                  <a16:creationId xmlns:a16="http://schemas.microsoft.com/office/drawing/2014/main" id="{A58709D0-49B7-761E-BC99-975473648735}"/>
                </a:ext>
              </a:extLst>
            </p:cNvPr>
            <p:cNvGraphicFramePr/>
            <p:nvPr>
              <p:extLst>
                <p:ext uri="{D42A27DB-BD31-4B8C-83A1-F6EECF244321}">
                  <p14:modId xmlns:p14="http://schemas.microsoft.com/office/powerpoint/2010/main" val="635328619"/>
                </p:ext>
              </p:extLst>
            </p:nvPr>
          </p:nvGraphicFramePr>
          <p:xfrm>
            <a:off x="1559298" y="3143101"/>
            <a:ext cx="2182646" cy="119594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097B6DB-A23B-E13C-E114-359CBD3DDA09}"/>
                </a:ext>
              </a:extLst>
            </p:cNvPr>
            <p:cNvSpPr txBox="1"/>
            <p:nvPr/>
          </p:nvSpPr>
          <p:spPr>
            <a:xfrm>
              <a:off x="2268804" y="3469459"/>
              <a:ext cx="357279" cy="184037"/>
            </a:xfrm>
            <a:prstGeom prst="rect">
              <a:avLst/>
            </a:prstGeom>
            <a:noFill/>
          </p:spPr>
          <p:txBody>
            <a:bodyPr wrap="none" rtlCol="0">
              <a:spAutoFit/>
            </a:bodyPr>
            <a:lstStyle/>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≥2,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57.8%</a:t>
              </a:r>
            </a:p>
          </p:txBody>
        </p:sp>
        <p:sp>
          <p:nvSpPr>
            <p:cNvPr id="12" name="TextBox 11">
              <a:extLst>
                <a:ext uri="{FF2B5EF4-FFF2-40B4-BE49-F238E27FC236}">
                  <a16:creationId xmlns:a16="http://schemas.microsoft.com/office/drawing/2014/main" id="{C987EFFD-E7A4-D292-7FE2-B0A6D46869CF}"/>
                </a:ext>
              </a:extLst>
            </p:cNvPr>
            <p:cNvSpPr txBox="1"/>
            <p:nvPr/>
          </p:nvSpPr>
          <p:spPr>
            <a:xfrm>
              <a:off x="2246713" y="3941491"/>
              <a:ext cx="395519" cy="184037"/>
            </a:xfrm>
            <a:prstGeom prst="rect">
              <a:avLst/>
            </a:prstGeom>
            <a:noFill/>
          </p:spPr>
          <p:txBody>
            <a:bodyPr wrap="none" rtlCol="0">
              <a:spAutoFit/>
            </a:bodyPr>
            <a:lstStyle/>
            <a:p>
              <a:pPr algn="ctr">
                <a:lnSpc>
                  <a:spcPts val="2400"/>
                </a:lnSpc>
                <a:defRPr/>
              </a:pPr>
              <a:r>
                <a:rPr lang="en-US" b="1" dirty="0">
                  <a:solidFill>
                    <a:prstClr val="white"/>
                  </a:solidFill>
                  <a:effectLst>
                    <a:outerShdw blurRad="38100" dist="38100" dir="2700000" algn="tl">
                      <a:srgbClr val="000000">
                        <a:alpha val="43137"/>
                      </a:srgbClr>
                    </a:outerShdw>
                  </a:effectLst>
                  <a:latin typeface="+mj-lt"/>
                </a:rPr>
                <a:t>0 or 1,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42.2%</a:t>
              </a:r>
            </a:p>
          </p:txBody>
        </p:sp>
        <p:sp>
          <p:nvSpPr>
            <p:cNvPr id="13" name="TextBox 12">
              <a:extLst>
                <a:ext uri="{FF2B5EF4-FFF2-40B4-BE49-F238E27FC236}">
                  <a16:creationId xmlns:a16="http://schemas.microsoft.com/office/drawing/2014/main" id="{23B8184D-46B6-1BFE-8FC4-5110304B9E68}"/>
                </a:ext>
              </a:extLst>
            </p:cNvPr>
            <p:cNvSpPr txBox="1"/>
            <p:nvPr/>
          </p:nvSpPr>
          <p:spPr>
            <a:xfrm>
              <a:off x="3017233" y="3941491"/>
              <a:ext cx="368205" cy="184037"/>
            </a:xfrm>
            <a:prstGeom prst="rect">
              <a:avLst/>
            </a:prstGeom>
            <a:noFill/>
          </p:spPr>
          <p:txBody>
            <a:bodyPr wrap="none" rtlCol="0">
              <a:spAutoFit/>
            </a:bodyPr>
            <a:lstStyle/>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0 or 1,</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38.3%</a:t>
              </a:r>
            </a:p>
          </p:txBody>
        </p:sp>
        <p:sp>
          <p:nvSpPr>
            <p:cNvPr id="14" name="TextBox 13">
              <a:extLst>
                <a:ext uri="{FF2B5EF4-FFF2-40B4-BE49-F238E27FC236}">
                  <a16:creationId xmlns:a16="http://schemas.microsoft.com/office/drawing/2014/main" id="{28A964FB-30FB-CB0E-46C1-6F288E937DCB}"/>
                </a:ext>
              </a:extLst>
            </p:cNvPr>
            <p:cNvSpPr txBox="1"/>
            <p:nvPr/>
          </p:nvSpPr>
          <p:spPr>
            <a:xfrm>
              <a:off x="3022697" y="3469459"/>
              <a:ext cx="357279" cy="184037"/>
            </a:xfrm>
            <a:prstGeom prst="rect">
              <a:avLst/>
            </a:prstGeom>
            <a:noFill/>
          </p:spPr>
          <p:txBody>
            <a:bodyPr wrap="none" rtlCol="0">
              <a:spAutoFit/>
            </a:bodyPr>
            <a:lstStyle/>
            <a:p>
              <a:pPr algn="ctr">
                <a:lnSpc>
                  <a:spcPts val="2400"/>
                </a:lnSpc>
                <a:defRPr/>
              </a:pPr>
              <a:r>
                <a:rPr lang="en-US" b="1" dirty="0">
                  <a:solidFill>
                    <a:prstClr val="white"/>
                  </a:solidFill>
                  <a:effectLst>
                    <a:outerShdw blurRad="38100" dist="38100" dir="2700000" algn="tl">
                      <a:srgbClr val="000000">
                        <a:alpha val="43137"/>
                      </a:srgbClr>
                    </a:outerShdw>
                  </a:effectLst>
                  <a:latin typeface="+mj-lt"/>
                </a:rPr>
                <a:t>≥2, </a:t>
              </a:r>
            </a:p>
            <a:p>
              <a:pPr algn="ctr" defTabSz="609585">
                <a:lnSpc>
                  <a:spcPts val="2400"/>
                </a:lnSpc>
                <a:defRPr/>
              </a:pPr>
              <a:r>
                <a:rPr lang="en-US" b="1" dirty="0">
                  <a:solidFill>
                    <a:prstClr val="white"/>
                  </a:solidFill>
                  <a:effectLst>
                    <a:outerShdw blurRad="38100" dist="38100" dir="2700000" algn="tl">
                      <a:srgbClr val="000000">
                        <a:alpha val="43137"/>
                      </a:srgbClr>
                    </a:outerShdw>
                  </a:effectLst>
                  <a:latin typeface="+mj-lt"/>
                </a:rPr>
                <a:t>61.7%</a:t>
              </a:r>
            </a:p>
          </p:txBody>
        </p:sp>
      </p:grpSp>
      <p:sp>
        <p:nvSpPr>
          <p:cNvPr id="17" name="TextBox 16">
            <a:extLst>
              <a:ext uri="{FF2B5EF4-FFF2-40B4-BE49-F238E27FC236}">
                <a16:creationId xmlns:a16="http://schemas.microsoft.com/office/drawing/2014/main" id="{48AAB373-CFFC-8458-D57E-7422CFA70F3E}"/>
              </a:ext>
            </a:extLst>
          </p:cNvPr>
          <p:cNvSpPr txBox="1"/>
          <p:nvPr/>
        </p:nvSpPr>
        <p:spPr>
          <a:xfrm>
            <a:off x="8110388" y="6091786"/>
            <a:ext cx="1364476" cy="646331"/>
          </a:xfrm>
          <a:prstGeom prst="rect">
            <a:avLst/>
          </a:prstGeom>
          <a:noFill/>
        </p:spPr>
        <p:txBody>
          <a:bodyPr wrap="none" rtlCol="0">
            <a:spAutoFit/>
          </a:bodyPr>
          <a:lstStyle/>
          <a:p>
            <a:pPr algn="ctr"/>
            <a:r>
              <a:rPr lang="en-US" b="1" dirty="0">
                <a:solidFill>
                  <a:srgbClr val="0D204A"/>
                </a:solidFill>
              </a:rPr>
              <a:t>Andexanet</a:t>
            </a:r>
          </a:p>
          <a:p>
            <a:pPr algn="ctr"/>
            <a:r>
              <a:rPr lang="en-US" b="1" dirty="0">
                <a:solidFill>
                  <a:srgbClr val="0D204A"/>
                </a:solidFill>
              </a:rPr>
              <a:t>alfa</a:t>
            </a:r>
          </a:p>
        </p:txBody>
      </p:sp>
      <p:sp>
        <p:nvSpPr>
          <p:cNvPr id="18" name="TextBox 17">
            <a:extLst>
              <a:ext uri="{FF2B5EF4-FFF2-40B4-BE49-F238E27FC236}">
                <a16:creationId xmlns:a16="http://schemas.microsoft.com/office/drawing/2014/main" id="{34770262-754D-B1B2-7C27-80C734E7D362}"/>
              </a:ext>
            </a:extLst>
          </p:cNvPr>
          <p:cNvSpPr txBox="1"/>
          <p:nvPr/>
        </p:nvSpPr>
        <p:spPr>
          <a:xfrm>
            <a:off x="10016004" y="6068443"/>
            <a:ext cx="1018227" cy="375680"/>
          </a:xfrm>
          <a:prstGeom prst="rect">
            <a:avLst/>
          </a:prstGeom>
          <a:noFill/>
        </p:spPr>
        <p:txBody>
          <a:bodyPr wrap="none" rtlCol="0">
            <a:spAutoFit/>
          </a:bodyPr>
          <a:lstStyle/>
          <a:p>
            <a:pPr algn="ctr">
              <a:lnSpc>
                <a:spcPts val="2400"/>
              </a:lnSpc>
            </a:pPr>
            <a:r>
              <a:rPr lang="en-US" b="1" dirty="0">
                <a:solidFill>
                  <a:srgbClr val="0D204A"/>
                </a:solidFill>
              </a:rPr>
              <a:t>4F-PCC</a:t>
            </a:r>
          </a:p>
        </p:txBody>
      </p:sp>
      <p:sp>
        <p:nvSpPr>
          <p:cNvPr id="19" name="Title 18">
            <a:extLst>
              <a:ext uri="{FF2B5EF4-FFF2-40B4-BE49-F238E27FC236}">
                <a16:creationId xmlns:a16="http://schemas.microsoft.com/office/drawing/2014/main" id="{C7668211-0BF3-1510-77C0-EC213D4FD218}"/>
              </a:ext>
            </a:extLst>
          </p:cNvPr>
          <p:cNvSpPr>
            <a:spLocks noGrp="1"/>
          </p:cNvSpPr>
          <p:nvPr>
            <p:ph type="title"/>
          </p:nvPr>
        </p:nvSpPr>
        <p:spPr>
          <a:xfrm>
            <a:off x="609600" y="199505"/>
            <a:ext cx="10744200" cy="1185577"/>
          </a:xfrm>
        </p:spPr>
        <p:txBody>
          <a:bodyPr>
            <a:normAutofit/>
          </a:bodyPr>
          <a:lstStyle/>
          <a:p>
            <a:r>
              <a:rPr lang="en-US" dirty="0"/>
              <a:t>GI Bleed Subgroup – Clinical Characteristics</a:t>
            </a:r>
          </a:p>
        </p:txBody>
      </p:sp>
      <p:sp>
        <p:nvSpPr>
          <p:cNvPr id="4" name="Footer Placeholder 3">
            <a:extLst>
              <a:ext uri="{FF2B5EF4-FFF2-40B4-BE49-F238E27FC236}">
                <a16:creationId xmlns:a16="http://schemas.microsoft.com/office/drawing/2014/main" id="{F1B88458-AF12-7E28-9F82-32DE0BEAD432}"/>
              </a:ext>
            </a:extLst>
          </p:cNvPr>
          <p:cNvSpPr>
            <a:spLocks noGrp="1"/>
          </p:cNvSpPr>
          <p:nvPr>
            <p:ph type="ftr" sz="quarter" idx="3"/>
          </p:nvPr>
        </p:nvSpPr>
        <p:spPr>
          <a:xfrm>
            <a:off x="609600" y="6356350"/>
            <a:ext cx="6329819" cy="442131"/>
          </a:xfrm>
        </p:spPr>
        <p:txBody>
          <a:bodyPr/>
          <a:lstStyle/>
          <a:p>
            <a:r>
              <a:rPr lang="en-US" dirty="0"/>
              <a:t>*Complete cases only. Andexanet alfa, n = 830; 4F-PCC, n = 979.
AIMS65, albumin level &lt;3.0 g/dL, international normalized ratio &gt;1.5, altered mental status, SBP ≤90 mmHg, and age &gt;65 years. </a:t>
            </a:r>
          </a:p>
        </p:txBody>
      </p:sp>
    </p:spTree>
    <p:extLst>
      <p:ext uri="{BB962C8B-B14F-4D97-AF65-F5344CB8AC3E}">
        <p14:creationId xmlns:p14="http://schemas.microsoft.com/office/powerpoint/2010/main" val="1156856754"/>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EMCREG-MedEd Dual</Template>
  <TotalTime>22</TotalTime>
  <Words>2082</Words>
  <Application>Microsoft Macintosh PowerPoint</Application>
  <PresentationFormat>Widescreen</PresentationFormat>
  <Paragraphs>301</Paragraphs>
  <Slides>14</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Calibri Light</vt:lpstr>
      <vt:lpstr>Century Gothic</vt:lpstr>
      <vt:lpstr>Franklin Gothic Book</vt:lpstr>
      <vt:lpstr>Franklin Gothic Medium</vt:lpstr>
      <vt:lpstr>Trebuchet MS</vt:lpstr>
      <vt:lpstr>EMCREG-MedEd Dual</vt:lpstr>
      <vt:lpstr>Office Theme</vt:lpstr>
      <vt:lpstr>1_EMCREG-MedEd Dual</vt:lpstr>
      <vt:lpstr>Prism 9</vt:lpstr>
      <vt:lpstr>Andexanet Alfa Is Associated with Lower In-Hospital Mortality Compared to 4-Factor Prothrombin Complex Concentrate in Patients with Factor Xa Inhibitor–Related Major Bleeding</vt:lpstr>
      <vt:lpstr>PowerPoint Presentation</vt:lpstr>
      <vt:lpstr>Disclaimer</vt:lpstr>
      <vt:lpstr>Objective</vt:lpstr>
      <vt:lpstr>Bleed Locations</vt:lpstr>
      <vt:lpstr>ICH Subgroup – Clinical Characteristics</vt:lpstr>
      <vt:lpstr>ICH Subgroup – In-Hospital Mortality</vt:lpstr>
      <vt:lpstr>ICH Subgroup – Adjusted Logistic Regression Analysis of Factors Associated with In-Hospital Mortality</vt:lpstr>
      <vt:lpstr>GI Bleed Subgroup – Clinical Characteristics</vt:lpstr>
      <vt:lpstr>GI Bleed Subgroup – In-Hospital Mortality </vt:lpstr>
      <vt:lpstr>GI Bleed Subgroup – Adjusted Logistic Regression Analysis of Factors Associated with In-Hospital Mortality</vt:lpstr>
      <vt:lpstr>Limitations and Future RCT Data</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Andexanet Alfa Is Associated with Lower In-Hospital Mortality Compared to 4-Factor Prothrombin Complex Concentrate in Patients with Factor Xa Inhibitor–Related Major Bleeding</dc:title>
  <dc:subject/>
  <dc:creator>MedEd On The Go</dc:creator>
  <cp:keywords/>
  <dc:description/>
  <cp:lastModifiedBy>Moriah Diethorn</cp:lastModifiedBy>
  <cp:revision>3</cp:revision>
  <dcterms:created xsi:type="dcterms:W3CDTF">2023-07-10T16:41:09Z</dcterms:created>
  <dcterms:modified xsi:type="dcterms:W3CDTF">2023-07-25T16:16:11Z</dcterms:modified>
  <cp:category/>
</cp:coreProperties>
</file>