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5" r:id="rId2"/>
    <p:sldMasterId id="2147483697" r:id="rId3"/>
  </p:sldMasterIdLst>
  <p:notesMasterIdLst>
    <p:notesMasterId r:id="rId19"/>
  </p:notesMasterIdLst>
  <p:sldIdLst>
    <p:sldId id="256" r:id="rId4"/>
    <p:sldId id="273" r:id="rId5"/>
    <p:sldId id="274" r:id="rId6"/>
    <p:sldId id="262" r:id="rId7"/>
    <p:sldId id="263" r:id="rId8"/>
    <p:sldId id="264" r:id="rId9"/>
    <p:sldId id="265" r:id="rId10"/>
    <p:sldId id="266" r:id="rId11"/>
    <p:sldId id="267" r:id="rId12"/>
    <p:sldId id="268" r:id="rId13"/>
    <p:sldId id="269" r:id="rId14"/>
    <p:sldId id="270" r:id="rId15"/>
    <p:sldId id="271" r:id="rId16"/>
    <p:sldId id="272"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341193-EDEB-15BA-A04D-1C19DAE92384}" name="William Uptegraph" initials="WU" userId="S::wuptegraph@ushealthconnect.com::b7ecc398-b3fc-407a-aa03-a771d983fb2c" providerId="AD"/>
  <p188:author id="{6EB12EAF-BC4E-6B6B-0102-503011D8EEE7}" name="Emily Jebing" initials="EJ" userId="Emily Jebing"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12" autoAdjust="0"/>
    <p:restoredTop sz="96327" autoAdjust="0"/>
  </p:normalViewPr>
  <p:slideViewPr>
    <p:cSldViewPr snapToGrid="0">
      <p:cViewPr varScale="1">
        <p:scale>
          <a:sx n="124" d="100"/>
          <a:sy n="124" d="100"/>
        </p:scale>
        <p:origin x="9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5B6B3-2DFD-404F-89F5-A0652E3EFE04}"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C5F28-12CC-4BEE-9241-A46CEF3AF2AA}" type="slidenum">
              <a:rPr lang="en-US" smtClean="0"/>
              <a:t>‹#›</a:t>
            </a:fld>
            <a:endParaRPr lang="en-US"/>
          </a:p>
        </p:txBody>
      </p:sp>
    </p:spTree>
    <p:extLst>
      <p:ext uri="{BB962C8B-B14F-4D97-AF65-F5344CB8AC3E}">
        <p14:creationId xmlns:p14="http://schemas.microsoft.com/office/powerpoint/2010/main" val="2421107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9C5F28-12CC-4BEE-9241-A46CEF3AF2AA}" type="slidenum">
              <a:rPr lang="en-US" smtClean="0"/>
              <a:t>1</a:t>
            </a:fld>
            <a:endParaRPr lang="en-US"/>
          </a:p>
        </p:txBody>
      </p:sp>
    </p:spTree>
    <p:extLst>
      <p:ext uri="{BB962C8B-B14F-4D97-AF65-F5344CB8AC3E}">
        <p14:creationId xmlns:p14="http://schemas.microsoft.com/office/powerpoint/2010/main" val="126711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9C5F28-12CC-4BEE-9241-A46CEF3AF2AA}" type="slidenum">
              <a:rPr lang="en-US" smtClean="0"/>
              <a:t>13</a:t>
            </a:fld>
            <a:endParaRPr lang="en-US"/>
          </a:p>
        </p:txBody>
      </p:sp>
    </p:spTree>
    <p:extLst>
      <p:ext uri="{BB962C8B-B14F-4D97-AF65-F5344CB8AC3E}">
        <p14:creationId xmlns:p14="http://schemas.microsoft.com/office/powerpoint/2010/main" val="1412924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9C5F28-12CC-4BEE-9241-A46CEF3AF2AA}" type="slidenum">
              <a:rPr lang="en-US" smtClean="0"/>
              <a:t>14</a:t>
            </a:fld>
            <a:endParaRPr lang="en-US"/>
          </a:p>
        </p:txBody>
      </p:sp>
    </p:spTree>
    <p:extLst>
      <p:ext uri="{BB962C8B-B14F-4D97-AF65-F5344CB8AC3E}">
        <p14:creationId xmlns:p14="http://schemas.microsoft.com/office/powerpoint/2010/main" val="1739471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9C5F28-12CC-4BEE-9241-A46CEF3AF2AA}" type="slidenum">
              <a:rPr lang="en-US" smtClean="0"/>
              <a:t>4</a:t>
            </a:fld>
            <a:endParaRPr lang="en-US"/>
          </a:p>
        </p:txBody>
      </p:sp>
    </p:spTree>
    <p:extLst>
      <p:ext uri="{BB962C8B-B14F-4D97-AF65-F5344CB8AC3E}">
        <p14:creationId xmlns:p14="http://schemas.microsoft.com/office/powerpoint/2010/main" val="299333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9C5F28-12CC-4BEE-9241-A46CEF3AF2AA}" type="slidenum">
              <a:rPr lang="en-US" smtClean="0"/>
              <a:t>5</a:t>
            </a:fld>
            <a:endParaRPr lang="en-US"/>
          </a:p>
        </p:txBody>
      </p:sp>
    </p:spTree>
    <p:extLst>
      <p:ext uri="{BB962C8B-B14F-4D97-AF65-F5344CB8AC3E}">
        <p14:creationId xmlns:p14="http://schemas.microsoft.com/office/powerpoint/2010/main" val="4158926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9C5F28-12CC-4BEE-9241-A46CEF3AF2AA}" type="slidenum">
              <a:rPr lang="en-US" smtClean="0"/>
              <a:t>6</a:t>
            </a:fld>
            <a:endParaRPr lang="en-US"/>
          </a:p>
        </p:txBody>
      </p:sp>
    </p:spTree>
    <p:extLst>
      <p:ext uri="{BB962C8B-B14F-4D97-AF65-F5344CB8AC3E}">
        <p14:creationId xmlns:p14="http://schemas.microsoft.com/office/powerpoint/2010/main" val="171799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9C5F28-12CC-4BEE-9241-A46CEF3AF2AA}" type="slidenum">
              <a:rPr lang="en-US" smtClean="0"/>
              <a:t>7</a:t>
            </a:fld>
            <a:endParaRPr lang="en-US"/>
          </a:p>
        </p:txBody>
      </p:sp>
    </p:spTree>
    <p:extLst>
      <p:ext uri="{BB962C8B-B14F-4D97-AF65-F5344CB8AC3E}">
        <p14:creationId xmlns:p14="http://schemas.microsoft.com/office/powerpoint/2010/main" val="3525515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9C5F28-12CC-4BEE-9241-A46CEF3AF2AA}" type="slidenum">
              <a:rPr lang="en-US" smtClean="0"/>
              <a:t>8</a:t>
            </a:fld>
            <a:endParaRPr lang="en-US"/>
          </a:p>
        </p:txBody>
      </p:sp>
    </p:spTree>
    <p:extLst>
      <p:ext uri="{BB962C8B-B14F-4D97-AF65-F5344CB8AC3E}">
        <p14:creationId xmlns:p14="http://schemas.microsoft.com/office/powerpoint/2010/main" val="366147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9C5F28-12CC-4BEE-9241-A46CEF3AF2AA}" type="slidenum">
              <a:rPr lang="en-US" smtClean="0"/>
              <a:t>9</a:t>
            </a:fld>
            <a:endParaRPr lang="en-US"/>
          </a:p>
        </p:txBody>
      </p:sp>
    </p:spTree>
    <p:extLst>
      <p:ext uri="{BB962C8B-B14F-4D97-AF65-F5344CB8AC3E}">
        <p14:creationId xmlns:p14="http://schemas.microsoft.com/office/powerpoint/2010/main" val="2680745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9C5F28-12CC-4BEE-9241-A46CEF3AF2AA}" type="slidenum">
              <a:rPr lang="en-US" smtClean="0"/>
              <a:t>11</a:t>
            </a:fld>
            <a:endParaRPr lang="en-US"/>
          </a:p>
        </p:txBody>
      </p:sp>
    </p:spTree>
    <p:extLst>
      <p:ext uri="{BB962C8B-B14F-4D97-AF65-F5344CB8AC3E}">
        <p14:creationId xmlns:p14="http://schemas.microsoft.com/office/powerpoint/2010/main" val="880162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2" name="Group 1">
            <a:extLst>
              <a:ext uri="{FF2B5EF4-FFF2-40B4-BE49-F238E27FC236}">
                <a16:creationId xmlns:a16="http://schemas.microsoft.com/office/drawing/2014/main" id="{52B88683-F4CA-439F-8BE8-ED2F20FC2E60}"/>
              </a:ext>
            </a:extLst>
          </p:cNvPr>
          <p:cNvGrpSpPr/>
          <p:nvPr/>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447834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18661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25515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2B416-7E45-4178-905E-78B15FCCA3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DB9799-55C9-44BE-8525-69051DCC84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661416-DCA6-48DC-B1B6-EC7062C43271}"/>
              </a:ext>
            </a:extLst>
          </p:cNvPr>
          <p:cNvSpPr>
            <a:spLocks noGrp="1"/>
          </p:cNvSpPr>
          <p:nvPr>
            <p:ph type="dt" sz="half" idx="10"/>
          </p:nvPr>
        </p:nvSpPr>
        <p:spPr/>
        <p:txBody>
          <a:bodyPr/>
          <a:lstStyle/>
          <a:p>
            <a:fld id="{1B99BCE5-8197-41B1-B17C-F23C6E3BC977}" type="datetimeFigureOut">
              <a:rPr lang="en-US" smtClean="0"/>
              <a:t>11/28/23</a:t>
            </a:fld>
            <a:endParaRPr lang="en-US"/>
          </a:p>
        </p:txBody>
      </p:sp>
      <p:sp>
        <p:nvSpPr>
          <p:cNvPr id="5" name="Footer Placeholder 4">
            <a:extLst>
              <a:ext uri="{FF2B5EF4-FFF2-40B4-BE49-F238E27FC236}">
                <a16:creationId xmlns:a16="http://schemas.microsoft.com/office/drawing/2014/main" id="{F7175A09-16C0-4E05-B022-84A9D9286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838E4-B3D5-438D-A7DC-F7370C2ED462}"/>
              </a:ext>
            </a:extLst>
          </p:cNvPr>
          <p:cNvSpPr>
            <a:spLocks noGrp="1"/>
          </p:cNvSpPr>
          <p:nvPr>
            <p:ph type="sldNum" sz="quarter" idx="12"/>
          </p:nvPr>
        </p:nvSpPr>
        <p:spPr/>
        <p:txBody>
          <a:bodyPr/>
          <a:lstStyle/>
          <a:p>
            <a:fld id="{673E5125-B7B9-4E22-989B-1EF3C05CAD19}" type="slidenum">
              <a:rPr lang="en-US" smtClean="0"/>
              <a:t>‹#›</a:t>
            </a:fld>
            <a:endParaRPr lang="en-US"/>
          </a:p>
        </p:txBody>
      </p:sp>
    </p:spTree>
    <p:extLst>
      <p:ext uri="{BB962C8B-B14F-4D97-AF65-F5344CB8AC3E}">
        <p14:creationId xmlns:p14="http://schemas.microsoft.com/office/powerpoint/2010/main" val="970413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73772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42996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93805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33113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64210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06701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833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8" name="Group 7">
            <a:extLst>
              <a:ext uri="{FF2B5EF4-FFF2-40B4-BE49-F238E27FC236}">
                <a16:creationId xmlns:a16="http://schemas.microsoft.com/office/drawing/2014/main" id="{089A264A-AC5B-4283-916B-BEA290A0B0D0}"/>
              </a:ext>
            </a:extLst>
          </p:cNvPr>
          <p:cNvGrpSpPr/>
          <p:nvPr/>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1991483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52359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08095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84672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2290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2" name="Group 1">
            <a:extLst>
              <a:ext uri="{FF2B5EF4-FFF2-40B4-BE49-F238E27FC236}">
                <a16:creationId xmlns:a16="http://schemas.microsoft.com/office/drawing/2014/main" id="{52B88683-F4CA-439F-8BE8-ED2F20FC2E60}"/>
              </a:ext>
            </a:extLst>
          </p:cNvPr>
          <p:cNvGrpSpPr/>
          <p:nvPr/>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
        <p:nvSpPr>
          <p:cNvPr id="3" name="Footer Placeholder 2">
            <a:extLst>
              <a:ext uri="{FF2B5EF4-FFF2-40B4-BE49-F238E27FC236}">
                <a16:creationId xmlns:a16="http://schemas.microsoft.com/office/drawing/2014/main" id="{2F0C66BB-493F-3EAF-29EA-FE37C10721D6}"/>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028441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8" name="Group 7">
            <a:extLst>
              <a:ext uri="{FF2B5EF4-FFF2-40B4-BE49-F238E27FC236}">
                <a16:creationId xmlns:a16="http://schemas.microsoft.com/office/drawing/2014/main" id="{089A264A-AC5B-4283-916B-BEA290A0B0D0}"/>
              </a:ext>
            </a:extLst>
          </p:cNvPr>
          <p:cNvGrpSpPr/>
          <p:nvPr/>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
        <p:nvSpPr>
          <p:cNvPr id="2" name="Footer Placeholder 1">
            <a:extLst>
              <a:ext uri="{FF2B5EF4-FFF2-40B4-BE49-F238E27FC236}">
                <a16:creationId xmlns:a16="http://schemas.microsoft.com/office/drawing/2014/main" id="{1A0D044D-EE44-F13E-3947-3E5757965300}"/>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760845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
        <p:nvSpPr>
          <p:cNvPr id="2" name="Footer Placeholder 1">
            <a:extLst>
              <a:ext uri="{FF2B5EF4-FFF2-40B4-BE49-F238E27FC236}">
                <a16:creationId xmlns:a16="http://schemas.microsoft.com/office/drawing/2014/main" id="{92BA98F5-E945-ECA6-FFC4-286DAEC193F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1319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0694AA9C-2CB0-78C6-7886-78C5315C923E}"/>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057514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EF63248-951C-878C-7288-DFB15A3FBE59}"/>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744335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
        <p:nvSpPr>
          <p:cNvPr id="2" name="Footer Placeholder 1">
            <a:extLst>
              <a:ext uri="{FF2B5EF4-FFF2-40B4-BE49-F238E27FC236}">
                <a16:creationId xmlns:a16="http://schemas.microsoft.com/office/drawing/2014/main" id="{1597C988-69FD-0ACD-AEBB-1A084E48AD2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73497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3456033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52931E4-027F-A04E-1DCD-EED409C01A90}"/>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405502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D53583-C5A8-7336-7457-7F1E5F2DD362}"/>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814802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97755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43856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640336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E48E-04F9-66A0-8135-2E5830567F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43CF42-EF3F-6F4C-200A-459637D93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E6CA4C-464D-C807-FDFD-1D25F593F671}"/>
              </a:ext>
            </a:extLst>
          </p:cNvPr>
          <p:cNvSpPr>
            <a:spLocks noGrp="1"/>
          </p:cNvSpPr>
          <p:nvPr>
            <p:ph type="dt" sz="half" idx="10"/>
          </p:nvPr>
        </p:nvSpPr>
        <p:spPr/>
        <p:txBody>
          <a:bodyPr/>
          <a:lstStyle/>
          <a:p>
            <a:fld id="{7F0A26E9-0BBD-164D-809B-F5DDA9C6D0BF}" type="datetimeFigureOut">
              <a:rPr lang="en-US" smtClean="0"/>
              <a:t>11/28/23</a:t>
            </a:fld>
            <a:endParaRPr lang="en-US"/>
          </a:p>
        </p:txBody>
      </p:sp>
      <p:sp>
        <p:nvSpPr>
          <p:cNvPr id="5" name="Footer Placeholder 4">
            <a:extLst>
              <a:ext uri="{FF2B5EF4-FFF2-40B4-BE49-F238E27FC236}">
                <a16:creationId xmlns:a16="http://schemas.microsoft.com/office/drawing/2014/main" id="{4403EB4A-E64B-85AC-EB41-C2CD28EEB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39624-AA89-1074-C679-3C307B7F2893}"/>
              </a:ext>
            </a:extLst>
          </p:cNvPr>
          <p:cNvSpPr>
            <a:spLocks noGrp="1"/>
          </p:cNvSpPr>
          <p:nvPr>
            <p:ph type="sldNum" sz="quarter" idx="12"/>
          </p:nvPr>
        </p:nvSpPr>
        <p:spPr/>
        <p:txBody>
          <a:bodyPr/>
          <a:lstStyle/>
          <a:p>
            <a:fld id="{4EF7FA9D-B836-BA44-ABCD-56B32D9B57D4}" type="slidenum">
              <a:rPr lang="en-US" smtClean="0"/>
              <a:t>‹#›</a:t>
            </a:fld>
            <a:endParaRPr lang="en-US"/>
          </a:p>
        </p:txBody>
      </p:sp>
    </p:spTree>
    <p:extLst>
      <p:ext uri="{BB962C8B-B14F-4D97-AF65-F5344CB8AC3E}">
        <p14:creationId xmlns:p14="http://schemas.microsoft.com/office/powerpoint/2010/main" val="33047139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599850"/>
            <a:ext cx="103632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66607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94193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252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4961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39976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2211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3190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0003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microsoft.com/office/2007/relationships/hdphoto" Target="../media/hdphoto2.wdp"/><Relationship Id="rId2" Type="http://schemas.openxmlformats.org/officeDocument/2006/relationships/slideLayout" Target="../slideLayouts/slideLayout25.xml"/><Relationship Id="rId16"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9BEF74D-8D28-4131-8F45-3779D7055172}"/>
              </a:ext>
            </a:extLst>
          </p:cNvPr>
          <p:cNvPicPr>
            <a:picLocks noChangeAspect="1"/>
          </p:cNvPicPr>
          <p:nvPr/>
        </p:nvPicPr>
        <p:blipFill rotWithShape="1">
          <a:blip r:embed="rId14">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val="0"/>
              </a:ext>
            </a:extLst>
          </a:blip>
          <a:srcRect b="89063"/>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784692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95647606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9BEF74D-8D28-4131-8F45-3779D7055172}"/>
              </a:ext>
            </a:extLst>
          </p:cNvPr>
          <p:cNvPicPr>
            <a:picLocks noChangeAspect="1"/>
          </p:cNvPicPr>
          <p:nvPr/>
        </p:nvPicPr>
        <p:blipFill rotWithShape="1">
          <a:blip r:embed="rId16" cstate="screen">
            <a:extLst>
              <a:ext uri="{BEBA8EAE-BF5A-486C-A8C5-ECC9F3942E4B}">
                <a14:imgProps xmlns:a14="http://schemas.microsoft.com/office/drawing/2010/main">
                  <a14:imgLayer r:embed="rId17">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99147084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9.png"/><Relationship Id="rId7" Type="http://schemas.openxmlformats.org/officeDocument/2006/relationships/hyperlink" Target="http://www.mededonthego.com/"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mededonthego.com/Video/program/917" TargetMode="Externa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hyperlink" Target="mailto:support@MedEdOTG.com" TargetMode="External"/><Relationship Id="rId10" Type="http://schemas.openxmlformats.org/officeDocument/2006/relationships/image" Target="../media/image11.png"/><Relationship Id="rId4" Type="http://schemas.openxmlformats.org/officeDocument/2006/relationships/hyperlink" Target="http://www.mededonthego.com/" TargetMode="External"/><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title"/>
          </p:nvPr>
        </p:nvSpPr>
        <p:spPr>
          <a:xfrm>
            <a:off x="609600" y="1709738"/>
            <a:ext cx="10515600" cy="2852737"/>
          </a:xfrm>
        </p:spPr>
        <p:txBody>
          <a:bodyPr>
            <a:normAutofit fontScale="90000"/>
          </a:bodyPr>
          <a:lstStyle/>
          <a:p>
            <a:r>
              <a:rPr lang="en-US" dirty="0" err="1"/>
              <a:t>ANNEXa</a:t>
            </a:r>
            <a:r>
              <a:rPr lang="en-US" dirty="0"/>
              <a:t>-I: Recent Advances in the Treatment of Intracranial Hemorrhage (ICH) </a:t>
            </a:r>
            <a:br>
              <a:rPr lang="en-US" dirty="0"/>
            </a:br>
            <a:endParaRPr lang="en-US" dirty="0"/>
          </a:p>
        </p:txBody>
      </p:sp>
      <p:sp>
        <p:nvSpPr>
          <p:cNvPr id="3" name="Subtitle 2">
            <a:extLst>
              <a:ext uri="{FF2B5EF4-FFF2-40B4-BE49-F238E27FC236}">
                <a16:creationId xmlns:a16="http://schemas.microsoft.com/office/drawing/2014/main" id="{96295704-12F1-479D-B9A1-5307F74A5DB2}"/>
              </a:ext>
            </a:extLst>
          </p:cNvPr>
          <p:cNvSpPr>
            <a:spLocks noGrp="1"/>
          </p:cNvSpPr>
          <p:nvPr>
            <p:ph type="body" idx="1"/>
          </p:nvPr>
        </p:nvSpPr>
        <p:spPr>
          <a:xfrm>
            <a:off x="609600" y="4357511"/>
            <a:ext cx="10515600" cy="1732139"/>
          </a:xfrm>
        </p:spPr>
        <p:txBody>
          <a:bodyPr>
            <a:normAutofit/>
          </a:bodyPr>
          <a:lstStyle/>
          <a:p>
            <a:r>
              <a:rPr lang="en-US" b="1"/>
              <a:t>Natalie Kreitzer, MD, MS</a:t>
            </a:r>
          </a:p>
          <a:p>
            <a:r>
              <a:rPr lang="en-US"/>
              <a:t>Associate Professor of Emergency Medicine and Neurocritical Care </a:t>
            </a:r>
          </a:p>
          <a:p>
            <a:r>
              <a:rPr lang="en-US"/>
              <a:t>University of Cincinnati </a:t>
            </a:r>
          </a:p>
          <a:p>
            <a:r>
              <a:rPr lang="en-US"/>
              <a:t>Cincinnati, OH</a:t>
            </a:r>
            <a:endParaRPr lang="en-US" dirty="0"/>
          </a:p>
        </p:txBody>
      </p:sp>
    </p:spTree>
    <p:extLst>
      <p:ext uri="{BB962C8B-B14F-4D97-AF65-F5344CB8AC3E}">
        <p14:creationId xmlns:p14="http://schemas.microsoft.com/office/powerpoint/2010/main" val="152248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EEEFB-36E1-D0B4-D778-F45C0139979A}"/>
              </a:ext>
            </a:extLst>
          </p:cNvPr>
          <p:cNvSpPr>
            <a:spLocks noGrp="1"/>
          </p:cNvSpPr>
          <p:nvPr>
            <p:ph type="title"/>
          </p:nvPr>
        </p:nvSpPr>
        <p:spPr/>
        <p:txBody>
          <a:bodyPr/>
          <a:lstStyle/>
          <a:p>
            <a:r>
              <a:rPr lang="en-US"/>
              <a:t>Baseline Characteristics</a:t>
            </a:r>
            <a:endParaRPr lang="en-US" dirty="0"/>
          </a:p>
        </p:txBody>
      </p:sp>
      <p:sp>
        <p:nvSpPr>
          <p:cNvPr id="6" name="Footer Placeholder 5">
            <a:extLst>
              <a:ext uri="{FF2B5EF4-FFF2-40B4-BE49-F238E27FC236}">
                <a16:creationId xmlns:a16="http://schemas.microsoft.com/office/drawing/2014/main" id="{A58F64D2-0A8E-4665-9418-B843B5FD671A}"/>
              </a:ext>
            </a:extLst>
          </p:cNvPr>
          <p:cNvSpPr>
            <a:spLocks noGrp="1"/>
          </p:cNvSpPr>
          <p:nvPr>
            <p:ph type="ftr" sz="quarter" idx="3"/>
          </p:nvPr>
        </p:nvSpPr>
        <p:spPr/>
        <p:txBody>
          <a:bodyPr/>
          <a:lstStyle/>
          <a:p>
            <a:r>
              <a:rPr lang="en-US"/>
              <a:t>Afib, atrial fibrillation; DVT, deep vein thrombosis; IQR, interquartile range; PCC, prothrombin complex concentrate; PE, pulmonary embolism; SD, standard deviation.</a:t>
            </a:r>
          </a:p>
        </p:txBody>
      </p:sp>
      <p:pic>
        <p:nvPicPr>
          <p:cNvPr id="5" name="Content Placeholder 4">
            <a:extLst>
              <a:ext uri="{FF2B5EF4-FFF2-40B4-BE49-F238E27FC236}">
                <a16:creationId xmlns:a16="http://schemas.microsoft.com/office/drawing/2014/main" id="{C8B5C9B4-AEC2-4746-81B7-FFE97DA31335}"/>
              </a:ext>
            </a:extLst>
          </p:cNvPr>
          <p:cNvPicPr>
            <a:picLocks noGrp="1" noChangeAspect="1"/>
          </p:cNvPicPr>
          <p:nvPr>
            <p:ph idx="4294967295"/>
          </p:nvPr>
        </p:nvPicPr>
        <p:blipFill rotWithShape="1">
          <a:blip r:embed="rId2"/>
          <a:srcRect t="517"/>
          <a:stretch/>
        </p:blipFill>
        <p:spPr>
          <a:xfrm>
            <a:off x="1731962" y="1384300"/>
            <a:ext cx="8728075" cy="4611688"/>
          </a:xfrm>
        </p:spPr>
      </p:pic>
    </p:spTree>
    <p:extLst>
      <p:ext uri="{BB962C8B-B14F-4D97-AF65-F5344CB8AC3E}">
        <p14:creationId xmlns:p14="http://schemas.microsoft.com/office/powerpoint/2010/main" val="368933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65155-4904-658E-E3FB-7FF912818729}"/>
              </a:ext>
            </a:extLst>
          </p:cNvPr>
          <p:cNvSpPr>
            <a:spLocks noGrp="1"/>
          </p:cNvSpPr>
          <p:nvPr>
            <p:ph type="title"/>
          </p:nvPr>
        </p:nvSpPr>
        <p:spPr/>
        <p:txBody>
          <a:bodyPr/>
          <a:lstStyle/>
          <a:p>
            <a:r>
              <a:rPr lang="en-US" dirty="0"/>
              <a:t>Primary Endpoint</a:t>
            </a:r>
          </a:p>
        </p:txBody>
      </p:sp>
      <p:sp>
        <p:nvSpPr>
          <p:cNvPr id="9" name="Footer Placeholder 8">
            <a:extLst>
              <a:ext uri="{FF2B5EF4-FFF2-40B4-BE49-F238E27FC236}">
                <a16:creationId xmlns:a16="http://schemas.microsoft.com/office/drawing/2014/main" id="{DC761B95-F43B-9C35-568A-C1301925E48F}"/>
              </a:ext>
            </a:extLst>
          </p:cNvPr>
          <p:cNvSpPr>
            <a:spLocks noGrp="1"/>
          </p:cNvSpPr>
          <p:nvPr>
            <p:ph type="ftr" sz="quarter" idx="3"/>
          </p:nvPr>
        </p:nvSpPr>
        <p:spPr/>
        <p:txBody>
          <a:bodyPr/>
          <a:lstStyle/>
          <a:p>
            <a:r>
              <a:rPr lang="en-US" sz="1100" baseline="30000" dirty="0" err="1"/>
              <a:t>a</a:t>
            </a:r>
            <a:r>
              <a:rPr lang="en-US" sz="1100" dirty="0" err="1"/>
              <a:t>The</a:t>
            </a:r>
            <a:r>
              <a:rPr lang="en-US" sz="1100" dirty="0"/>
              <a:t> primary efficacy endpoint was defined as “effective hemostasis” with a rating of “good” or “excellent” as determined by a blinded adjudication committee ; </a:t>
            </a:r>
            <a:r>
              <a:rPr lang="en-US" sz="1100" baseline="30000" dirty="0" err="1"/>
              <a:t>b</a:t>
            </a:r>
            <a:r>
              <a:rPr lang="en-US" sz="1100" dirty="0" err="1"/>
              <a:t>Primary</a:t>
            </a:r>
            <a:r>
              <a:rPr lang="en-US" sz="1100" dirty="0"/>
              <a:t> objective of study met at interim. Good or excellent hemostatic efficacy at 12 hours: Andexanet alfa (67.0% [150/224]) versus usual care (53.1% [121/228]). The absolute difference in proportion of patients achieving good or excellent hemostatic efficacy was 13.4% (p=0.003).1; </a:t>
            </a:r>
            <a:r>
              <a:rPr lang="en-US" sz="1100" baseline="30000" dirty="0" err="1"/>
              <a:t>c</a:t>
            </a:r>
            <a:r>
              <a:rPr lang="en-US" sz="1100" dirty="0" err="1"/>
              <a:t>Excellent</a:t>
            </a:r>
            <a:r>
              <a:rPr lang="en-US" sz="1100" dirty="0"/>
              <a:t> hemostatic efficacy was defined as NIHSS score of 20% but ≤35% increase in hematoma volume on repeat CT/MRI at 12 hours plus no rescue therapies administered between 3- and 12-hours post-randomization; </a:t>
            </a:r>
            <a:r>
              <a:rPr lang="en-US" sz="1100" baseline="30000" dirty="0" err="1"/>
              <a:t>e</a:t>
            </a:r>
            <a:r>
              <a:rPr lang="en-US" sz="1100" dirty="0" err="1"/>
              <a:t>Analysis</a:t>
            </a:r>
            <a:r>
              <a:rPr lang="en-US" sz="1100" dirty="0"/>
              <a:t> was performed using a CMH test stratified by time from symptom onset to baseline imaging assessment 
CMH, Cochran-Mantel-Haenszel; CT, computed tomography; MRI, magnetic resonance imaging.</a:t>
            </a:r>
          </a:p>
        </p:txBody>
      </p:sp>
      <p:pic>
        <p:nvPicPr>
          <p:cNvPr id="5" name="Content Placeholder 4">
            <a:extLst>
              <a:ext uri="{FF2B5EF4-FFF2-40B4-BE49-F238E27FC236}">
                <a16:creationId xmlns:a16="http://schemas.microsoft.com/office/drawing/2014/main" id="{96A59720-BD64-94ED-B067-716E85A99FB0}"/>
              </a:ext>
            </a:extLst>
          </p:cNvPr>
          <p:cNvPicPr>
            <a:picLocks noGrp="1" noChangeAspect="1"/>
          </p:cNvPicPr>
          <p:nvPr>
            <p:ph idx="4294967295"/>
          </p:nvPr>
        </p:nvPicPr>
        <p:blipFill rotWithShape="1">
          <a:blip r:embed="rId3"/>
          <a:srcRect t="1625"/>
          <a:stretch/>
        </p:blipFill>
        <p:spPr>
          <a:xfrm>
            <a:off x="1016794" y="2432050"/>
            <a:ext cx="10158412" cy="1682750"/>
          </a:xfrm>
        </p:spPr>
      </p:pic>
    </p:spTree>
    <p:extLst>
      <p:ext uri="{BB962C8B-B14F-4D97-AF65-F5344CB8AC3E}">
        <p14:creationId xmlns:p14="http://schemas.microsoft.com/office/powerpoint/2010/main" val="4144928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5D264-6F3E-3995-0BD4-14E944CFE2BC}"/>
              </a:ext>
            </a:extLst>
          </p:cNvPr>
          <p:cNvSpPr>
            <a:spLocks noGrp="1"/>
          </p:cNvSpPr>
          <p:nvPr>
            <p:ph type="title"/>
          </p:nvPr>
        </p:nvSpPr>
        <p:spPr>
          <a:xfrm>
            <a:off x="609600" y="199505"/>
            <a:ext cx="10744200" cy="1185577"/>
          </a:xfrm>
        </p:spPr>
        <p:txBody>
          <a:bodyPr/>
          <a:lstStyle/>
          <a:p>
            <a:r>
              <a:rPr lang="en-US" dirty="0"/>
              <a:t>Additional Endpoints</a:t>
            </a:r>
          </a:p>
        </p:txBody>
      </p:sp>
      <p:sp>
        <p:nvSpPr>
          <p:cNvPr id="6" name="TextBox 5">
            <a:extLst>
              <a:ext uri="{FF2B5EF4-FFF2-40B4-BE49-F238E27FC236}">
                <a16:creationId xmlns:a16="http://schemas.microsoft.com/office/drawing/2014/main" id="{C9467F26-6BCF-96E6-0F0B-674A0D594838}"/>
              </a:ext>
            </a:extLst>
          </p:cNvPr>
          <p:cNvSpPr txBox="1"/>
          <p:nvPr/>
        </p:nvSpPr>
        <p:spPr>
          <a:xfrm>
            <a:off x="609600" y="1384300"/>
            <a:ext cx="10744200" cy="369332"/>
          </a:xfrm>
          <a:prstGeom prst="rect">
            <a:avLst/>
          </a:prstGeom>
          <a:noFill/>
        </p:spPr>
        <p:txBody>
          <a:bodyPr wrap="square" rtlCol="0">
            <a:spAutoFit/>
          </a:bodyPr>
          <a:lstStyle/>
          <a:p>
            <a:pPr algn="ctr"/>
            <a:r>
              <a:rPr lang="en-US" b="1" dirty="0"/>
              <a:t>Change in Anti- </a:t>
            </a:r>
            <a:r>
              <a:rPr lang="en-US" b="1" dirty="0" err="1"/>
              <a:t>FXa</a:t>
            </a:r>
            <a:r>
              <a:rPr lang="en-US" b="1" dirty="0"/>
              <a:t> Activity</a:t>
            </a:r>
          </a:p>
        </p:txBody>
      </p:sp>
      <p:sp>
        <p:nvSpPr>
          <p:cNvPr id="9" name="TextBox 8">
            <a:extLst>
              <a:ext uri="{FF2B5EF4-FFF2-40B4-BE49-F238E27FC236}">
                <a16:creationId xmlns:a16="http://schemas.microsoft.com/office/drawing/2014/main" id="{50153DE5-0C8F-110D-853D-3E4C0A7EE7D4}"/>
              </a:ext>
            </a:extLst>
          </p:cNvPr>
          <p:cNvSpPr txBox="1"/>
          <p:nvPr/>
        </p:nvSpPr>
        <p:spPr>
          <a:xfrm>
            <a:off x="609600" y="3948278"/>
            <a:ext cx="10744200" cy="369332"/>
          </a:xfrm>
          <a:prstGeom prst="rect">
            <a:avLst/>
          </a:prstGeom>
          <a:noFill/>
        </p:spPr>
        <p:txBody>
          <a:bodyPr wrap="square" rtlCol="0">
            <a:spAutoFit/>
          </a:bodyPr>
          <a:lstStyle/>
          <a:p>
            <a:pPr algn="ctr"/>
            <a:r>
              <a:rPr lang="en-US" b="1" dirty="0"/>
              <a:t>Hematoma Volume and </a:t>
            </a:r>
            <a:r>
              <a:rPr lang="en-US" b="1" dirty="0" err="1"/>
              <a:t>mRS</a:t>
            </a:r>
            <a:r>
              <a:rPr lang="en-US" b="1" dirty="0"/>
              <a:t> score</a:t>
            </a:r>
          </a:p>
        </p:txBody>
      </p:sp>
      <p:graphicFrame>
        <p:nvGraphicFramePr>
          <p:cNvPr id="3" name="Table 2">
            <a:extLst>
              <a:ext uri="{FF2B5EF4-FFF2-40B4-BE49-F238E27FC236}">
                <a16:creationId xmlns:a16="http://schemas.microsoft.com/office/drawing/2014/main" id="{187E4815-CE1A-A9B1-54D5-8E1E4F7B790E}"/>
              </a:ext>
            </a:extLst>
          </p:cNvPr>
          <p:cNvGraphicFramePr>
            <a:graphicFrameLocks noGrp="1"/>
          </p:cNvGraphicFramePr>
          <p:nvPr>
            <p:extLst>
              <p:ext uri="{D42A27DB-BD31-4B8C-83A1-F6EECF244321}">
                <p14:modId xmlns:p14="http://schemas.microsoft.com/office/powerpoint/2010/main" val="1016736114"/>
              </p:ext>
            </p:extLst>
          </p:nvPr>
        </p:nvGraphicFramePr>
        <p:xfrm>
          <a:off x="609600" y="1875595"/>
          <a:ext cx="10744200" cy="1844040"/>
        </p:xfrm>
        <a:graphic>
          <a:graphicData uri="http://schemas.openxmlformats.org/drawingml/2006/table">
            <a:tbl>
              <a:tblPr firstRow="1" bandRow="1">
                <a:tableStyleId>{21E4AEA4-8DFA-4A89-87EB-49C32662AFE0}</a:tableStyleId>
              </a:tblPr>
              <a:tblGrid>
                <a:gridCol w="2686050">
                  <a:extLst>
                    <a:ext uri="{9D8B030D-6E8A-4147-A177-3AD203B41FA5}">
                      <a16:colId xmlns:a16="http://schemas.microsoft.com/office/drawing/2014/main" val="2642811249"/>
                    </a:ext>
                  </a:extLst>
                </a:gridCol>
                <a:gridCol w="2686050">
                  <a:extLst>
                    <a:ext uri="{9D8B030D-6E8A-4147-A177-3AD203B41FA5}">
                      <a16:colId xmlns:a16="http://schemas.microsoft.com/office/drawing/2014/main" val="2404988147"/>
                    </a:ext>
                  </a:extLst>
                </a:gridCol>
                <a:gridCol w="2686050">
                  <a:extLst>
                    <a:ext uri="{9D8B030D-6E8A-4147-A177-3AD203B41FA5}">
                      <a16:colId xmlns:a16="http://schemas.microsoft.com/office/drawing/2014/main" val="2360439620"/>
                    </a:ext>
                  </a:extLst>
                </a:gridCol>
                <a:gridCol w="2686050">
                  <a:extLst>
                    <a:ext uri="{9D8B030D-6E8A-4147-A177-3AD203B41FA5}">
                      <a16:colId xmlns:a16="http://schemas.microsoft.com/office/drawing/2014/main" val="3299886831"/>
                    </a:ext>
                  </a:extLst>
                </a:gridCol>
              </a:tblGrid>
              <a:tr h="370840">
                <a:tc>
                  <a:txBody>
                    <a:bodyPr/>
                    <a:lstStyle/>
                    <a:p>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400" b="1" i="0" u="none" strike="noStrike" kern="1200" dirty="0">
                          <a:solidFill>
                            <a:schemeClr val="tx1"/>
                          </a:solidFill>
                          <a:effectLst/>
                          <a:latin typeface="+mn-lt"/>
                          <a:ea typeface="+mn-ea"/>
                          <a:cs typeface="+mn-cs"/>
                        </a:rPr>
                        <a:t>Andexanet alfa </a:t>
                      </a:r>
                      <a:br>
                        <a:rPr lang="en-US" sz="1400" b="1" i="0" u="none" strike="noStrike" kern="1200" dirty="0">
                          <a:solidFill>
                            <a:schemeClr val="tx1"/>
                          </a:solidFill>
                          <a:effectLst/>
                          <a:latin typeface="+mn-lt"/>
                          <a:ea typeface="+mn-ea"/>
                          <a:cs typeface="+mn-cs"/>
                        </a:rPr>
                      </a:br>
                      <a:r>
                        <a:rPr lang="en-US" sz="1400" b="1" i="0" u="none" strike="noStrike" kern="1200" dirty="0">
                          <a:solidFill>
                            <a:schemeClr val="tx1"/>
                          </a:solidFill>
                          <a:effectLst/>
                          <a:latin typeface="+mn-lt"/>
                          <a:ea typeface="+mn-ea"/>
                          <a:cs typeface="+mn-cs"/>
                        </a:rPr>
                        <a:t>(N=263) </a:t>
                      </a:r>
                      <a:br>
                        <a:rPr lang="en-US" sz="1400" b="1" i="0" u="none" strike="noStrike" kern="1200" dirty="0">
                          <a:solidFill>
                            <a:schemeClr val="tx1"/>
                          </a:solidFill>
                          <a:effectLst/>
                          <a:latin typeface="+mn-lt"/>
                          <a:ea typeface="+mn-ea"/>
                          <a:cs typeface="+mn-cs"/>
                        </a:rPr>
                      </a:br>
                      <a:r>
                        <a:rPr lang="en-US" sz="1400" b="1" i="0" u="none" strike="noStrike" kern="1200" dirty="0">
                          <a:solidFill>
                            <a:schemeClr val="tx1"/>
                          </a:solidFill>
                          <a:effectLst/>
                          <a:latin typeface="+mn-lt"/>
                          <a:ea typeface="+mn-ea"/>
                          <a:cs typeface="+mn-cs"/>
                        </a:rPr>
                        <a:t>n (%)</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400" b="1" i="0" u="none" strike="noStrike" kern="1200" dirty="0">
                          <a:solidFill>
                            <a:schemeClr val="tx1"/>
                          </a:solidFill>
                          <a:effectLst/>
                          <a:latin typeface="+mn-lt"/>
                          <a:ea typeface="+mn-ea"/>
                          <a:cs typeface="+mn-cs"/>
                        </a:rPr>
                        <a:t>Usual Care </a:t>
                      </a:r>
                      <a:br>
                        <a:rPr lang="en-US" sz="1400" b="1" i="0" u="none" strike="noStrike" kern="1200" dirty="0">
                          <a:solidFill>
                            <a:schemeClr val="tx1"/>
                          </a:solidFill>
                          <a:effectLst/>
                          <a:latin typeface="+mn-lt"/>
                          <a:ea typeface="+mn-ea"/>
                          <a:cs typeface="+mn-cs"/>
                        </a:rPr>
                      </a:br>
                      <a:r>
                        <a:rPr lang="en-US" sz="1400" b="1" i="0" u="none" strike="noStrike" kern="1200" dirty="0">
                          <a:solidFill>
                            <a:schemeClr val="tx1"/>
                          </a:solidFill>
                          <a:effectLst/>
                          <a:latin typeface="+mn-lt"/>
                          <a:ea typeface="+mn-ea"/>
                          <a:cs typeface="+mn-cs"/>
                        </a:rPr>
                        <a:t>(N=267) </a:t>
                      </a:r>
                      <a:br>
                        <a:rPr lang="en-US" sz="1400" b="1" i="0" u="none" strike="noStrike" kern="1200" dirty="0">
                          <a:solidFill>
                            <a:schemeClr val="tx1"/>
                          </a:solidFill>
                          <a:effectLst/>
                          <a:latin typeface="+mn-lt"/>
                          <a:ea typeface="+mn-ea"/>
                          <a:cs typeface="+mn-cs"/>
                        </a:rPr>
                      </a:br>
                      <a:r>
                        <a:rPr lang="en-US" sz="1400" b="1" i="0" u="none" strike="noStrike" kern="1200" dirty="0">
                          <a:solidFill>
                            <a:schemeClr val="tx1"/>
                          </a:solidFill>
                          <a:effectLst/>
                          <a:latin typeface="+mn-lt"/>
                          <a:ea typeface="+mn-ea"/>
                          <a:cs typeface="+mn-cs"/>
                        </a:rPr>
                        <a:t>n (%)</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400" b="1" i="0" u="none" strike="noStrike" kern="1200" dirty="0">
                          <a:solidFill>
                            <a:schemeClr val="tx1"/>
                          </a:solidFill>
                          <a:effectLst/>
                          <a:latin typeface="+mn-lt"/>
                          <a:ea typeface="+mn-ea"/>
                          <a:cs typeface="+mn-cs"/>
                        </a:rPr>
                        <a:t>Reduction in anti-</a:t>
                      </a:r>
                      <a:r>
                        <a:rPr lang="en-US" sz="1400" b="1" i="0" u="none" strike="noStrike" kern="1200" dirty="0" err="1">
                          <a:solidFill>
                            <a:schemeClr val="tx1"/>
                          </a:solidFill>
                          <a:effectLst/>
                          <a:latin typeface="+mn-lt"/>
                          <a:ea typeface="+mn-ea"/>
                          <a:cs typeface="+mn-cs"/>
                        </a:rPr>
                        <a:t>FXa</a:t>
                      </a:r>
                      <a:r>
                        <a:rPr lang="en-US" sz="1400" b="1" i="0" u="none" strike="noStrike" kern="1200" dirty="0">
                          <a:solidFill>
                            <a:schemeClr val="tx1"/>
                          </a:solidFill>
                          <a:effectLst/>
                          <a:latin typeface="+mn-lt"/>
                          <a:ea typeface="+mn-ea"/>
                          <a:cs typeface="+mn-cs"/>
                        </a:rPr>
                        <a:t> activity with </a:t>
                      </a:r>
                      <a:r>
                        <a:rPr lang="en-US" sz="1400" b="1" i="0" u="none" strike="noStrike" kern="1200" dirty="0" err="1">
                          <a:solidFill>
                            <a:schemeClr val="tx1"/>
                          </a:solidFill>
                          <a:effectLst/>
                          <a:latin typeface="+mn-lt"/>
                          <a:ea typeface="+mn-ea"/>
                          <a:cs typeface="+mn-cs"/>
                        </a:rPr>
                        <a:t>andexanet</a:t>
                      </a:r>
                      <a:r>
                        <a:rPr lang="en-US" sz="1400" b="1" i="0" u="none" strike="noStrike" kern="1200" dirty="0">
                          <a:solidFill>
                            <a:schemeClr val="tx1"/>
                          </a:solidFill>
                          <a:effectLst/>
                          <a:latin typeface="+mn-lt"/>
                          <a:ea typeface="+mn-ea"/>
                          <a:cs typeface="+mn-cs"/>
                        </a:rPr>
                        <a:t> alfa (%), median (IQR)</a:t>
                      </a:r>
                      <a:r>
                        <a:rPr lang="en-US" sz="1400" b="1" i="0" u="none" strike="noStrike" kern="1200" baseline="30000" dirty="0">
                          <a:solidFill>
                            <a:schemeClr val="tx1"/>
                          </a:solidFill>
                          <a:effectLst/>
                          <a:latin typeface="+mn-lt"/>
                          <a:ea typeface="+mn-ea"/>
                          <a:cs typeface="+mn-cs"/>
                        </a:rPr>
                        <a:t>a</a:t>
                      </a:r>
                      <a:endParaRPr lang="en-US" sz="1400" b="1"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750263197"/>
                  </a:ext>
                </a:extLst>
              </a:tr>
              <a:tr h="370840">
                <a:tc>
                  <a:txBody>
                    <a:bodyPr/>
                    <a:lstStyle/>
                    <a:p>
                      <a:pPr fontAlgn="t"/>
                      <a:r>
                        <a:rPr lang="en-US" sz="1400" b="1" dirty="0">
                          <a:effectLst/>
                        </a:rPr>
                        <a:t>Patients on apixaban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dirty="0">
                          <a:effectLst/>
                        </a:rPr>
                        <a:t>162 (61.6)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dirty="0">
                          <a:effectLst/>
                        </a:rPr>
                        <a:t>158 (59.2)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dirty="0">
                          <a:effectLst/>
                        </a:rPr>
                        <a:t>94.0 (96.4-88.8)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6214115"/>
                  </a:ext>
                </a:extLst>
              </a:tr>
              <a:tr h="370840">
                <a:tc>
                  <a:txBody>
                    <a:bodyPr/>
                    <a:lstStyle/>
                    <a:p>
                      <a:pPr fontAlgn="t"/>
                      <a:r>
                        <a:rPr lang="en-US" sz="1400" b="1" dirty="0">
                          <a:effectLst/>
                        </a:rPr>
                        <a:t>Patients on Rivaroxaban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dirty="0">
                          <a:effectLst/>
                        </a:rPr>
                        <a:t>79 (30.0)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dirty="0">
                          <a:effectLst/>
                        </a:rPr>
                        <a:t>75 (28.1)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dirty="0">
                          <a:effectLst/>
                        </a:rPr>
                        <a:t>96.4 (97.9-93.2)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6913595"/>
                  </a:ext>
                </a:extLst>
              </a:tr>
              <a:tr h="370840">
                <a:tc>
                  <a:txBody>
                    <a:bodyPr/>
                    <a:lstStyle/>
                    <a:p>
                      <a:pPr fontAlgn="t"/>
                      <a:r>
                        <a:rPr lang="en-US" sz="1400" b="1" dirty="0">
                          <a:effectLst/>
                        </a:rPr>
                        <a:t>Patients on </a:t>
                      </a:r>
                      <a:r>
                        <a:rPr lang="en-US" sz="1400" b="1" dirty="0" err="1">
                          <a:effectLst/>
                        </a:rPr>
                        <a:t>edoxaban</a:t>
                      </a:r>
                      <a:endParaRPr lang="en-US" sz="14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a:effectLst/>
                        </a:rPr>
                        <a:t>22 (8.4)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a:effectLst/>
                        </a:rPr>
                        <a:t>31 (11.6)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dirty="0">
                          <a:effectLst/>
                        </a:rPr>
                        <a:t>72.3 (78.9-37.4)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7400972"/>
                  </a:ext>
                </a:extLst>
              </a:tr>
            </a:tbl>
          </a:graphicData>
        </a:graphic>
      </p:graphicFrame>
      <p:graphicFrame>
        <p:nvGraphicFramePr>
          <p:cNvPr id="13" name="Table 12">
            <a:extLst>
              <a:ext uri="{FF2B5EF4-FFF2-40B4-BE49-F238E27FC236}">
                <a16:creationId xmlns:a16="http://schemas.microsoft.com/office/drawing/2014/main" id="{352BB398-8662-E283-DEF7-FA51A4D29D54}"/>
              </a:ext>
            </a:extLst>
          </p:cNvPr>
          <p:cNvGraphicFramePr>
            <a:graphicFrameLocks noGrp="1"/>
          </p:cNvGraphicFramePr>
          <p:nvPr>
            <p:extLst>
              <p:ext uri="{D42A27DB-BD31-4B8C-83A1-F6EECF244321}">
                <p14:modId xmlns:p14="http://schemas.microsoft.com/office/powerpoint/2010/main" val="385473348"/>
              </p:ext>
            </p:extLst>
          </p:nvPr>
        </p:nvGraphicFramePr>
        <p:xfrm>
          <a:off x="609600" y="4409460"/>
          <a:ext cx="10744200" cy="1620520"/>
        </p:xfrm>
        <a:graphic>
          <a:graphicData uri="http://schemas.openxmlformats.org/drawingml/2006/table">
            <a:tbl>
              <a:tblPr firstRow="1" bandRow="1">
                <a:tableStyleId>{21E4AEA4-8DFA-4A89-87EB-49C32662AFE0}</a:tableStyleId>
              </a:tblPr>
              <a:tblGrid>
                <a:gridCol w="2686050">
                  <a:extLst>
                    <a:ext uri="{9D8B030D-6E8A-4147-A177-3AD203B41FA5}">
                      <a16:colId xmlns:a16="http://schemas.microsoft.com/office/drawing/2014/main" val="2895272917"/>
                    </a:ext>
                  </a:extLst>
                </a:gridCol>
                <a:gridCol w="2686050">
                  <a:extLst>
                    <a:ext uri="{9D8B030D-6E8A-4147-A177-3AD203B41FA5}">
                      <a16:colId xmlns:a16="http://schemas.microsoft.com/office/drawing/2014/main" val="669707185"/>
                    </a:ext>
                  </a:extLst>
                </a:gridCol>
                <a:gridCol w="2686050">
                  <a:extLst>
                    <a:ext uri="{9D8B030D-6E8A-4147-A177-3AD203B41FA5}">
                      <a16:colId xmlns:a16="http://schemas.microsoft.com/office/drawing/2014/main" val="1508915252"/>
                    </a:ext>
                  </a:extLst>
                </a:gridCol>
                <a:gridCol w="2686050">
                  <a:extLst>
                    <a:ext uri="{9D8B030D-6E8A-4147-A177-3AD203B41FA5}">
                      <a16:colId xmlns:a16="http://schemas.microsoft.com/office/drawing/2014/main" val="1389071728"/>
                    </a:ext>
                  </a:extLst>
                </a:gridCol>
              </a:tblGrid>
              <a:tr h="370840">
                <a:tc>
                  <a:txBody>
                    <a:bodyPr/>
                    <a:lstStyle/>
                    <a:p>
                      <a:pPr algn="ctr" fontAlgn="t"/>
                      <a:endParaRPr lang="en-US" sz="140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dirty="0">
                          <a:solidFill>
                            <a:schemeClr val="tx1"/>
                          </a:solidFill>
                          <a:effectLst/>
                        </a:rPr>
                        <a:t>Andexanet alfa (N=263)</a:t>
                      </a:r>
                    </a:p>
                    <a:p>
                      <a:pPr algn="ctr" fontAlgn="t"/>
                      <a:endParaRPr lang="en-US" sz="1400" dirty="0">
                        <a:solidFill>
                          <a:schemeClr val="tx1"/>
                        </a:solidFill>
                        <a:effectLst/>
                      </a:endParaRPr>
                    </a:p>
                    <a:p>
                      <a:pPr algn="ctr" fontAlgn="t"/>
                      <a:r>
                        <a:rPr lang="en-US" sz="1400" dirty="0">
                          <a:solidFill>
                            <a:schemeClr val="tx1"/>
                          </a:solidFill>
                          <a:effectLst/>
                        </a:rPr>
                        <a:t>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dirty="0">
                          <a:solidFill>
                            <a:schemeClr val="tx1"/>
                          </a:solidFill>
                          <a:effectLst/>
                        </a:rPr>
                        <a:t>Usual care (N=267) </a:t>
                      </a:r>
                    </a:p>
                    <a:p>
                      <a:pPr algn="ctr" fontAlgn="t"/>
                      <a:endParaRPr lang="en-US" sz="1400" dirty="0">
                        <a:solidFill>
                          <a:schemeClr val="tx1"/>
                        </a:solidFill>
                        <a:effectLst/>
                      </a:endParaRPr>
                    </a:p>
                    <a:p>
                      <a:pPr algn="ctr" fontAlgn="t"/>
                      <a:r>
                        <a:rPr lang="en-US" sz="1400" dirty="0">
                          <a:solidFill>
                            <a:schemeClr val="tx1"/>
                          </a:solidFill>
                          <a:effectLst/>
                        </a:rPr>
                        <a:t>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r>
                        <a:rPr lang="en-US" sz="1400" dirty="0">
                          <a:solidFill>
                            <a:schemeClr val="tx1"/>
                          </a:solidFill>
                          <a:effectLst/>
                        </a:rPr>
                        <a:t>Absolute difference </a:t>
                      </a:r>
                      <a:br>
                        <a:rPr lang="en-US" sz="1400" dirty="0">
                          <a:solidFill>
                            <a:schemeClr val="tx1"/>
                          </a:solidFill>
                          <a:effectLst/>
                        </a:rPr>
                      </a:br>
                      <a:r>
                        <a:rPr lang="en-US" sz="1400" dirty="0">
                          <a:solidFill>
                            <a:schemeClr val="tx1"/>
                          </a:solidFill>
                          <a:effectLst/>
                        </a:rPr>
                        <a:t>with </a:t>
                      </a:r>
                      <a:r>
                        <a:rPr lang="en-US" sz="1400" dirty="0" err="1">
                          <a:solidFill>
                            <a:schemeClr val="tx1"/>
                          </a:solidFill>
                          <a:effectLst/>
                        </a:rPr>
                        <a:t>andexanet</a:t>
                      </a:r>
                      <a:r>
                        <a:rPr lang="en-US" sz="1400" dirty="0">
                          <a:solidFill>
                            <a:schemeClr val="tx1"/>
                          </a:solidFill>
                          <a:effectLst/>
                        </a:rPr>
                        <a:t> alfa </a:t>
                      </a:r>
                      <a:br>
                        <a:rPr lang="en-US" sz="1400" dirty="0">
                          <a:solidFill>
                            <a:schemeClr val="tx1"/>
                          </a:solidFill>
                          <a:effectLst/>
                        </a:rPr>
                      </a:br>
                      <a:r>
                        <a:rPr lang="en-US" sz="1400" dirty="0">
                          <a:solidFill>
                            <a:schemeClr val="tx1"/>
                          </a:solidFill>
                          <a:effectLst/>
                        </a:rPr>
                        <a:t>(95% CI)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581152530"/>
                  </a:ext>
                </a:extLst>
              </a:tr>
              <a:tr h="370840">
                <a:tc>
                  <a:txBody>
                    <a:bodyPr/>
                    <a:lstStyle/>
                    <a:p>
                      <a:pPr fontAlgn="t"/>
                      <a:r>
                        <a:rPr lang="en-US" sz="1400" b="1" dirty="0">
                          <a:effectLst/>
                        </a:rPr>
                        <a:t>Hematoma increase ≥12.5,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dirty="0">
                          <a:effectLst/>
                        </a:rPr>
                        <a:t>29 (11.6)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dirty="0">
                          <a:effectLst/>
                        </a:rPr>
                        <a:t>48 (19.0)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dirty="0">
                          <a:effectLst/>
                        </a:rPr>
                        <a:t>-7.4 (-13.7 to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111588"/>
                  </a:ext>
                </a:extLst>
              </a:tr>
              <a:tr h="370840">
                <a:tc>
                  <a:txBody>
                    <a:bodyPr/>
                    <a:lstStyle/>
                    <a:p>
                      <a:pPr fontAlgn="t"/>
                      <a:r>
                        <a:rPr lang="en-US" sz="1400" b="1" dirty="0" err="1">
                          <a:effectLst/>
                        </a:rPr>
                        <a:t>mRS</a:t>
                      </a:r>
                      <a:r>
                        <a:rPr lang="en-US" sz="1400" b="1" dirty="0">
                          <a:effectLst/>
                        </a:rPr>
                        <a:t> score ≤3 at 30 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a:effectLst/>
                        </a:rPr>
                        <a:t>69 (28.0)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dirty="0">
                          <a:effectLst/>
                        </a:rPr>
                        <a:t>79 (30.9)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dirty="0">
                          <a:effectLst/>
                        </a:rPr>
                        <a:t>-2.9 (-10.9 to 5.2)</a:t>
                      </a:r>
                      <a:r>
                        <a:rPr lang="en-US" sz="1400" baseline="30000" dirty="0">
                          <a:effectLst/>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69517"/>
                  </a:ext>
                </a:extLst>
              </a:tr>
            </a:tbl>
          </a:graphicData>
        </a:graphic>
      </p:graphicFrame>
    </p:spTree>
    <p:extLst>
      <p:ext uri="{BB962C8B-B14F-4D97-AF65-F5344CB8AC3E}">
        <p14:creationId xmlns:p14="http://schemas.microsoft.com/office/powerpoint/2010/main" val="1114170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B718-20EE-4DB4-F84F-D9857FA3558F}"/>
              </a:ext>
            </a:extLst>
          </p:cNvPr>
          <p:cNvSpPr>
            <a:spLocks noGrp="1"/>
          </p:cNvSpPr>
          <p:nvPr>
            <p:ph type="title"/>
          </p:nvPr>
        </p:nvSpPr>
        <p:spPr/>
        <p:txBody>
          <a:bodyPr/>
          <a:lstStyle/>
          <a:p>
            <a:r>
              <a:rPr lang="en-US" dirty="0"/>
              <a:t>Safety Endpoints</a:t>
            </a:r>
          </a:p>
        </p:txBody>
      </p:sp>
      <p:pic>
        <p:nvPicPr>
          <p:cNvPr id="5" name="Content Placeholder 4">
            <a:extLst>
              <a:ext uri="{FF2B5EF4-FFF2-40B4-BE49-F238E27FC236}">
                <a16:creationId xmlns:a16="http://schemas.microsoft.com/office/drawing/2014/main" id="{6643208D-DA88-5428-C13F-3D793509F191}"/>
              </a:ext>
            </a:extLst>
          </p:cNvPr>
          <p:cNvPicPr>
            <a:picLocks noGrp="1" noChangeAspect="1"/>
          </p:cNvPicPr>
          <p:nvPr>
            <p:ph idx="4294967295"/>
          </p:nvPr>
        </p:nvPicPr>
        <p:blipFill>
          <a:blip r:embed="rId3"/>
          <a:stretch>
            <a:fillRect/>
          </a:stretch>
        </p:blipFill>
        <p:spPr>
          <a:xfrm>
            <a:off x="1354677" y="1385082"/>
            <a:ext cx="9482646" cy="4997611"/>
          </a:xfrm>
          <a:ln>
            <a:solidFill>
              <a:schemeClr val="tx1"/>
            </a:solidFill>
          </a:ln>
        </p:spPr>
      </p:pic>
    </p:spTree>
    <p:extLst>
      <p:ext uri="{BB962C8B-B14F-4D97-AF65-F5344CB8AC3E}">
        <p14:creationId xmlns:p14="http://schemas.microsoft.com/office/powerpoint/2010/main" val="3111611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F730240-8193-2799-6EFC-41AFDF52D817}"/>
              </a:ext>
            </a:extLst>
          </p:cNvPr>
          <p:cNvSpPr>
            <a:spLocks noGrp="1"/>
          </p:cNvSpPr>
          <p:nvPr>
            <p:ph type="ftr" sz="quarter" idx="3"/>
          </p:nvPr>
        </p:nvSpPr>
        <p:spPr>
          <a:xfrm>
            <a:off x="609600" y="6356350"/>
            <a:ext cx="10744199" cy="442131"/>
          </a:xfrm>
        </p:spPr>
        <p:txBody>
          <a:bodyPr/>
          <a:lstStyle/>
          <a:p>
            <a:r>
              <a:rPr lang="en-US" dirty="0"/>
              <a:t>FDA, US Food and Drug Administration; RCT, randomized controlled trial. </a:t>
            </a:r>
          </a:p>
          <a:p>
            <a:r>
              <a:rPr lang="en-US" dirty="0"/>
              <a:t>Malhotra K, et al. Stroke. 2021;51(11)3602-12; Connolly SJ. WSC. 2023; ANDEXXA. Prescribing information. AstraZeneca; 2023.</a:t>
            </a:r>
          </a:p>
        </p:txBody>
      </p:sp>
      <p:sp>
        <p:nvSpPr>
          <p:cNvPr id="2" name="Title 1">
            <a:extLst>
              <a:ext uri="{FF2B5EF4-FFF2-40B4-BE49-F238E27FC236}">
                <a16:creationId xmlns:a16="http://schemas.microsoft.com/office/drawing/2014/main" id="{FBC647EB-99C2-7B22-213D-41344BF6DF21}"/>
              </a:ext>
            </a:extLst>
          </p:cNvPr>
          <p:cNvSpPr>
            <a:spLocks noGrp="1"/>
          </p:cNvSpPr>
          <p:nvPr>
            <p:ph type="title"/>
          </p:nvPr>
        </p:nvSpPr>
        <p:spPr>
          <a:xfrm>
            <a:off x="609600" y="199505"/>
            <a:ext cx="10744200" cy="1185577"/>
          </a:xfrm>
        </p:spPr>
        <p:txBody>
          <a:bodyPr/>
          <a:lstStyle/>
          <a:p>
            <a:r>
              <a:rPr lang="en-US" dirty="0"/>
              <a:t>Summary of Initial Results</a:t>
            </a:r>
          </a:p>
        </p:txBody>
      </p:sp>
      <p:sp>
        <p:nvSpPr>
          <p:cNvPr id="9" name="Content Placeholder 8">
            <a:extLst>
              <a:ext uri="{FF2B5EF4-FFF2-40B4-BE49-F238E27FC236}">
                <a16:creationId xmlns:a16="http://schemas.microsoft.com/office/drawing/2014/main" id="{5B726F36-4409-27CB-2538-EA3DC5D2978D}"/>
              </a:ext>
            </a:extLst>
          </p:cNvPr>
          <p:cNvSpPr>
            <a:spLocks noGrp="1"/>
          </p:cNvSpPr>
          <p:nvPr>
            <p:ph idx="1"/>
          </p:nvPr>
        </p:nvSpPr>
        <p:spPr/>
        <p:txBody>
          <a:bodyPr/>
          <a:lstStyle/>
          <a:p>
            <a:r>
              <a:rPr lang="en-US" dirty="0"/>
              <a:t>Patients with ICH warrant early and aggressive management due to high risk of neurological impairment and mortality </a:t>
            </a:r>
          </a:p>
          <a:p>
            <a:r>
              <a:rPr lang="en-US" dirty="0" err="1"/>
              <a:t>ANNEXa</a:t>
            </a:r>
            <a:r>
              <a:rPr lang="en-US" dirty="0"/>
              <a:t>-I is the only RCT of AA versus usual care in patients with </a:t>
            </a:r>
            <a:r>
              <a:rPr lang="en-US" dirty="0" err="1"/>
              <a:t>FXa</a:t>
            </a:r>
            <a:r>
              <a:rPr lang="en-US" dirty="0"/>
              <a:t> inhibitor-related ICH</a:t>
            </a:r>
          </a:p>
          <a:p>
            <a:r>
              <a:rPr lang="en-US" dirty="0"/>
              <a:t>Achievement of effective hemostasis was significantly higher in patients treated with </a:t>
            </a:r>
            <a:r>
              <a:rPr lang="en-US" dirty="0" err="1"/>
              <a:t>andexanet</a:t>
            </a:r>
            <a:r>
              <a:rPr lang="en-US" dirty="0"/>
              <a:t> alfa versus usual care</a:t>
            </a:r>
          </a:p>
          <a:p>
            <a:r>
              <a:rPr lang="en-US" dirty="0"/>
              <a:t>Andexanet alfa is the only FDA-approved specific reversal agent for apixaban or rivaroxaban in patients with </a:t>
            </a:r>
            <a:r>
              <a:rPr lang="en-US" dirty="0" err="1"/>
              <a:t>FXa</a:t>
            </a:r>
            <a:r>
              <a:rPr lang="en-US" dirty="0"/>
              <a:t> inhibitor-related life-threatening or uncontrolled bleeding</a:t>
            </a:r>
          </a:p>
        </p:txBody>
      </p:sp>
    </p:spTree>
    <p:extLst>
      <p:ext uri="{BB962C8B-B14F-4D97-AF65-F5344CB8AC3E}">
        <p14:creationId xmlns:p14="http://schemas.microsoft.com/office/powerpoint/2010/main" val="999489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The Life-Threatening Bleeding in the Anticoagulated Patient Journal Club: Real World Evidence for Effectiveness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that can be applied to practice in the presence of a life-threatening bleed in the presence of anticoagulation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evidence-based approaches to maximize management prognostic outcomes for life-threatening bleeds in the presence of anticoagulation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83A63219-DF77-A93A-BADC-63341B555A46}"/>
              </a:ext>
            </a:extLst>
          </p:cNvPr>
          <p:cNvSpPr>
            <a:spLocks noGrp="1"/>
          </p:cNvSpPr>
          <p:nvPr>
            <p:ph type="ftr" sz="quarter" idx="3"/>
          </p:nvPr>
        </p:nvSpPr>
        <p:spPr>
          <a:xfrm>
            <a:off x="609600" y="6356350"/>
            <a:ext cx="10744199" cy="442131"/>
          </a:xfrm>
        </p:spPr>
        <p:txBody>
          <a:bodyPr/>
          <a:lstStyle/>
          <a:p>
            <a:r>
              <a:rPr lang="en-US" dirty="0"/>
              <a:t>GCS, Glasgow Coma Scale; HR, hazard ratio; ICH, intracranial hemorrhage; IVH, intraventricular hemorrhage; </a:t>
            </a:r>
            <a:r>
              <a:rPr lang="en-US" dirty="0" err="1"/>
              <a:t>mRS</a:t>
            </a:r>
            <a:r>
              <a:rPr lang="en-US" dirty="0"/>
              <a:t>, modified Rankin Scale; OR, odds ratio.</a:t>
            </a:r>
          </a:p>
          <a:p>
            <a:r>
              <a:rPr lang="en-US" dirty="0"/>
              <a:t>Davis SM, et al. </a:t>
            </a:r>
            <a:r>
              <a:rPr lang="en-US" i="1" dirty="0"/>
              <a:t>Neurology</a:t>
            </a:r>
            <a:r>
              <a:rPr lang="en-US" dirty="0"/>
              <a:t>. 2006;66:1175‐81 </a:t>
            </a:r>
          </a:p>
        </p:txBody>
      </p:sp>
      <p:sp>
        <p:nvSpPr>
          <p:cNvPr id="2" name="Title 1">
            <a:extLst>
              <a:ext uri="{FF2B5EF4-FFF2-40B4-BE49-F238E27FC236}">
                <a16:creationId xmlns:a16="http://schemas.microsoft.com/office/drawing/2014/main" id="{3F991B9F-1446-6971-1716-8B82146A4BA0}"/>
              </a:ext>
            </a:extLst>
          </p:cNvPr>
          <p:cNvSpPr>
            <a:spLocks noGrp="1"/>
          </p:cNvSpPr>
          <p:nvPr>
            <p:ph type="title"/>
          </p:nvPr>
        </p:nvSpPr>
        <p:spPr>
          <a:xfrm>
            <a:off x="609600" y="200025"/>
            <a:ext cx="10744200" cy="1588039"/>
          </a:xfrm>
        </p:spPr>
        <p:txBody>
          <a:bodyPr>
            <a:normAutofit/>
          </a:bodyPr>
          <a:lstStyle/>
          <a:p>
            <a:r>
              <a:rPr lang="en-US"/>
              <a:t>ANNEXa-I : A Phase 4 Study of Andexanet Alfa in Acute Intracranial Hemorrhage in Patients Receiving an Oral Factor Xa Inhibitor - Background</a:t>
            </a:r>
            <a:endParaRPr lang="en-US" dirty="0"/>
          </a:p>
        </p:txBody>
      </p:sp>
      <p:sp>
        <p:nvSpPr>
          <p:cNvPr id="3" name="Content Placeholder 2">
            <a:extLst>
              <a:ext uri="{FF2B5EF4-FFF2-40B4-BE49-F238E27FC236}">
                <a16:creationId xmlns:a16="http://schemas.microsoft.com/office/drawing/2014/main" id="{ED576DB9-BBAE-D648-9C86-6BFCB5B62554}"/>
              </a:ext>
            </a:extLst>
          </p:cNvPr>
          <p:cNvSpPr>
            <a:spLocks noGrp="1"/>
          </p:cNvSpPr>
          <p:nvPr>
            <p:ph idx="1"/>
          </p:nvPr>
        </p:nvSpPr>
        <p:spPr>
          <a:xfrm>
            <a:off x="609600" y="1825251"/>
            <a:ext cx="10744200" cy="4375523"/>
          </a:xfrm>
        </p:spPr>
        <p:txBody>
          <a:bodyPr/>
          <a:lstStyle/>
          <a:p>
            <a:r>
              <a:rPr lang="en-US"/>
              <a:t>Hematoma expansion is a critical target of treatment in ICH</a:t>
            </a:r>
            <a:endParaRPr lang="en-US" dirty="0"/>
          </a:p>
        </p:txBody>
      </p:sp>
      <p:pic>
        <p:nvPicPr>
          <p:cNvPr id="4" name="Picture 3">
            <a:extLst>
              <a:ext uri="{FF2B5EF4-FFF2-40B4-BE49-F238E27FC236}">
                <a16:creationId xmlns:a16="http://schemas.microsoft.com/office/drawing/2014/main" id="{54B7DB19-D9C7-F675-5344-B2C831312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6190" y="1825252"/>
            <a:ext cx="1786210" cy="2059298"/>
          </a:xfrm>
          <a:prstGeom prst="rect">
            <a:avLst/>
          </a:prstGeom>
        </p:spPr>
      </p:pic>
      <p:pic>
        <p:nvPicPr>
          <p:cNvPr id="5" name="Picture 4">
            <a:extLst>
              <a:ext uri="{FF2B5EF4-FFF2-40B4-BE49-F238E27FC236}">
                <a16:creationId xmlns:a16="http://schemas.microsoft.com/office/drawing/2014/main" id="{6F49B0A2-ED3C-2273-2F3C-67D0B4823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0240" y="3994419"/>
            <a:ext cx="1792160" cy="2142192"/>
          </a:xfrm>
          <a:prstGeom prst="rect">
            <a:avLst/>
          </a:prstGeom>
        </p:spPr>
      </p:pic>
      <p:pic>
        <p:nvPicPr>
          <p:cNvPr id="6" name="Picture 5">
            <a:extLst>
              <a:ext uri="{FF2B5EF4-FFF2-40B4-BE49-F238E27FC236}">
                <a16:creationId xmlns:a16="http://schemas.microsoft.com/office/drawing/2014/main" id="{BEF2539D-687F-EFF6-F200-81B3C1751812}"/>
              </a:ext>
            </a:extLst>
          </p:cNvPr>
          <p:cNvPicPr>
            <a:picLocks noChangeAspect="1"/>
          </p:cNvPicPr>
          <p:nvPr/>
        </p:nvPicPr>
        <p:blipFill rotWithShape="1">
          <a:blip r:embed="rId5"/>
          <a:srcRect l="105"/>
          <a:stretch/>
        </p:blipFill>
        <p:spPr>
          <a:xfrm>
            <a:off x="714375" y="2576706"/>
            <a:ext cx="7894510" cy="3346704"/>
          </a:xfrm>
          <a:prstGeom prst="rect">
            <a:avLst/>
          </a:prstGeom>
        </p:spPr>
      </p:pic>
    </p:spTree>
    <p:extLst>
      <p:ext uri="{BB962C8B-B14F-4D97-AF65-F5344CB8AC3E}">
        <p14:creationId xmlns:p14="http://schemas.microsoft.com/office/powerpoint/2010/main" val="101490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ooter Placeholder 98">
            <a:extLst>
              <a:ext uri="{FF2B5EF4-FFF2-40B4-BE49-F238E27FC236}">
                <a16:creationId xmlns:a16="http://schemas.microsoft.com/office/drawing/2014/main" id="{4509BB20-0AB4-76C4-8528-F06B52F69BF3}"/>
              </a:ext>
            </a:extLst>
          </p:cNvPr>
          <p:cNvSpPr>
            <a:spLocks noGrp="1"/>
          </p:cNvSpPr>
          <p:nvPr>
            <p:ph type="ftr" sz="quarter" idx="3"/>
          </p:nvPr>
        </p:nvSpPr>
        <p:spPr>
          <a:xfrm>
            <a:off x="609600" y="6356350"/>
            <a:ext cx="10744199" cy="442131"/>
          </a:xfrm>
        </p:spPr>
        <p:txBody>
          <a:bodyPr/>
          <a:lstStyle/>
          <a:p>
            <a:r>
              <a:rPr lang="en-US"/>
              <a:t>FXa, factor Xa; ICrH, intracranial hemorrhage. </a:t>
            </a:r>
          </a:p>
        </p:txBody>
      </p:sp>
      <p:sp>
        <p:nvSpPr>
          <p:cNvPr id="2" name="Title 1">
            <a:extLst>
              <a:ext uri="{FF2B5EF4-FFF2-40B4-BE49-F238E27FC236}">
                <a16:creationId xmlns:a16="http://schemas.microsoft.com/office/drawing/2014/main" id="{9BA6A8BE-086D-7704-7695-13CB6DFD6791}"/>
              </a:ext>
            </a:extLst>
          </p:cNvPr>
          <p:cNvSpPr>
            <a:spLocks noGrp="1"/>
          </p:cNvSpPr>
          <p:nvPr>
            <p:ph type="title"/>
          </p:nvPr>
        </p:nvSpPr>
        <p:spPr>
          <a:xfrm>
            <a:off x="609600" y="199505"/>
            <a:ext cx="10744200" cy="1185577"/>
          </a:xfrm>
        </p:spPr>
        <p:txBody>
          <a:bodyPr/>
          <a:lstStyle/>
          <a:p>
            <a:r>
              <a:rPr lang="en-US" dirty="0" err="1"/>
              <a:t>ANNEXa</a:t>
            </a:r>
            <a:r>
              <a:rPr lang="en-US" dirty="0"/>
              <a:t>-I Methods</a:t>
            </a:r>
          </a:p>
        </p:txBody>
      </p:sp>
      <p:grpSp>
        <p:nvGrpSpPr>
          <p:cNvPr id="104" name="Group 103">
            <a:extLst>
              <a:ext uri="{FF2B5EF4-FFF2-40B4-BE49-F238E27FC236}">
                <a16:creationId xmlns:a16="http://schemas.microsoft.com/office/drawing/2014/main" id="{85988BB3-9789-E621-1CB7-A0EB6E1E25C1}"/>
              </a:ext>
            </a:extLst>
          </p:cNvPr>
          <p:cNvGrpSpPr/>
          <p:nvPr/>
        </p:nvGrpSpPr>
        <p:grpSpPr>
          <a:xfrm>
            <a:off x="615496" y="2282617"/>
            <a:ext cx="10630151" cy="3188109"/>
            <a:chOff x="856528" y="2023125"/>
            <a:chExt cx="10630151" cy="3188109"/>
          </a:xfrm>
        </p:grpSpPr>
        <p:sp>
          <p:nvSpPr>
            <p:cNvPr id="9" name="TextBox 8">
              <a:extLst>
                <a:ext uri="{FF2B5EF4-FFF2-40B4-BE49-F238E27FC236}">
                  <a16:creationId xmlns:a16="http://schemas.microsoft.com/office/drawing/2014/main" id="{1295742A-0DD1-71B1-2643-ABD6710B66A4}"/>
                </a:ext>
              </a:extLst>
            </p:cNvPr>
            <p:cNvSpPr txBox="1"/>
            <p:nvPr/>
          </p:nvSpPr>
          <p:spPr>
            <a:xfrm>
              <a:off x="856528" y="2254753"/>
              <a:ext cx="3148314" cy="584775"/>
            </a:xfrm>
            <a:prstGeom prst="rect">
              <a:avLst/>
            </a:prstGeom>
            <a:solidFill>
              <a:schemeClr val="accent3"/>
            </a:solidFill>
          </p:spPr>
          <p:txBody>
            <a:bodyPr wrap="square" lIns="91440" tIns="182880" bIns="182880" rtlCol="0" anchor="ctr">
              <a:spAutoFit/>
            </a:bodyPr>
            <a:lstStyle/>
            <a:p>
              <a:pPr algn="ctr"/>
              <a:r>
                <a:rPr lang="en-US" sz="1400" dirty="0">
                  <a:solidFill>
                    <a:schemeClr val="bg1"/>
                  </a:solidFill>
                </a:rPr>
                <a:t>Patient Screening</a:t>
              </a:r>
            </a:p>
          </p:txBody>
        </p:sp>
        <p:sp>
          <p:nvSpPr>
            <p:cNvPr id="10" name="TextBox 9">
              <a:extLst>
                <a:ext uri="{FF2B5EF4-FFF2-40B4-BE49-F238E27FC236}">
                  <a16:creationId xmlns:a16="http://schemas.microsoft.com/office/drawing/2014/main" id="{278396D2-C0CC-7605-46D0-BBD75417C88F}"/>
                </a:ext>
              </a:extLst>
            </p:cNvPr>
            <p:cNvSpPr txBox="1"/>
            <p:nvPr/>
          </p:nvSpPr>
          <p:spPr>
            <a:xfrm>
              <a:off x="860110" y="3016614"/>
              <a:ext cx="1562581" cy="2031325"/>
            </a:xfrm>
            <a:prstGeom prst="rect">
              <a:avLst/>
            </a:prstGeom>
            <a:solidFill>
              <a:schemeClr val="accent1"/>
            </a:solidFill>
          </p:spPr>
          <p:txBody>
            <a:bodyPr wrap="square" lIns="182880" tIns="182880" rIns="182880" bIns="182880" rtlCol="0" anchor="ctr">
              <a:spAutoFit/>
            </a:bodyPr>
            <a:lstStyle/>
            <a:p>
              <a:pPr algn="ctr"/>
              <a:r>
                <a:rPr lang="en-US" sz="1200" dirty="0">
                  <a:solidFill>
                    <a:schemeClr val="bg1"/>
                  </a:solidFill>
                </a:rPr>
                <a:t>Adult patients with acute </a:t>
              </a:r>
              <a:r>
                <a:rPr lang="en-US" sz="1200" dirty="0" err="1">
                  <a:solidFill>
                    <a:schemeClr val="bg1"/>
                  </a:solidFill>
                </a:rPr>
                <a:t>ICrH</a:t>
              </a:r>
              <a:r>
                <a:rPr lang="en-US" sz="1200" dirty="0">
                  <a:solidFill>
                    <a:schemeClr val="bg1"/>
                  </a:solidFill>
                </a:rPr>
                <a:t> within 6 hours of symptom onset and within 15 </a:t>
              </a:r>
              <a:r>
                <a:rPr lang="en-US" sz="1200" dirty="0" err="1">
                  <a:solidFill>
                    <a:schemeClr val="bg1"/>
                  </a:solidFill>
                </a:rPr>
                <a:t>hrs</a:t>
              </a:r>
              <a:r>
                <a:rPr lang="en-US" sz="1200" dirty="0">
                  <a:solidFill>
                    <a:schemeClr val="bg1"/>
                  </a:solidFill>
                </a:rPr>
                <a:t> of taking an oral </a:t>
              </a:r>
              <a:r>
                <a:rPr lang="en-US" sz="1200" dirty="0" err="1">
                  <a:solidFill>
                    <a:schemeClr val="bg1"/>
                  </a:solidFill>
                </a:rPr>
                <a:t>Fxa</a:t>
              </a:r>
              <a:r>
                <a:rPr lang="en-US" sz="1200" dirty="0">
                  <a:solidFill>
                    <a:schemeClr val="bg1"/>
                  </a:solidFill>
                </a:rPr>
                <a:t> inhibitor (apixaban, and </a:t>
              </a:r>
              <a:r>
                <a:rPr lang="en-US" sz="1200" dirty="0" err="1">
                  <a:solidFill>
                    <a:schemeClr val="bg1"/>
                  </a:solidFill>
                </a:rPr>
                <a:t>edoxaban</a:t>
              </a:r>
              <a:r>
                <a:rPr lang="en-US" sz="1200" dirty="0">
                  <a:solidFill>
                    <a:schemeClr val="bg1"/>
                  </a:solidFill>
                </a:rPr>
                <a:t>)</a:t>
              </a:r>
            </a:p>
          </p:txBody>
        </p:sp>
        <p:sp>
          <p:nvSpPr>
            <p:cNvPr id="11" name="TextBox 10">
              <a:extLst>
                <a:ext uri="{FF2B5EF4-FFF2-40B4-BE49-F238E27FC236}">
                  <a16:creationId xmlns:a16="http://schemas.microsoft.com/office/drawing/2014/main" id="{A0A6BE91-F338-1551-052E-A0AA0E8DDBFB}"/>
                </a:ext>
              </a:extLst>
            </p:cNvPr>
            <p:cNvSpPr txBox="1"/>
            <p:nvPr/>
          </p:nvSpPr>
          <p:spPr>
            <a:xfrm>
              <a:off x="2720051" y="3209844"/>
              <a:ext cx="1273215" cy="731520"/>
            </a:xfrm>
            <a:prstGeom prst="rect">
              <a:avLst/>
            </a:prstGeom>
            <a:solidFill>
              <a:schemeClr val="accent1"/>
            </a:solidFill>
          </p:spPr>
          <p:txBody>
            <a:bodyPr wrap="square" rtlCol="0" anchor="ctr">
              <a:spAutoFit/>
            </a:bodyPr>
            <a:lstStyle/>
            <a:p>
              <a:pPr algn="ctr"/>
              <a:r>
                <a:rPr lang="en-US" sz="1200" dirty="0">
                  <a:solidFill>
                    <a:schemeClr val="bg1"/>
                  </a:solidFill>
                </a:rPr>
                <a:t>Andexanet </a:t>
              </a:r>
              <a:r>
                <a:rPr lang="en-US" sz="1200" dirty="0" err="1">
                  <a:solidFill>
                    <a:schemeClr val="bg1"/>
                  </a:solidFill>
                </a:rPr>
                <a:t>affa</a:t>
              </a:r>
              <a:endParaRPr lang="en-US" sz="1200" dirty="0">
                <a:solidFill>
                  <a:schemeClr val="bg1"/>
                </a:solidFill>
              </a:endParaRPr>
            </a:p>
          </p:txBody>
        </p:sp>
        <p:sp>
          <p:nvSpPr>
            <p:cNvPr id="12" name="TextBox 11">
              <a:extLst>
                <a:ext uri="{FF2B5EF4-FFF2-40B4-BE49-F238E27FC236}">
                  <a16:creationId xmlns:a16="http://schemas.microsoft.com/office/drawing/2014/main" id="{61F4FEBB-5FD3-5B69-6BA3-41467232D206}"/>
                </a:ext>
              </a:extLst>
            </p:cNvPr>
            <p:cNvSpPr txBox="1"/>
            <p:nvPr/>
          </p:nvSpPr>
          <p:spPr>
            <a:xfrm>
              <a:off x="2720051" y="4123715"/>
              <a:ext cx="1273215" cy="731520"/>
            </a:xfrm>
            <a:prstGeom prst="rect">
              <a:avLst/>
            </a:prstGeom>
            <a:solidFill>
              <a:schemeClr val="accent1"/>
            </a:solidFill>
          </p:spPr>
          <p:txBody>
            <a:bodyPr wrap="square" rtlCol="0" anchor="ctr">
              <a:spAutoFit/>
            </a:bodyPr>
            <a:lstStyle/>
            <a:p>
              <a:pPr algn="ctr"/>
              <a:r>
                <a:rPr lang="en-US" sz="1200" dirty="0">
                  <a:solidFill>
                    <a:schemeClr val="bg1"/>
                  </a:solidFill>
                </a:rPr>
                <a:t>Usual care</a:t>
              </a:r>
            </a:p>
          </p:txBody>
        </p:sp>
        <p:grpSp>
          <p:nvGrpSpPr>
            <p:cNvPr id="103" name="Group 102">
              <a:extLst>
                <a:ext uri="{FF2B5EF4-FFF2-40B4-BE49-F238E27FC236}">
                  <a16:creationId xmlns:a16="http://schemas.microsoft.com/office/drawing/2014/main" id="{3F42B28D-8B65-590C-2A88-5E6D592C6032}"/>
                </a:ext>
              </a:extLst>
            </p:cNvPr>
            <p:cNvGrpSpPr/>
            <p:nvPr/>
          </p:nvGrpSpPr>
          <p:grpSpPr>
            <a:xfrm>
              <a:off x="4556697" y="3086143"/>
              <a:ext cx="6929982" cy="2125091"/>
              <a:chOff x="4556697" y="3086143"/>
              <a:chExt cx="6929982" cy="2125091"/>
            </a:xfrm>
          </p:grpSpPr>
          <p:grpSp>
            <p:nvGrpSpPr>
              <p:cNvPr id="44" name="Group 43">
                <a:extLst>
                  <a:ext uri="{FF2B5EF4-FFF2-40B4-BE49-F238E27FC236}">
                    <a16:creationId xmlns:a16="http://schemas.microsoft.com/office/drawing/2014/main" id="{DE70560A-C58E-90A9-0F70-CE5782B952C1}"/>
                  </a:ext>
                </a:extLst>
              </p:cNvPr>
              <p:cNvGrpSpPr/>
              <p:nvPr/>
            </p:nvGrpSpPr>
            <p:grpSpPr>
              <a:xfrm>
                <a:off x="9551774" y="3558056"/>
                <a:ext cx="415038" cy="1188720"/>
                <a:chOff x="9544517" y="3558056"/>
                <a:chExt cx="415038" cy="1188720"/>
              </a:xfrm>
              <a:solidFill>
                <a:schemeClr val="tx2">
                  <a:lumMod val="25000"/>
                  <a:lumOff val="75000"/>
                </a:schemeClr>
              </a:solidFill>
            </p:grpSpPr>
            <p:sp>
              <p:nvSpPr>
                <p:cNvPr id="20" name="Rectangle 19">
                  <a:extLst>
                    <a:ext uri="{FF2B5EF4-FFF2-40B4-BE49-F238E27FC236}">
                      <a16:creationId xmlns:a16="http://schemas.microsoft.com/office/drawing/2014/main" id="{E0B743E5-43BF-9004-B35F-DAF3B740D687}"/>
                    </a:ext>
                  </a:extLst>
                </p:cNvPr>
                <p:cNvSpPr/>
                <p:nvPr/>
              </p:nvSpPr>
              <p:spPr>
                <a:xfrm>
                  <a:off x="9544517" y="3558056"/>
                  <a:ext cx="108535" cy="11887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41741D3-1A17-0F6F-176B-EF88233A918E}"/>
                    </a:ext>
                  </a:extLst>
                </p:cNvPr>
                <p:cNvSpPr/>
                <p:nvPr/>
              </p:nvSpPr>
              <p:spPr>
                <a:xfrm>
                  <a:off x="9697768" y="3558056"/>
                  <a:ext cx="108535" cy="11887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0336F46-327F-7D6B-34FB-9DAE18DFFB83}"/>
                    </a:ext>
                  </a:extLst>
                </p:cNvPr>
                <p:cNvSpPr/>
                <p:nvPr/>
              </p:nvSpPr>
              <p:spPr>
                <a:xfrm>
                  <a:off x="9851020" y="3558056"/>
                  <a:ext cx="108535" cy="11887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BEC07632-D993-793E-49F0-7C83C3D6CB7C}"/>
                  </a:ext>
                </a:extLst>
              </p:cNvPr>
              <p:cNvGrpSpPr/>
              <p:nvPr/>
            </p:nvGrpSpPr>
            <p:grpSpPr>
              <a:xfrm>
                <a:off x="4556697" y="3554896"/>
                <a:ext cx="1303083" cy="1188379"/>
                <a:chOff x="4556697" y="3890805"/>
                <a:chExt cx="1303083" cy="523220"/>
              </a:xfrm>
              <a:solidFill>
                <a:schemeClr val="tx2">
                  <a:lumMod val="50000"/>
                  <a:lumOff val="50000"/>
                </a:schemeClr>
              </a:solidFill>
            </p:grpSpPr>
            <p:sp>
              <p:nvSpPr>
                <p:cNvPr id="27" name="TextBox 26">
                  <a:extLst>
                    <a:ext uri="{FF2B5EF4-FFF2-40B4-BE49-F238E27FC236}">
                      <a16:creationId xmlns:a16="http://schemas.microsoft.com/office/drawing/2014/main" id="{BC836919-950E-F550-AEDD-A2CF5B82B607}"/>
                    </a:ext>
                  </a:extLst>
                </p:cNvPr>
                <p:cNvSpPr txBox="1"/>
                <p:nvPr/>
              </p:nvSpPr>
              <p:spPr>
                <a:xfrm>
                  <a:off x="4556697" y="3890805"/>
                  <a:ext cx="678180" cy="523220"/>
                </a:xfrm>
                <a:prstGeom prst="rect">
                  <a:avLst/>
                </a:prstGeom>
                <a:grpFill/>
              </p:spPr>
              <p:txBody>
                <a:bodyPr wrap="square" rtlCol="0" anchor="ctr">
                  <a:spAutoFit/>
                </a:bodyPr>
                <a:lstStyle/>
                <a:p>
                  <a:r>
                    <a:rPr lang="en-US" b="1" dirty="0">
                      <a:solidFill>
                        <a:schemeClr val="accent3"/>
                      </a:solidFill>
                    </a:rPr>
                    <a:t>-2</a:t>
                  </a:r>
                  <a:br>
                    <a:rPr lang="en-US" dirty="0">
                      <a:solidFill>
                        <a:schemeClr val="accent3"/>
                      </a:solidFill>
                    </a:rPr>
                  </a:br>
                  <a:r>
                    <a:rPr lang="en-US" sz="1000" dirty="0" err="1">
                      <a:solidFill>
                        <a:schemeClr val="accent3"/>
                      </a:solidFill>
                    </a:rPr>
                    <a:t>hr</a:t>
                  </a:r>
                  <a:endParaRPr lang="en-US" dirty="0">
                    <a:solidFill>
                      <a:schemeClr val="accent3"/>
                    </a:solidFill>
                  </a:endParaRPr>
                </a:p>
              </p:txBody>
            </p:sp>
            <p:sp>
              <p:nvSpPr>
                <p:cNvPr id="28" name="TextBox 27">
                  <a:extLst>
                    <a:ext uri="{FF2B5EF4-FFF2-40B4-BE49-F238E27FC236}">
                      <a16:creationId xmlns:a16="http://schemas.microsoft.com/office/drawing/2014/main" id="{2B1F10ED-8FED-6027-2790-73BB1FD8C234}"/>
                    </a:ext>
                  </a:extLst>
                </p:cNvPr>
                <p:cNvSpPr txBox="1"/>
                <p:nvPr/>
              </p:nvSpPr>
              <p:spPr>
                <a:xfrm>
                  <a:off x="5234877" y="3890805"/>
                  <a:ext cx="624903" cy="523220"/>
                </a:xfrm>
                <a:prstGeom prst="rect">
                  <a:avLst/>
                </a:prstGeom>
                <a:grpFill/>
              </p:spPr>
              <p:txBody>
                <a:bodyPr wrap="square" rtlCol="0" anchor="ctr">
                  <a:spAutoFit/>
                </a:bodyPr>
                <a:lstStyle/>
                <a:p>
                  <a:pPr algn="r"/>
                  <a:r>
                    <a:rPr lang="en-US" b="1" dirty="0">
                      <a:solidFill>
                        <a:schemeClr val="accent3"/>
                      </a:solidFill>
                    </a:rPr>
                    <a:t>0</a:t>
                  </a:r>
                  <a:br>
                    <a:rPr lang="en-US" dirty="0">
                      <a:solidFill>
                        <a:schemeClr val="accent3"/>
                      </a:solidFill>
                    </a:rPr>
                  </a:br>
                  <a:r>
                    <a:rPr lang="en-US" sz="1000" dirty="0" err="1">
                      <a:solidFill>
                        <a:schemeClr val="accent3"/>
                      </a:solidFill>
                    </a:rPr>
                    <a:t>hr</a:t>
                  </a:r>
                  <a:endParaRPr lang="en-US" dirty="0">
                    <a:solidFill>
                      <a:schemeClr val="accent3"/>
                    </a:solidFill>
                  </a:endParaRPr>
                </a:p>
              </p:txBody>
            </p:sp>
          </p:grpSp>
          <p:grpSp>
            <p:nvGrpSpPr>
              <p:cNvPr id="39" name="Group 38">
                <a:extLst>
                  <a:ext uri="{FF2B5EF4-FFF2-40B4-BE49-F238E27FC236}">
                    <a16:creationId xmlns:a16="http://schemas.microsoft.com/office/drawing/2014/main" id="{01A5EA92-EFD5-820D-37D4-9A0D7C7D35B4}"/>
                  </a:ext>
                </a:extLst>
              </p:cNvPr>
              <p:cNvGrpSpPr/>
              <p:nvPr/>
            </p:nvGrpSpPr>
            <p:grpSpPr>
              <a:xfrm>
                <a:off x="5874957" y="3554896"/>
                <a:ext cx="1188783" cy="1188379"/>
                <a:chOff x="5920677" y="3890805"/>
                <a:chExt cx="1188783" cy="523220"/>
              </a:xfrm>
              <a:solidFill>
                <a:schemeClr val="tx2">
                  <a:lumMod val="50000"/>
                  <a:lumOff val="50000"/>
                </a:schemeClr>
              </a:solidFill>
            </p:grpSpPr>
            <p:sp>
              <p:nvSpPr>
                <p:cNvPr id="29" name="TextBox 28">
                  <a:extLst>
                    <a:ext uri="{FF2B5EF4-FFF2-40B4-BE49-F238E27FC236}">
                      <a16:creationId xmlns:a16="http://schemas.microsoft.com/office/drawing/2014/main" id="{397CD763-89A5-6B3A-9164-9A99D33ECC9C}"/>
                    </a:ext>
                  </a:extLst>
                </p:cNvPr>
                <p:cNvSpPr txBox="1"/>
                <p:nvPr/>
              </p:nvSpPr>
              <p:spPr>
                <a:xfrm>
                  <a:off x="5920677" y="3890805"/>
                  <a:ext cx="396303" cy="523220"/>
                </a:xfrm>
                <a:prstGeom prst="rect">
                  <a:avLst/>
                </a:prstGeom>
                <a:solidFill>
                  <a:schemeClr val="tx2">
                    <a:lumMod val="50000"/>
                    <a:lumOff val="50000"/>
                    <a:alpha val="64606"/>
                  </a:schemeClr>
                </a:solidFill>
              </p:spPr>
              <p:txBody>
                <a:bodyPr wrap="square" rtlCol="0" anchor="ctr">
                  <a:spAutoFit/>
                </a:bodyPr>
                <a:lstStyle/>
                <a:p>
                  <a:pPr algn="ctr"/>
                  <a:r>
                    <a:rPr lang="en-US" b="1" dirty="0">
                      <a:solidFill>
                        <a:schemeClr val="accent3"/>
                      </a:solidFill>
                    </a:rPr>
                    <a:t>1</a:t>
                  </a:r>
                  <a:br>
                    <a:rPr lang="en-US" dirty="0">
                      <a:solidFill>
                        <a:schemeClr val="accent3"/>
                      </a:solidFill>
                    </a:rPr>
                  </a:br>
                  <a:r>
                    <a:rPr lang="en-US" sz="1000" dirty="0" err="1">
                      <a:solidFill>
                        <a:schemeClr val="accent3"/>
                      </a:solidFill>
                    </a:rPr>
                    <a:t>hr</a:t>
                  </a:r>
                  <a:endParaRPr lang="en-US" dirty="0">
                    <a:solidFill>
                      <a:schemeClr val="accent3"/>
                    </a:solidFill>
                  </a:endParaRPr>
                </a:p>
              </p:txBody>
            </p:sp>
            <p:sp>
              <p:nvSpPr>
                <p:cNvPr id="30" name="TextBox 29">
                  <a:extLst>
                    <a:ext uri="{FF2B5EF4-FFF2-40B4-BE49-F238E27FC236}">
                      <a16:creationId xmlns:a16="http://schemas.microsoft.com/office/drawing/2014/main" id="{C5462300-F5E8-BC2F-D682-874B942B01DE}"/>
                    </a:ext>
                  </a:extLst>
                </p:cNvPr>
                <p:cNvSpPr txBox="1"/>
                <p:nvPr/>
              </p:nvSpPr>
              <p:spPr>
                <a:xfrm>
                  <a:off x="6316917" y="3890805"/>
                  <a:ext cx="396303" cy="523220"/>
                </a:xfrm>
                <a:prstGeom prst="rect">
                  <a:avLst/>
                </a:prstGeom>
                <a:solidFill>
                  <a:schemeClr val="tx2">
                    <a:lumMod val="50000"/>
                    <a:lumOff val="50000"/>
                    <a:alpha val="64606"/>
                  </a:schemeClr>
                </a:solidFill>
              </p:spPr>
              <p:txBody>
                <a:bodyPr wrap="square" rtlCol="0" anchor="ctr">
                  <a:spAutoFit/>
                </a:bodyPr>
                <a:lstStyle/>
                <a:p>
                  <a:pPr algn="ctr"/>
                  <a:r>
                    <a:rPr lang="en-US" b="1" dirty="0">
                      <a:solidFill>
                        <a:schemeClr val="accent3"/>
                      </a:solidFill>
                    </a:rPr>
                    <a:t>2</a:t>
                  </a:r>
                  <a:br>
                    <a:rPr lang="en-US" dirty="0">
                      <a:solidFill>
                        <a:schemeClr val="accent3"/>
                      </a:solidFill>
                    </a:rPr>
                  </a:br>
                  <a:r>
                    <a:rPr lang="en-US" sz="1000" dirty="0" err="1">
                      <a:solidFill>
                        <a:schemeClr val="accent3"/>
                      </a:solidFill>
                    </a:rPr>
                    <a:t>hrs</a:t>
                  </a:r>
                  <a:endParaRPr lang="en-US" dirty="0">
                    <a:solidFill>
                      <a:schemeClr val="accent3"/>
                    </a:solidFill>
                  </a:endParaRPr>
                </a:p>
              </p:txBody>
            </p:sp>
            <p:sp>
              <p:nvSpPr>
                <p:cNvPr id="31" name="TextBox 30">
                  <a:extLst>
                    <a:ext uri="{FF2B5EF4-FFF2-40B4-BE49-F238E27FC236}">
                      <a16:creationId xmlns:a16="http://schemas.microsoft.com/office/drawing/2014/main" id="{B3B3438E-2CCC-0EDD-EC68-EC22B1BD545A}"/>
                    </a:ext>
                  </a:extLst>
                </p:cNvPr>
                <p:cNvSpPr txBox="1"/>
                <p:nvPr/>
              </p:nvSpPr>
              <p:spPr>
                <a:xfrm>
                  <a:off x="6713157" y="3890805"/>
                  <a:ext cx="396303" cy="523220"/>
                </a:xfrm>
                <a:prstGeom prst="rect">
                  <a:avLst/>
                </a:prstGeom>
                <a:solidFill>
                  <a:schemeClr val="tx2">
                    <a:lumMod val="50000"/>
                    <a:lumOff val="50000"/>
                    <a:alpha val="64606"/>
                  </a:schemeClr>
                </a:solidFill>
              </p:spPr>
              <p:txBody>
                <a:bodyPr wrap="square" rtlCol="0" anchor="ctr">
                  <a:spAutoFit/>
                </a:bodyPr>
                <a:lstStyle/>
                <a:p>
                  <a:pPr algn="ctr"/>
                  <a:r>
                    <a:rPr lang="en-US" b="1" dirty="0">
                      <a:solidFill>
                        <a:schemeClr val="accent3"/>
                      </a:solidFill>
                    </a:rPr>
                    <a:t>3</a:t>
                  </a:r>
                  <a:br>
                    <a:rPr lang="en-US" dirty="0">
                      <a:solidFill>
                        <a:schemeClr val="accent3"/>
                      </a:solidFill>
                    </a:rPr>
                  </a:br>
                  <a:r>
                    <a:rPr lang="en-US" sz="1000" dirty="0" err="1">
                      <a:solidFill>
                        <a:schemeClr val="accent3"/>
                      </a:solidFill>
                    </a:rPr>
                    <a:t>hrs</a:t>
                  </a:r>
                  <a:endParaRPr lang="en-US" dirty="0">
                    <a:solidFill>
                      <a:schemeClr val="accent3"/>
                    </a:solidFill>
                  </a:endParaRPr>
                </a:p>
              </p:txBody>
            </p:sp>
          </p:grpSp>
          <p:grpSp>
            <p:nvGrpSpPr>
              <p:cNvPr id="40" name="Group 39">
                <a:extLst>
                  <a:ext uri="{FF2B5EF4-FFF2-40B4-BE49-F238E27FC236}">
                    <a16:creationId xmlns:a16="http://schemas.microsoft.com/office/drawing/2014/main" id="{055B1367-2DFD-9839-8EAC-5A369E037C28}"/>
                  </a:ext>
                </a:extLst>
              </p:cNvPr>
              <p:cNvGrpSpPr/>
              <p:nvPr/>
            </p:nvGrpSpPr>
            <p:grpSpPr>
              <a:xfrm>
                <a:off x="7078917" y="3554500"/>
                <a:ext cx="2430843" cy="1188721"/>
                <a:chOff x="7177977" y="3890654"/>
                <a:chExt cx="2430843" cy="527220"/>
              </a:xfrm>
              <a:solidFill>
                <a:schemeClr val="tx2">
                  <a:lumMod val="25000"/>
                  <a:lumOff val="75000"/>
                </a:schemeClr>
              </a:solidFill>
            </p:grpSpPr>
            <p:sp>
              <p:nvSpPr>
                <p:cNvPr id="32" name="TextBox 31">
                  <a:extLst>
                    <a:ext uri="{FF2B5EF4-FFF2-40B4-BE49-F238E27FC236}">
                      <a16:creationId xmlns:a16="http://schemas.microsoft.com/office/drawing/2014/main" id="{E6F7B921-DBB9-AEAA-3AD9-160EF33B05C5}"/>
                    </a:ext>
                  </a:extLst>
                </p:cNvPr>
                <p:cNvSpPr txBox="1"/>
                <p:nvPr/>
              </p:nvSpPr>
              <p:spPr>
                <a:xfrm>
                  <a:off x="7177977" y="3890806"/>
                  <a:ext cx="396303" cy="527068"/>
                </a:xfrm>
                <a:prstGeom prst="rect">
                  <a:avLst/>
                </a:prstGeom>
                <a:grpFill/>
              </p:spPr>
              <p:txBody>
                <a:bodyPr wrap="square" rtlCol="0" anchor="ctr">
                  <a:spAutoFit/>
                </a:bodyPr>
                <a:lstStyle/>
                <a:p>
                  <a:pPr algn="ctr"/>
                  <a:r>
                    <a:rPr lang="en-US" b="1" dirty="0">
                      <a:solidFill>
                        <a:schemeClr val="accent3"/>
                      </a:solidFill>
                    </a:rPr>
                    <a:t>6</a:t>
                  </a:r>
                  <a:br>
                    <a:rPr lang="en-US" dirty="0">
                      <a:solidFill>
                        <a:schemeClr val="accent3"/>
                      </a:solidFill>
                    </a:rPr>
                  </a:br>
                  <a:r>
                    <a:rPr lang="en-US" sz="1000" dirty="0" err="1">
                      <a:solidFill>
                        <a:schemeClr val="accent3"/>
                      </a:solidFill>
                    </a:rPr>
                    <a:t>hrs</a:t>
                  </a:r>
                  <a:endParaRPr lang="en-US" dirty="0">
                    <a:solidFill>
                      <a:schemeClr val="accent3"/>
                    </a:solidFill>
                  </a:endParaRPr>
                </a:p>
              </p:txBody>
            </p:sp>
            <p:sp>
              <p:nvSpPr>
                <p:cNvPr id="33" name="TextBox 32">
                  <a:extLst>
                    <a:ext uri="{FF2B5EF4-FFF2-40B4-BE49-F238E27FC236}">
                      <a16:creationId xmlns:a16="http://schemas.microsoft.com/office/drawing/2014/main" id="{28E2BDC5-D5BA-99F3-C3E4-DE7B9ABB949D}"/>
                    </a:ext>
                  </a:extLst>
                </p:cNvPr>
                <p:cNvSpPr txBox="1"/>
                <p:nvPr/>
              </p:nvSpPr>
              <p:spPr>
                <a:xfrm>
                  <a:off x="7574217" y="3890654"/>
                  <a:ext cx="525843" cy="527068"/>
                </a:xfrm>
                <a:prstGeom prst="rect">
                  <a:avLst/>
                </a:prstGeom>
                <a:grpFill/>
              </p:spPr>
              <p:txBody>
                <a:bodyPr wrap="square" rtlCol="0" anchor="ctr">
                  <a:spAutoFit/>
                </a:bodyPr>
                <a:lstStyle/>
                <a:p>
                  <a:pPr algn="ctr"/>
                  <a:r>
                    <a:rPr lang="en-US" b="1" dirty="0">
                      <a:solidFill>
                        <a:schemeClr val="accent3"/>
                      </a:solidFill>
                    </a:rPr>
                    <a:t>12</a:t>
                  </a:r>
                  <a:br>
                    <a:rPr lang="en-US" dirty="0">
                      <a:solidFill>
                        <a:schemeClr val="accent3"/>
                      </a:solidFill>
                    </a:rPr>
                  </a:br>
                  <a:r>
                    <a:rPr lang="en-US" sz="1000" dirty="0" err="1">
                      <a:solidFill>
                        <a:schemeClr val="accent3"/>
                      </a:solidFill>
                    </a:rPr>
                    <a:t>hrs</a:t>
                  </a:r>
                  <a:endParaRPr lang="en-US" dirty="0">
                    <a:solidFill>
                      <a:schemeClr val="accent3"/>
                    </a:solidFill>
                  </a:endParaRPr>
                </a:p>
              </p:txBody>
            </p:sp>
            <p:sp>
              <p:nvSpPr>
                <p:cNvPr id="34" name="TextBox 33">
                  <a:extLst>
                    <a:ext uri="{FF2B5EF4-FFF2-40B4-BE49-F238E27FC236}">
                      <a16:creationId xmlns:a16="http://schemas.microsoft.com/office/drawing/2014/main" id="{1830E559-9061-4871-B59D-C3114CB41FAC}"/>
                    </a:ext>
                  </a:extLst>
                </p:cNvPr>
                <p:cNvSpPr txBox="1"/>
                <p:nvPr/>
              </p:nvSpPr>
              <p:spPr>
                <a:xfrm>
                  <a:off x="8099997" y="3890657"/>
                  <a:ext cx="525843" cy="527068"/>
                </a:xfrm>
                <a:prstGeom prst="rect">
                  <a:avLst/>
                </a:prstGeom>
                <a:grpFill/>
              </p:spPr>
              <p:txBody>
                <a:bodyPr wrap="square" rtlCol="0" anchor="ctr">
                  <a:spAutoFit/>
                </a:bodyPr>
                <a:lstStyle/>
                <a:p>
                  <a:pPr algn="ctr"/>
                  <a:r>
                    <a:rPr lang="en-US" b="1" dirty="0">
                      <a:solidFill>
                        <a:schemeClr val="accent3"/>
                      </a:solidFill>
                    </a:rPr>
                    <a:t>24</a:t>
                  </a:r>
                  <a:br>
                    <a:rPr lang="en-US" dirty="0">
                      <a:solidFill>
                        <a:schemeClr val="accent3"/>
                      </a:solidFill>
                    </a:rPr>
                  </a:br>
                  <a:r>
                    <a:rPr lang="en-US" sz="1000" dirty="0" err="1">
                      <a:solidFill>
                        <a:schemeClr val="accent3"/>
                      </a:solidFill>
                    </a:rPr>
                    <a:t>hrs</a:t>
                  </a:r>
                  <a:endParaRPr lang="en-US" dirty="0">
                    <a:solidFill>
                      <a:schemeClr val="accent3"/>
                    </a:solidFill>
                  </a:endParaRPr>
                </a:p>
              </p:txBody>
            </p:sp>
            <p:sp>
              <p:nvSpPr>
                <p:cNvPr id="35" name="TextBox 34">
                  <a:extLst>
                    <a:ext uri="{FF2B5EF4-FFF2-40B4-BE49-F238E27FC236}">
                      <a16:creationId xmlns:a16="http://schemas.microsoft.com/office/drawing/2014/main" id="{01D36384-80BB-138F-10A5-6AA0D82976D1}"/>
                    </a:ext>
                  </a:extLst>
                </p:cNvPr>
                <p:cNvSpPr txBox="1"/>
                <p:nvPr/>
              </p:nvSpPr>
              <p:spPr>
                <a:xfrm>
                  <a:off x="8625777" y="3890657"/>
                  <a:ext cx="983043" cy="527068"/>
                </a:xfrm>
                <a:prstGeom prst="rect">
                  <a:avLst/>
                </a:prstGeom>
                <a:grpFill/>
              </p:spPr>
              <p:txBody>
                <a:bodyPr wrap="square" rtlCol="0" anchor="ctr">
                  <a:spAutoFit/>
                </a:bodyPr>
                <a:lstStyle/>
                <a:p>
                  <a:pPr algn="r"/>
                  <a:r>
                    <a:rPr lang="en-US" b="1" dirty="0">
                      <a:solidFill>
                        <a:schemeClr val="accent3"/>
                      </a:solidFill>
                    </a:rPr>
                    <a:t>72</a:t>
                  </a:r>
                  <a:br>
                    <a:rPr lang="en-US" dirty="0">
                      <a:solidFill>
                        <a:schemeClr val="accent3"/>
                      </a:solidFill>
                    </a:rPr>
                  </a:br>
                  <a:r>
                    <a:rPr lang="en-US" sz="1000" dirty="0" err="1">
                      <a:solidFill>
                        <a:schemeClr val="accent3"/>
                      </a:solidFill>
                    </a:rPr>
                    <a:t>hrs</a:t>
                  </a:r>
                  <a:endParaRPr lang="en-US" dirty="0">
                    <a:solidFill>
                      <a:schemeClr val="accent3"/>
                    </a:solidFill>
                  </a:endParaRPr>
                </a:p>
              </p:txBody>
            </p:sp>
          </p:grpSp>
          <p:grpSp>
            <p:nvGrpSpPr>
              <p:cNvPr id="45" name="Group 44">
                <a:extLst>
                  <a:ext uri="{FF2B5EF4-FFF2-40B4-BE49-F238E27FC236}">
                    <a16:creationId xmlns:a16="http://schemas.microsoft.com/office/drawing/2014/main" id="{EACD2ECE-DF18-C742-730F-8C3FA9D07C10}"/>
                  </a:ext>
                </a:extLst>
              </p:cNvPr>
              <p:cNvGrpSpPr/>
              <p:nvPr/>
            </p:nvGrpSpPr>
            <p:grpSpPr>
              <a:xfrm>
                <a:off x="10004271" y="3086143"/>
                <a:ext cx="1482408" cy="2125091"/>
                <a:chOff x="10004271" y="3089869"/>
                <a:chExt cx="1482408" cy="2125091"/>
              </a:xfrm>
              <a:solidFill>
                <a:schemeClr val="tx2">
                  <a:lumMod val="25000"/>
                  <a:lumOff val="75000"/>
                </a:schemeClr>
              </a:solidFill>
            </p:grpSpPr>
            <p:sp>
              <p:nvSpPr>
                <p:cNvPr id="38" name="Triangle 37">
                  <a:extLst>
                    <a:ext uri="{FF2B5EF4-FFF2-40B4-BE49-F238E27FC236}">
                      <a16:creationId xmlns:a16="http://schemas.microsoft.com/office/drawing/2014/main" id="{E8C0C13F-240D-B9CF-7349-EF321C101B3B}"/>
                    </a:ext>
                  </a:extLst>
                </p:cNvPr>
                <p:cNvSpPr/>
                <p:nvPr/>
              </p:nvSpPr>
              <p:spPr>
                <a:xfrm rot="5400000">
                  <a:off x="10030402" y="3758683"/>
                  <a:ext cx="2125091" cy="787463"/>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8C13D0B-6490-2C52-8DE0-4CBAB8839D4B}"/>
                    </a:ext>
                  </a:extLst>
                </p:cNvPr>
                <p:cNvSpPr txBox="1"/>
                <p:nvPr/>
              </p:nvSpPr>
              <p:spPr>
                <a:xfrm>
                  <a:off x="10004271" y="3561093"/>
                  <a:ext cx="988832" cy="1188720"/>
                </a:xfrm>
                <a:prstGeom prst="rect">
                  <a:avLst/>
                </a:prstGeom>
                <a:grpFill/>
              </p:spPr>
              <p:txBody>
                <a:bodyPr wrap="square" rtlCol="0" anchor="ctr">
                  <a:spAutoFit/>
                </a:bodyPr>
                <a:lstStyle/>
                <a:p>
                  <a:pPr algn="ctr"/>
                  <a:r>
                    <a:rPr lang="en-US" b="1" dirty="0">
                      <a:solidFill>
                        <a:schemeClr val="accent3"/>
                      </a:solidFill>
                    </a:rPr>
                    <a:t>30</a:t>
                  </a:r>
                  <a:br>
                    <a:rPr lang="en-US" dirty="0">
                      <a:solidFill>
                        <a:schemeClr val="accent3"/>
                      </a:solidFill>
                    </a:rPr>
                  </a:br>
                  <a:r>
                    <a:rPr lang="en-US" sz="1000" dirty="0">
                      <a:solidFill>
                        <a:schemeClr val="accent3"/>
                      </a:solidFill>
                    </a:rPr>
                    <a:t>days</a:t>
                  </a:r>
                  <a:endParaRPr lang="en-US" dirty="0">
                    <a:solidFill>
                      <a:schemeClr val="accent3"/>
                    </a:solidFill>
                  </a:endParaRPr>
                </a:p>
              </p:txBody>
            </p:sp>
          </p:grpSp>
        </p:grpSp>
        <p:sp>
          <p:nvSpPr>
            <p:cNvPr id="46" name="TextBox 45">
              <a:extLst>
                <a:ext uri="{FF2B5EF4-FFF2-40B4-BE49-F238E27FC236}">
                  <a16:creationId xmlns:a16="http://schemas.microsoft.com/office/drawing/2014/main" id="{F184FCAC-C50E-1321-E4E6-23431E62EC40}"/>
                </a:ext>
              </a:extLst>
            </p:cNvPr>
            <p:cNvSpPr txBox="1"/>
            <p:nvPr/>
          </p:nvSpPr>
          <p:spPr>
            <a:xfrm>
              <a:off x="5874957" y="4793794"/>
              <a:ext cx="1188783" cy="153888"/>
            </a:xfrm>
            <a:prstGeom prst="rect">
              <a:avLst/>
            </a:prstGeom>
            <a:noFill/>
          </p:spPr>
          <p:txBody>
            <a:bodyPr wrap="square" lIns="0" tIns="0" rIns="0" bIns="0" rtlCol="0">
              <a:spAutoFit/>
            </a:bodyPr>
            <a:lstStyle/>
            <a:p>
              <a:pPr algn="ctr"/>
              <a:r>
                <a:rPr lang="en-US" sz="1000" b="1" dirty="0"/>
                <a:t>Treatment Window</a:t>
              </a:r>
            </a:p>
          </p:txBody>
        </p:sp>
        <p:sp>
          <p:nvSpPr>
            <p:cNvPr id="48" name="Chevron 47">
              <a:extLst>
                <a:ext uri="{FF2B5EF4-FFF2-40B4-BE49-F238E27FC236}">
                  <a16:creationId xmlns:a16="http://schemas.microsoft.com/office/drawing/2014/main" id="{D3F82E54-CF43-303E-E647-A6DC4EF986C2}"/>
                </a:ext>
              </a:extLst>
            </p:cNvPr>
            <p:cNvSpPr/>
            <p:nvPr/>
          </p:nvSpPr>
          <p:spPr>
            <a:xfrm>
              <a:off x="4105521" y="3688278"/>
              <a:ext cx="321667" cy="749043"/>
            </a:xfrm>
            <a:prstGeom prst="chevron">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0" name="Straight Arrow Connector 49">
              <a:extLst>
                <a:ext uri="{FF2B5EF4-FFF2-40B4-BE49-F238E27FC236}">
                  <a16:creationId xmlns:a16="http://schemas.microsoft.com/office/drawing/2014/main" id="{EC40E1B6-9237-1D6E-B9D5-6986A8CD4B58}"/>
                </a:ext>
              </a:extLst>
            </p:cNvPr>
            <p:cNvCxnSpPr>
              <a:cxnSpLocks/>
            </p:cNvCxnSpPr>
            <p:nvPr/>
          </p:nvCxnSpPr>
          <p:spPr>
            <a:xfrm>
              <a:off x="4577322" y="2685809"/>
              <a:ext cx="0" cy="872246"/>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1F679A2-FCE1-D10A-1E45-EA059CAE748F}"/>
                </a:ext>
              </a:extLst>
            </p:cNvPr>
            <p:cNvCxnSpPr>
              <a:cxnSpLocks/>
            </p:cNvCxnSpPr>
            <p:nvPr/>
          </p:nvCxnSpPr>
          <p:spPr>
            <a:xfrm>
              <a:off x="6051114" y="2685809"/>
              <a:ext cx="0" cy="872246"/>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8D135C1-F40C-BE81-A9DE-D1ECB3129F06}"/>
                </a:ext>
              </a:extLst>
            </p:cNvPr>
            <p:cNvCxnSpPr>
              <a:cxnSpLocks/>
            </p:cNvCxnSpPr>
            <p:nvPr/>
          </p:nvCxnSpPr>
          <p:spPr>
            <a:xfrm>
              <a:off x="6460501" y="2685809"/>
              <a:ext cx="0" cy="872246"/>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F72C937-7E31-5049-6C7B-24EF66B33665}"/>
                </a:ext>
              </a:extLst>
            </p:cNvPr>
            <p:cNvCxnSpPr>
              <a:cxnSpLocks/>
            </p:cNvCxnSpPr>
            <p:nvPr/>
          </p:nvCxnSpPr>
          <p:spPr>
            <a:xfrm>
              <a:off x="6858012" y="2685809"/>
              <a:ext cx="0" cy="872246"/>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C2BD469-26D4-AEAA-8029-1B374190DA79}"/>
                </a:ext>
              </a:extLst>
            </p:cNvPr>
            <p:cNvCxnSpPr>
              <a:cxnSpLocks/>
            </p:cNvCxnSpPr>
            <p:nvPr/>
          </p:nvCxnSpPr>
          <p:spPr>
            <a:xfrm>
              <a:off x="7262395" y="2685809"/>
              <a:ext cx="0" cy="872246"/>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119A53B-6019-A336-49D4-14556C08EFD7}"/>
                </a:ext>
              </a:extLst>
            </p:cNvPr>
            <p:cNvCxnSpPr>
              <a:cxnSpLocks/>
            </p:cNvCxnSpPr>
            <p:nvPr/>
          </p:nvCxnSpPr>
          <p:spPr>
            <a:xfrm>
              <a:off x="7748036" y="2685809"/>
              <a:ext cx="0" cy="872246"/>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E1CDB0D-DB19-07D5-C2F0-8CF8B93CC08D}"/>
                </a:ext>
              </a:extLst>
            </p:cNvPr>
            <p:cNvCxnSpPr>
              <a:cxnSpLocks/>
            </p:cNvCxnSpPr>
            <p:nvPr/>
          </p:nvCxnSpPr>
          <p:spPr>
            <a:xfrm>
              <a:off x="8247424" y="2685809"/>
              <a:ext cx="0" cy="872246"/>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46725C5-16FE-82A3-546B-D28F19714123}"/>
                </a:ext>
              </a:extLst>
            </p:cNvPr>
            <p:cNvCxnSpPr>
              <a:cxnSpLocks/>
            </p:cNvCxnSpPr>
            <p:nvPr/>
          </p:nvCxnSpPr>
          <p:spPr>
            <a:xfrm>
              <a:off x="9509760" y="2685809"/>
              <a:ext cx="0" cy="872246"/>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83343BD-4DB4-1D0B-0428-890AE60F2975}"/>
                </a:ext>
              </a:extLst>
            </p:cNvPr>
            <p:cNvCxnSpPr>
              <a:cxnSpLocks/>
            </p:cNvCxnSpPr>
            <p:nvPr/>
          </p:nvCxnSpPr>
          <p:spPr>
            <a:xfrm>
              <a:off x="5687978" y="2935705"/>
              <a:ext cx="0" cy="622350"/>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33DD43B9-32FC-9E2D-202F-677205DCC3E3}"/>
                </a:ext>
              </a:extLst>
            </p:cNvPr>
            <p:cNvGrpSpPr/>
            <p:nvPr/>
          </p:nvGrpSpPr>
          <p:grpSpPr>
            <a:xfrm>
              <a:off x="2422691" y="3579323"/>
              <a:ext cx="297360" cy="906737"/>
              <a:chOff x="2422691" y="3579323"/>
              <a:chExt cx="297360" cy="906737"/>
            </a:xfrm>
          </p:grpSpPr>
          <p:cxnSp>
            <p:nvCxnSpPr>
              <p:cNvPr id="86" name="Straight Arrow Connector 85">
                <a:extLst>
                  <a:ext uri="{FF2B5EF4-FFF2-40B4-BE49-F238E27FC236}">
                    <a16:creationId xmlns:a16="http://schemas.microsoft.com/office/drawing/2014/main" id="{2F67B807-3738-53F2-8D34-8582292246A9}"/>
                  </a:ext>
                </a:extLst>
              </p:cNvPr>
              <p:cNvCxnSpPr>
                <a:cxnSpLocks/>
              </p:cNvCxnSpPr>
              <p:nvPr/>
            </p:nvCxnSpPr>
            <p:spPr>
              <a:xfrm>
                <a:off x="2545177" y="3589636"/>
                <a:ext cx="174874" cy="0"/>
              </a:xfrm>
              <a:prstGeom prst="straightConnector1">
                <a:avLst/>
              </a:prstGeom>
              <a:ln w="19050">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A43E371A-9997-8F29-427B-358D74418C7A}"/>
                  </a:ext>
                </a:extLst>
              </p:cNvPr>
              <p:cNvCxnSpPr>
                <a:cxnSpLocks/>
              </p:cNvCxnSpPr>
              <p:nvPr/>
            </p:nvCxnSpPr>
            <p:spPr>
              <a:xfrm>
                <a:off x="2545177" y="4474915"/>
                <a:ext cx="174874" cy="0"/>
              </a:xfrm>
              <a:prstGeom prst="straightConnector1">
                <a:avLst/>
              </a:prstGeom>
              <a:ln w="19050">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93F39B5A-4A4A-C1C8-BC39-470D42F3E68C}"/>
                  </a:ext>
                </a:extLst>
              </p:cNvPr>
              <p:cNvCxnSpPr>
                <a:cxnSpLocks/>
              </p:cNvCxnSpPr>
              <p:nvPr/>
            </p:nvCxnSpPr>
            <p:spPr>
              <a:xfrm>
                <a:off x="2422691" y="4032275"/>
                <a:ext cx="122486" cy="0"/>
              </a:xfrm>
              <a:prstGeom prst="straightConnector1">
                <a:avLst/>
              </a:prstGeom>
              <a:ln w="19050">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D3E07BFA-8875-AD87-C760-323DCD458D7E}"/>
                  </a:ext>
                </a:extLst>
              </p:cNvPr>
              <p:cNvCxnSpPr>
                <a:cxnSpLocks/>
              </p:cNvCxnSpPr>
              <p:nvPr/>
            </p:nvCxnSpPr>
            <p:spPr>
              <a:xfrm>
                <a:off x="2545177" y="3586198"/>
                <a:ext cx="0" cy="172800"/>
              </a:xfrm>
              <a:prstGeom prst="straightConnector1">
                <a:avLst/>
              </a:prstGeom>
              <a:ln w="19050">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A8B2840-4755-263A-2834-5B9C14411FAB}"/>
                  </a:ext>
                </a:extLst>
              </p:cNvPr>
              <p:cNvCxnSpPr>
                <a:cxnSpLocks/>
              </p:cNvCxnSpPr>
              <p:nvPr/>
            </p:nvCxnSpPr>
            <p:spPr>
              <a:xfrm>
                <a:off x="2545177" y="3579323"/>
                <a:ext cx="0" cy="906737"/>
              </a:xfrm>
              <a:prstGeom prst="straightConnector1">
                <a:avLst/>
              </a:prstGeom>
              <a:ln w="19050">
                <a:prstDash val="solid"/>
                <a:tailEnd type="none" w="lg" len="lg"/>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1F5718FA-2950-F659-F502-6F3484E943EE}"/>
                </a:ext>
              </a:extLst>
            </p:cNvPr>
            <p:cNvSpPr txBox="1"/>
            <p:nvPr/>
          </p:nvSpPr>
          <p:spPr>
            <a:xfrm>
              <a:off x="4560425" y="2023125"/>
              <a:ext cx="1284792" cy="822960"/>
            </a:xfrm>
            <a:prstGeom prst="rect">
              <a:avLst/>
            </a:prstGeom>
            <a:solidFill>
              <a:schemeClr val="accent3"/>
            </a:solidFill>
          </p:spPr>
          <p:txBody>
            <a:bodyPr wrap="square" rtlCol="0" anchor="ctr">
              <a:spAutoFit/>
            </a:bodyPr>
            <a:lstStyle/>
            <a:p>
              <a:pPr algn="ctr"/>
              <a:r>
                <a:rPr lang="en-US" sz="1050" dirty="0">
                  <a:solidFill>
                    <a:schemeClr val="bg1"/>
                  </a:solidFill>
                </a:rPr>
                <a:t>Baseline Scan, Labs, and Clinical Assessments</a:t>
              </a:r>
            </a:p>
          </p:txBody>
        </p:sp>
        <p:sp>
          <p:nvSpPr>
            <p:cNvPr id="14" name="TextBox 13">
              <a:extLst>
                <a:ext uri="{FF2B5EF4-FFF2-40B4-BE49-F238E27FC236}">
                  <a16:creationId xmlns:a16="http://schemas.microsoft.com/office/drawing/2014/main" id="{710667CA-504F-99C7-AC15-F2A21FD1E5E9}"/>
                </a:ext>
              </a:extLst>
            </p:cNvPr>
            <p:cNvSpPr txBox="1"/>
            <p:nvPr/>
          </p:nvSpPr>
          <p:spPr>
            <a:xfrm>
              <a:off x="5868367" y="2023125"/>
              <a:ext cx="3657598" cy="822960"/>
            </a:xfrm>
            <a:prstGeom prst="rect">
              <a:avLst/>
            </a:prstGeom>
            <a:solidFill>
              <a:schemeClr val="accent3"/>
            </a:solidFill>
          </p:spPr>
          <p:txBody>
            <a:bodyPr wrap="square" rtlCol="0" anchor="ctr">
              <a:spAutoFit/>
            </a:bodyPr>
            <a:lstStyle/>
            <a:p>
              <a:pPr algn="ctr"/>
              <a:r>
                <a:rPr lang="en-US" sz="1400" dirty="0">
                  <a:solidFill>
                    <a:schemeClr val="bg1"/>
                  </a:solidFill>
                </a:rPr>
                <a:t>Efficacy and Safety Assessments</a:t>
              </a:r>
            </a:p>
          </p:txBody>
        </p:sp>
        <p:sp>
          <p:nvSpPr>
            <p:cNvPr id="15" name="TextBox 14">
              <a:extLst>
                <a:ext uri="{FF2B5EF4-FFF2-40B4-BE49-F238E27FC236}">
                  <a16:creationId xmlns:a16="http://schemas.microsoft.com/office/drawing/2014/main" id="{5DCB1CC2-D5D5-C0CD-6AC2-F869BEE4141E}"/>
                </a:ext>
              </a:extLst>
            </p:cNvPr>
            <p:cNvSpPr txBox="1"/>
            <p:nvPr/>
          </p:nvSpPr>
          <p:spPr>
            <a:xfrm>
              <a:off x="10069749" y="2023125"/>
              <a:ext cx="1416930" cy="822960"/>
            </a:xfrm>
            <a:prstGeom prst="rect">
              <a:avLst/>
            </a:prstGeom>
            <a:solidFill>
              <a:schemeClr val="accent3"/>
            </a:solidFill>
          </p:spPr>
          <p:txBody>
            <a:bodyPr wrap="square" rtlCol="0" anchor="ctr">
              <a:spAutoFit/>
            </a:bodyPr>
            <a:lstStyle/>
            <a:p>
              <a:pPr algn="ctr"/>
              <a:r>
                <a:rPr lang="en-US" sz="1200" dirty="0">
                  <a:solidFill>
                    <a:schemeClr val="bg1"/>
                  </a:solidFill>
                </a:rPr>
                <a:t>Safety Follow-up</a:t>
              </a:r>
            </a:p>
          </p:txBody>
        </p:sp>
        <p:sp>
          <p:nvSpPr>
            <p:cNvPr id="47" name="TextBox 46">
              <a:extLst>
                <a:ext uri="{FF2B5EF4-FFF2-40B4-BE49-F238E27FC236}">
                  <a16:creationId xmlns:a16="http://schemas.microsoft.com/office/drawing/2014/main" id="{0686E230-253B-1958-5E11-395A4E7475B8}"/>
                </a:ext>
              </a:extLst>
            </p:cNvPr>
            <p:cNvSpPr txBox="1"/>
            <p:nvPr/>
          </p:nvSpPr>
          <p:spPr>
            <a:xfrm>
              <a:off x="5002069" y="2873717"/>
              <a:ext cx="1002436" cy="153888"/>
            </a:xfrm>
            <a:prstGeom prst="rect">
              <a:avLst/>
            </a:prstGeom>
            <a:solidFill>
              <a:schemeClr val="bg1"/>
            </a:solidFill>
          </p:spPr>
          <p:txBody>
            <a:bodyPr wrap="square" lIns="0" tIns="0" rIns="0" bIns="0" rtlCol="0">
              <a:spAutoFit/>
            </a:bodyPr>
            <a:lstStyle/>
            <a:p>
              <a:pPr algn="ctr"/>
              <a:r>
                <a:rPr lang="en-US" sz="1000" b="1" dirty="0"/>
                <a:t>Randomization</a:t>
              </a:r>
            </a:p>
          </p:txBody>
        </p:sp>
      </p:grpSp>
      <p:sp>
        <p:nvSpPr>
          <p:cNvPr id="105" name="TextBox 104">
            <a:extLst>
              <a:ext uri="{FF2B5EF4-FFF2-40B4-BE49-F238E27FC236}">
                <a16:creationId xmlns:a16="http://schemas.microsoft.com/office/drawing/2014/main" id="{970DB43A-24B0-AF36-38E7-5F671AC4D092}"/>
              </a:ext>
            </a:extLst>
          </p:cNvPr>
          <p:cNvSpPr txBox="1"/>
          <p:nvPr/>
        </p:nvSpPr>
        <p:spPr>
          <a:xfrm>
            <a:off x="11775989" y="4695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84242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BED7B-0C90-9DF3-8A6D-2327AED076AA}"/>
              </a:ext>
            </a:extLst>
          </p:cNvPr>
          <p:cNvSpPr>
            <a:spLocks noGrp="1"/>
          </p:cNvSpPr>
          <p:nvPr>
            <p:ph type="title"/>
          </p:nvPr>
        </p:nvSpPr>
        <p:spPr>
          <a:xfrm>
            <a:off x="609600" y="199505"/>
            <a:ext cx="10744200" cy="1185577"/>
          </a:xfrm>
        </p:spPr>
        <p:txBody>
          <a:bodyPr/>
          <a:lstStyle/>
          <a:p>
            <a:r>
              <a:rPr lang="en-US" dirty="0"/>
              <a:t>Inclusion and Exclusion</a:t>
            </a:r>
          </a:p>
        </p:txBody>
      </p:sp>
      <p:sp>
        <p:nvSpPr>
          <p:cNvPr id="4" name="Content Placeholder 3">
            <a:extLst>
              <a:ext uri="{FF2B5EF4-FFF2-40B4-BE49-F238E27FC236}">
                <a16:creationId xmlns:a16="http://schemas.microsoft.com/office/drawing/2014/main" id="{E17B2AFC-6905-FD15-9C2A-E7D587483662}"/>
              </a:ext>
            </a:extLst>
          </p:cNvPr>
          <p:cNvSpPr>
            <a:spLocks noGrp="1"/>
          </p:cNvSpPr>
          <p:nvPr>
            <p:ph sz="half" idx="1"/>
          </p:nvPr>
        </p:nvSpPr>
        <p:spPr>
          <a:xfrm>
            <a:off x="609600" y="1496291"/>
            <a:ext cx="5181600" cy="4680672"/>
          </a:xfrm>
        </p:spPr>
        <p:txBody>
          <a:bodyPr>
            <a:normAutofit lnSpcReduction="10000"/>
          </a:bodyPr>
          <a:lstStyle/>
          <a:p>
            <a:r>
              <a:rPr lang="en-US" dirty="0"/>
              <a:t>≥18 years, informed consent</a:t>
            </a:r>
          </a:p>
          <a:p>
            <a:r>
              <a:rPr lang="en-US" dirty="0"/>
              <a:t>≥0.5 mL to ≤60 mL ICH</a:t>
            </a:r>
          </a:p>
          <a:p>
            <a:r>
              <a:rPr lang="en-US" dirty="0"/>
              <a:t>Imaging within 2 hours prior to randomization </a:t>
            </a:r>
          </a:p>
          <a:p>
            <a:r>
              <a:rPr lang="en-US" dirty="0"/>
              <a:t>Treatment with an oral </a:t>
            </a:r>
            <a:r>
              <a:rPr lang="en-US" dirty="0" err="1"/>
              <a:t>FXa</a:t>
            </a:r>
            <a:r>
              <a:rPr lang="en-US" dirty="0"/>
              <a:t> inhibitor within 15 hours, or anti </a:t>
            </a:r>
            <a:r>
              <a:rPr lang="en-US" dirty="0" err="1"/>
              <a:t>FXa</a:t>
            </a:r>
            <a:r>
              <a:rPr lang="en-US" dirty="0"/>
              <a:t> activity of 100 ng/mL</a:t>
            </a:r>
          </a:p>
          <a:p>
            <a:r>
              <a:rPr lang="en-US" dirty="0"/>
              <a:t>A NIHSS score ≤ 35 </a:t>
            </a:r>
          </a:p>
          <a:p>
            <a:r>
              <a:rPr lang="en-US" dirty="0"/>
              <a:t>LSW &lt; 6 hours prior to first imaging </a:t>
            </a:r>
          </a:p>
          <a:p>
            <a:r>
              <a:rPr lang="en-US" dirty="0"/>
              <a:t>Non pregnant, non lactating</a:t>
            </a:r>
          </a:p>
        </p:txBody>
      </p:sp>
      <p:sp>
        <p:nvSpPr>
          <p:cNvPr id="5" name="Content Placeholder 4">
            <a:extLst>
              <a:ext uri="{FF2B5EF4-FFF2-40B4-BE49-F238E27FC236}">
                <a16:creationId xmlns:a16="http://schemas.microsoft.com/office/drawing/2014/main" id="{E97D3D0D-C5C8-EFA8-7764-3C8ADA72A062}"/>
              </a:ext>
            </a:extLst>
          </p:cNvPr>
          <p:cNvSpPr>
            <a:spLocks noGrp="1"/>
          </p:cNvSpPr>
          <p:nvPr>
            <p:ph sz="half" idx="2"/>
          </p:nvPr>
        </p:nvSpPr>
        <p:spPr>
          <a:xfrm>
            <a:off x="5943600" y="1496291"/>
            <a:ext cx="5181600" cy="4680672"/>
          </a:xfrm>
        </p:spPr>
        <p:txBody>
          <a:bodyPr>
            <a:normAutofit lnSpcReduction="10000"/>
          </a:bodyPr>
          <a:lstStyle/>
          <a:p>
            <a:r>
              <a:rPr lang="en-US" dirty="0"/>
              <a:t>Planned surgery within 12 hours</a:t>
            </a:r>
          </a:p>
          <a:p>
            <a:r>
              <a:rPr lang="en-US" dirty="0"/>
              <a:t>GCS &lt; 7</a:t>
            </a:r>
          </a:p>
          <a:p>
            <a:r>
              <a:rPr lang="en-US" dirty="0"/>
              <a:t>TE event within 2 weeks </a:t>
            </a:r>
          </a:p>
          <a:p>
            <a:r>
              <a:rPr lang="en-US" dirty="0"/>
              <a:t>Not expected to survive 1 month</a:t>
            </a:r>
          </a:p>
          <a:p>
            <a:r>
              <a:rPr lang="en-US" dirty="0"/>
              <a:t>Recipient of blood product or reversal agent in 7 days prior</a:t>
            </a:r>
          </a:p>
          <a:p>
            <a:r>
              <a:rPr lang="en-US" dirty="0"/>
              <a:t>Treatment with another IP</a:t>
            </a:r>
          </a:p>
          <a:p>
            <a:r>
              <a:rPr lang="en-US" dirty="0"/>
              <a:t>Tumor-related bleeding</a:t>
            </a:r>
          </a:p>
          <a:p>
            <a:r>
              <a:rPr lang="en-US" dirty="0"/>
              <a:t>Past/present use of AA</a:t>
            </a:r>
          </a:p>
          <a:p>
            <a:r>
              <a:rPr lang="en-US" dirty="0"/>
              <a:t>Know hypersensitivity/allergy to AA</a:t>
            </a:r>
          </a:p>
          <a:p>
            <a:endParaRPr lang="en-US" dirty="0"/>
          </a:p>
          <a:p>
            <a:endParaRPr lang="en-US" dirty="0"/>
          </a:p>
        </p:txBody>
      </p:sp>
      <p:sp>
        <p:nvSpPr>
          <p:cNvPr id="8" name="Footer Placeholder 7">
            <a:extLst>
              <a:ext uri="{FF2B5EF4-FFF2-40B4-BE49-F238E27FC236}">
                <a16:creationId xmlns:a16="http://schemas.microsoft.com/office/drawing/2014/main" id="{1E33E0CE-4FD4-4EB2-CA7D-49A40A0AEA7B}"/>
              </a:ext>
            </a:extLst>
          </p:cNvPr>
          <p:cNvSpPr>
            <a:spLocks noGrp="1"/>
          </p:cNvSpPr>
          <p:nvPr>
            <p:ph type="ftr" sz="quarter" idx="3"/>
          </p:nvPr>
        </p:nvSpPr>
        <p:spPr>
          <a:xfrm>
            <a:off x="609600" y="6356350"/>
            <a:ext cx="10515599" cy="442131"/>
          </a:xfrm>
        </p:spPr>
        <p:txBody>
          <a:bodyPr/>
          <a:lstStyle/>
          <a:p>
            <a:r>
              <a:rPr lang="en-US"/>
              <a:t>AA, andexanet alpha; GCS, Glasgow coma score; IP, investigational produce; LSW, last seen well; NIHSS, National Institutes of Health Stroke Scale; TE, thromboembolism. </a:t>
            </a:r>
          </a:p>
        </p:txBody>
      </p:sp>
    </p:spTree>
    <p:extLst>
      <p:ext uri="{BB962C8B-B14F-4D97-AF65-F5344CB8AC3E}">
        <p14:creationId xmlns:p14="http://schemas.microsoft.com/office/powerpoint/2010/main" val="762685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6EFB6D-D8FC-DEC4-F9D2-17C50CD124DA}"/>
              </a:ext>
            </a:extLst>
          </p:cNvPr>
          <p:cNvSpPr>
            <a:spLocks noGrp="1"/>
          </p:cNvSpPr>
          <p:nvPr>
            <p:ph type="title"/>
          </p:nvPr>
        </p:nvSpPr>
        <p:spPr>
          <a:xfrm>
            <a:off x="609600" y="199505"/>
            <a:ext cx="10744200" cy="1185577"/>
          </a:xfrm>
        </p:spPr>
        <p:txBody>
          <a:bodyPr/>
          <a:lstStyle/>
          <a:p>
            <a:r>
              <a:rPr lang="en-US" dirty="0"/>
              <a:t>Primary Endpoint: Effective Hemostasis</a:t>
            </a:r>
          </a:p>
        </p:txBody>
      </p:sp>
      <p:sp>
        <p:nvSpPr>
          <p:cNvPr id="6" name="Content Placeholder 5">
            <a:extLst>
              <a:ext uri="{FF2B5EF4-FFF2-40B4-BE49-F238E27FC236}">
                <a16:creationId xmlns:a16="http://schemas.microsoft.com/office/drawing/2014/main" id="{2B50BC64-5DA7-CE47-12FE-94EA1B01B2E4}"/>
              </a:ext>
            </a:extLst>
          </p:cNvPr>
          <p:cNvSpPr>
            <a:spLocks noGrp="1"/>
          </p:cNvSpPr>
          <p:nvPr>
            <p:ph idx="1"/>
          </p:nvPr>
        </p:nvSpPr>
        <p:spPr>
          <a:xfrm>
            <a:off x="609600" y="1477906"/>
            <a:ext cx="10744200" cy="4722477"/>
          </a:xfrm>
        </p:spPr>
        <p:txBody>
          <a:bodyPr/>
          <a:lstStyle/>
          <a:p>
            <a:r>
              <a:rPr lang="en-US" dirty="0"/>
              <a:t>Hematoma expansion of ≤20% (excellent) or ≤35% (good) at 12 hours, </a:t>
            </a:r>
            <a:r>
              <a:rPr lang="en-US" i="1" dirty="0"/>
              <a:t>and</a:t>
            </a:r>
            <a:r>
              <a:rPr lang="en-US" dirty="0"/>
              <a:t> </a:t>
            </a:r>
          </a:p>
          <a:p>
            <a:r>
              <a:rPr lang="en-US" dirty="0"/>
              <a:t>Change in NIHSS score </a:t>
            </a:r>
            <a:r>
              <a:rPr lang="en-US" i="1" dirty="0"/>
              <a:t>and</a:t>
            </a:r>
            <a:r>
              <a:rPr lang="en-US" dirty="0"/>
              <a:t> </a:t>
            </a:r>
          </a:p>
          <a:p>
            <a:r>
              <a:rPr lang="en-US" dirty="0"/>
              <a:t>No rescue therapy administered 3- to 12-hours post-randomization</a:t>
            </a:r>
          </a:p>
        </p:txBody>
      </p:sp>
    </p:spTree>
    <p:extLst>
      <p:ext uri="{BB962C8B-B14F-4D97-AF65-F5344CB8AC3E}">
        <p14:creationId xmlns:p14="http://schemas.microsoft.com/office/powerpoint/2010/main" val="11122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09AC3B8-76B7-E00F-9C67-A102CD1367E7}"/>
              </a:ext>
            </a:extLst>
          </p:cNvPr>
          <p:cNvSpPr>
            <a:spLocks noGrp="1"/>
          </p:cNvSpPr>
          <p:nvPr>
            <p:ph type="ftr" sz="quarter" idx="3"/>
          </p:nvPr>
        </p:nvSpPr>
        <p:spPr>
          <a:xfrm>
            <a:off x="609600" y="6356350"/>
            <a:ext cx="10744199" cy="442131"/>
          </a:xfrm>
        </p:spPr>
        <p:txBody>
          <a:bodyPr/>
          <a:lstStyle/>
          <a:p>
            <a:r>
              <a:rPr lang="en-US"/>
              <a:t>ETP, endogenous thrombin potential. HRQoL, health-related quality of life. </a:t>
            </a:r>
          </a:p>
        </p:txBody>
      </p:sp>
      <p:sp>
        <p:nvSpPr>
          <p:cNvPr id="2" name="Title 1">
            <a:extLst>
              <a:ext uri="{FF2B5EF4-FFF2-40B4-BE49-F238E27FC236}">
                <a16:creationId xmlns:a16="http://schemas.microsoft.com/office/drawing/2014/main" id="{0FD21A83-25D4-696C-8CD2-24FF94382B53}"/>
              </a:ext>
            </a:extLst>
          </p:cNvPr>
          <p:cNvSpPr>
            <a:spLocks noGrp="1"/>
          </p:cNvSpPr>
          <p:nvPr>
            <p:ph type="title"/>
          </p:nvPr>
        </p:nvSpPr>
        <p:spPr>
          <a:xfrm>
            <a:off x="609600" y="199505"/>
            <a:ext cx="10744200" cy="1185577"/>
          </a:xfrm>
        </p:spPr>
        <p:txBody>
          <a:bodyPr/>
          <a:lstStyle/>
          <a:p>
            <a:r>
              <a:rPr lang="en-US" dirty="0"/>
              <a:t>Secondary Endpoints</a:t>
            </a:r>
          </a:p>
        </p:txBody>
      </p:sp>
      <p:sp>
        <p:nvSpPr>
          <p:cNvPr id="3" name="Content Placeholder 2">
            <a:extLst>
              <a:ext uri="{FF2B5EF4-FFF2-40B4-BE49-F238E27FC236}">
                <a16:creationId xmlns:a16="http://schemas.microsoft.com/office/drawing/2014/main" id="{CBEAC92F-FAB9-97C2-C2E5-F8746C49E70B}"/>
              </a:ext>
            </a:extLst>
          </p:cNvPr>
          <p:cNvSpPr>
            <a:spLocks noGrp="1"/>
          </p:cNvSpPr>
          <p:nvPr>
            <p:ph idx="1"/>
          </p:nvPr>
        </p:nvSpPr>
        <p:spPr>
          <a:xfrm>
            <a:off x="609600" y="1477906"/>
            <a:ext cx="10744200" cy="4722477"/>
          </a:xfrm>
        </p:spPr>
        <p:txBody>
          <a:bodyPr>
            <a:normAutofit fontScale="92500"/>
          </a:bodyPr>
          <a:lstStyle/>
          <a:p>
            <a:r>
              <a:rPr lang="en-US"/>
              <a:t>Percent change from baseline to nadir in anti-FXa activity during the first 2 hours post-randomization</a:t>
            </a:r>
          </a:p>
          <a:p>
            <a:r>
              <a:rPr lang="en-US"/>
              <a:t>Change in endogenous thrombin potential (ETP) from baseline to 1 hour and 12 hours post-randomization</a:t>
            </a:r>
          </a:p>
          <a:p>
            <a:r>
              <a:rPr lang="en-US"/>
              <a:t>Neurological deterioration defined using the NIHSS (&gt;4-point increase) and GCS score (&gt;2-point decrease)</a:t>
            </a:r>
          </a:p>
          <a:p>
            <a:r>
              <a:rPr lang="en-US"/>
              <a:t>mRS score at 30 days </a:t>
            </a:r>
          </a:p>
          <a:p>
            <a:r>
              <a:rPr lang="en-US"/>
              <a:t>Proportion of patients receiving rescue therapy</a:t>
            </a:r>
          </a:p>
          <a:p>
            <a:r>
              <a:rPr lang="en-US"/>
              <a:t>Hemostatic efficacy assessed using imaging parameters</a:t>
            </a:r>
          </a:p>
          <a:p>
            <a:r>
              <a:rPr lang="en-US"/>
              <a:t>Correlation between anti-FXa activity and achievement of effective hemostasis  </a:t>
            </a:r>
          </a:p>
          <a:p>
            <a:r>
              <a:rPr lang="en-US"/>
              <a:t>HRQoL (based on EQ-5D questionnaire) at 30 days </a:t>
            </a:r>
          </a:p>
          <a:p>
            <a:endParaRPr lang="en-US" dirty="0"/>
          </a:p>
        </p:txBody>
      </p:sp>
    </p:spTree>
    <p:extLst>
      <p:ext uri="{BB962C8B-B14F-4D97-AF65-F5344CB8AC3E}">
        <p14:creationId xmlns:p14="http://schemas.microsoft.com/office/powerpoint/2010/main" val="621577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38CBBD2-DC49-E2DC-80C8-EAAA2161E3AA}"/>
              </a:ext>
            </a:extLst>
          </p:cNvPr>
          <p:cNvSpPr>
            <a:spLocks noGrp="1"/>
          </p:cNvSpPr>
          <p:nvPr>
            <p:ph type="ftr" sz="quarter" idx="3"/>
          </p:nvPr>
        </p:nvSpPr>
        <p:spPr>
          <a:xfrm>
            <a:off x="609600" y="6356350"/>
            <a:ext cx="10744199" cy="442131"/>
          </a:xfrm>
        </p:spPr>
        <p:txBody>
          <a:bodyPr/>
          <a:lstStyle/>
          <a:p>
            <a:r>
              <a:rPr lang="en-US"/>
              <a:t>AE, adverse event; CV, cardiovascular; ICU, intensive care unit; LOS, length of stay. </a:t>
            </a:r>
          </a:p>
        </p:txBody>
      </p:sp>
      <p:sp>
        <p:nvSpPr>
          <p:cNvPr id="2" name="Title 1">
            <a:extLst>
              <a:ext uri="{FF2B5EF4-FFF2-40B4-BE49-F238E27FC236}">
                <a16:creationId xmlns:a16="http://schemas.microsoft.com/office/drawing/2014/main" id="{3F2C6713-1C92-9359-F1B9-708BEC920C85}"/>
              </a:ext>
            </a:extLst>
          </p:cNvPr>
          <p:cNvSpPr>
            <a:spLocks noGrp="1"/>
          </p:cNvSpPr>
          <p:nvPr>
            <p:ph type="title"/>
          </p:nvPr>
        </p:nvSpPr>
        <p:spPr>
          <a:xfrm>
            <a:off x="609600" y="199505"/>
            <a:ext cx="10744200" cy="1185577"/>
          </a:xfrm>
        </p:spPr>
        <p:txBody>
          <a:bodyPr/>
          <a:lstStyle/>
          <a:p>
            <a:r>
              <a:rPr lang="en-US" dirty="0"/>
              <a:t>Safety Endpoints</a:t>
            </a:r>
          </a:p>
        </p:txBody>
      </p:sp>
      <p:sp>
        <p:nvSpPr>
          <p:cNvPr id="3" name="Content Placeholder 2">
            <a:extLst>
              <a:ext uri="{FF2B5EF4-FFF2-40B4-BE49-F238E27FC236}">
                <a16:creationId xmlns:a16="http://schemas.microsoft.com/office/drawing/2014/main" id="{FCB40A5A-8398-074B-6F00-D01F5FB5C8C8}"/>
              </a:ext>
            </a:extLst>
          </p:cNvPr>
          <p:cNvSpPr>
            <a:spLocks noGrp="1"/>
          </p:cNvSpPr>
          <p:nvPr>
            <p:ph idx="1"/>
          </p:nvPr>
        </p:nvSpPr>
        <p:spPr>
          <a:xfrm>
            <a:off x="609600" y="1477906"/>
            <a:ext cx="10744200" cy="4722477"/>
          </a:xfrm>
        </p:spPr>
        <p:txBody>
          <a:bodyPr/>
          <a:lstStyle/>
          <a:p>
            <a:r>
              <a:rPr lang="en-US" dirty="0"/>
              <a:t>Occurrence of TEs and mortality through 30 days post-randomization</a:t>
            </a:r>
          </a:p>
          <a:p>
            <a:r>
              <a:rPr lang="en-US" dirty="0"/>
              <a:t>AEs and vital signs</a:t>
            </a:r>
          </a:p>
          <a:p>
            <a:r>
              <a:rPr lang="en-US" dirty="0"/>
              <a:t>In-hospital and 30-day mortality (all-cause, CV, and bleeding)</a:t>
            </a:r>
          </a:p>
          <a:p>
            <a:r>
              <a:rPr lang="en-US" dirty="0"/>
              <a:t>Hospital LOS for primary bleeding event</a:t>
            </a:r>
          </a:p>
          <a:p>
            <a:r>
              <a:rPr lang="en-US" dirty="0"/>
              <a:t>ICU stay during initial hospitalization</a:t>
            </a:r>
          </a:p>
          <a:p>
            <a:r>
              <a:rPr lang="en-US" dirty="0"/>
              <a:t>Re-hospitalizations at 30 days post-randomization</a:t>
            </a:r>
          </a:p>
          <a:p>
            <a:r>
              <a:rPr lang="en-US" dirty="0"/>
              <a:t>Performance of invasive intracranial procedures to manage </a:t>
            </a:r>
            <a:r>
              <a:rPr lang="en-US" dirty="0" err="1"/>
              <a:t>ICrH</a:t>
            </a:r>
            <a:endParaRPr lang="en-US" dirty="0"/>
          </a:p>
          <a:p>
            <a:r>
              <a:rPr lang="en-US" dirty="0"/>
              <a:t>Antibodies to </a:t>
            </a:r>
            <a:r>
              <a:rPr lang="en-US" dirty="0" err="1"/>
              <a:t>andexanet</a:t>
            </a:r>
            <a:r>
              <a:rPr lang="en-US" dirty="0"/>
              <a:t> alfa, native factor X or </a:t>
            </a:r>
            <a:r>
              <a:rPr lang="en-US" dirty="0" err="1"/>
              <a:t>FXa</a:t>
            </a:r>
            <a:endParaRPr lang="en-US" dirty="0"/>
          </a:p>
          <a:p>
            <a:endParaRPr lang="en-US" dirty="0"/>
          </a:p>
        </p:txBody>
      </p:sp>
    </p:spTree>
    <p:extLst>
      <p:ext uri="{BB962C8B-B14F-4D97-AF65-F5344CB8AC3E}">
        <p14:creationId xmlns:p14="http://schemas.microsoft.com/office/powerpoint/2010/main" val="3562207468"/>
      </p:ext>
    </p:extLst>
  </p:cSld>
  <p:clrMapOvr>
    <a:masterClrMapping/>
  </p:clrMapOvr>
</p:sld>
</file>

<file path=ppt/theme/theme1.xml><?xml version="1.0" encoding="utf-8"?>
<a:theme xmlns:a="http://schemas.openxmlformats.org/drawingml/2006/main" name="EMCREG OTG &amp; MedEdOTG-NewTheme">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 OTG &amp; MedEdOTG-NewTheme" id="{14CCE63A-2FDE-5643-93D9-B544E312DE33}" vid="{F19C6F05-82ED-5B40-B3D1-64092D54DA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MCREG-MedEd Dual">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MedEd Dual" id="{B5F4E6ED-FE20-6A4B-910B-FA09200C50A7}" vid="{3903332B-51E5-FE46-A544-C3C56D5B450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2984</TotalTime>
  <Words>1385</Words>
  <Application>Microsoft Macintosh PowerPoint</Application>
  <PresentationFormat>Widescreen</PresentationFormat>
  <Paragraphs>153</Paragraphs>
  <Slides>15</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Calibri Light</vt:lpstr>
      <vt:lpstr>Century Gothic</vt:lpstr>
      <vt:lpstr>Trebuchet MS</vt:lpstr>
      <vt:lpstr>EMCREG OTG &amp; MedEdOTG-NewTheme</vt:lpstr>
      <vt:lpstr>Office Theme</vt:lpstr>
      <vt:lpstr>1_EMCREG-MedEd Dual</vt:lpstr>
      <vt:lpstr>ANNEXa-I: Recent Advances in the Treatment of Intracranial Hemorrhage (ICH)  </vt:lpstr>
      <vt:lpstr>PowerPoint Presentation</vt:lpstr>
      <vt:lpstr>Disclaimer</vt:lpstr>
      <vt:lpstr>ANNEXa-I : A Phase 4 Study of Andexanet Alfa in Acute Intracranial Hemorrhage in Patients Receiving an Oral Factor Xa Inhibitor - Background</vt:lpstr>
      <vt:lpstr>ANNEXa-I Methods</vt:lpstr>
      <vt:lpstr>Inclusion and Exclusion</vt:lpstr>
      <vt:lpstr>Primary Endpoint: Effective Hemostasis</vt:lpstr>
      <vt:lpstr>Secondary Endpoints</vt:lpstr>
      <vt:lpstr>Safety Endpoints</vt:lpstr>
      <vt:lpstr>Baseline Characteristics</vt:lpstr>
      <vt:lpstr>Primary Endpoint</vt:lpstr>
      <vt:lpstr>Additional Endpoints</vt:lpstr>
      <vt:lpstr>Safety Endpoints</vt:lpstr>
      <vt:lpstr>Summary of Initial Results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ANNEXa-I: Recent Advances in the Treatment of Intracranial Hemorrhage (ICH)  </dc:title>
  <dc:subject/>
  <dc:creator/>
  <cp:keywords/>
  <dc:description/>
  <cp:lastModifiedBy>Moriah Diethorn</cp:lastModifiedBy>
  <cp:revision>91</cp:revision>
  <dcterms:created xsi:type="dcterms:W3CDTF">2019-02-14T16:09:47Z</dcterms:created>
  <dcterms:modified xsi:type="dcterms:W3CDTF">2023-11-28T14:28:38Z</dcterms:modified>
  <cp:category/>
</cp:coreProperties>
</file>