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54" r:id="rId1"/>
    <p:sldMasterId id="2147483795" r:id="rId2"/>
    <p:sldMasterId id="2147483818" r:id="rId3"/>
    <p:sldMasterId id="2147483827" r:id="rId4"/>
    <p:sldMasterId id="2147483839" r:id="rId5"/>
  </p:sldMasterIdLst>
  <p:notesMasterIdLst>
    <p:notesMasterId r:id="rId18"/>
  </p:notesMasterIdLst>
  <p:sldIdLst>
    <p:sldId id="1933" r:id="rId6"/>
    <p:sldId id="1945" r:id="rId7"/>
    <p:sldId id="274" r:id="rId8"/>
    <p:sldId id="1942" r:id="rId9"/>
    <p:sldId id="1943" r:id="rId10"/>
    <p:sldId id="273" r:id="rId11"/>
    <p:sldId id="287" r:id="rId12"/>
    <p:sldId id="342" r:id="rId13"/>
    <p:sldId id="1941" r:id="rId14"/>
    <p:sldId id="1944" r:id="rId15"/>
    <p:sldId id="336" r:id="rId16"/>
    <p:sldId id="275" r:id="rId1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6EB12EAF-BC4E-6B6B-0102-503011D8EEE7}" name="Emily Jebing" initials="EJ" userId="Emily Jebing" providerId="None"/>
  <p188:author id="{52C4C9BB-C807-8705-0B08-A3DF41A8D64B}" name="Moriah Diethorn" initials="MD" userId="Moriah Diethor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00"/>
    <a:srgbClr val="E0ECF8"/>
    <a:srgbClr val="DAE9F6"/>
    <a:srgbClr val="ECF3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55" autoAdjust="0"/>
    <p:restoredTop sz="95646" autoAdjust="0"/>
  </p:normalViewPr>
  <p:slideViewPr>
    <p:cSldViewPr snapToGrid="0">
      <p:cViewPr varScale="1">
        <p:scale>
          <a:sx n="118" d="100"/>
          <a:sy n="118" d="100"/>
        </p:scale>
        <p:origin x="1080" y="192"/>
      </p:cViewPr>
      <p:guideLst>
        <p:guide orient="horz" pos="2160"/>
        <p:guide pos="3840"/>
      </p:guideLst>
    </p:cSldViewPr>
  </p:slideViewPr>
  <p:outlineViewPr>
    <p:cViewPr>
      <p:scale>
        <a:sx n="33" d="100"/>
        <a:sy n="33" d="100"/>
      </p:scale>
      <p:origin x="0" y="-15525"/>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2355" y="6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dPt>
            <c:idx val="0"/>
            <c:bubble3D val="0"/>
            <c:spPr>
              <a:solidFill>
                <a:srgbClr val="BE3540"/>
              </a:solidFill>
              <a:ln w="19050">
                <a:solidFill>
                  <a:schemeClr val="lt1"/>
                </a:solidFill>
              </a:ln>
              <a:effectLst/>
            </c:spPr>
            <c:extLst>
              <c:ext xmlns:c16="http://schemas.microsoft.com/office/drawing/2014/chart" uri="{C3380CC4-5D6E-409C-BE32-E72D297353CC}">
                <c16:uniqueId val="{00000001-A6B7-4575-A6F7-601ED2C56CD0}"/>
              </c:ext>
            </c:extLst>
          </c:dPt>
          <c:dPt>
            <c:idx val="1"/>
            <c:bubble3D val="0"/>
            <c:spPr>
              <a:solidFill>
                <a:srgbClr val="BE3540">
                  <a:lumMod val="60000"/>
                  <a:lumOff val="40000"/>
                </a:srgbClr>
              </a:solidFill>
              <a:ln w="19050">
                <a:solidFill>
                  <a:schemeClr val="lt1"/>
                </a:solidFill>
              </a:ln>
              <a:effectLst/>
            </c:spPr>
            <c:extLst>
              <c:ext xmlns:c16="http://schemas.microsoft.com/office/drawing/2014/chart" uri="{C3380CC4-5D6E-409C-BE32-E72D297353CC}">
                <c16:uniqueId val="{00000003-A6B7-4575-A6F7-601ED2C56CD0}"/>
              </c:ext>
            </c:extLst>
          </c:dPt>
          <c:dPt>
            <c:idx val="2"/>
            <c:bubble3D val="0"/>
            <c:spPr>
              <a:solidFill>
                <a:srgbClr val="BE3540">
                  <a:lumMod val="40000"/>
                  <a:lumOff val="60000"/>
                </a:srgbClr>
              </a:solidFill>
              <a:ln w="19050">
                <a:solidFill>
                  <a:schemeClr val="lt1"/>
                </a:solidFill>
              </a:ln>
              <a:effectLst/>
            </c:spPr>
            <c:extLst>
              <c:ext xmlns:c16="http://schemas.microsoft.com/office/drawing/2014/chart" uri="{C3380CC4-5D6E-409C-BE32-E72D297353CC}">
                <c16:uniqueId val="{00000005-A6B7-4575-A6F7-601ED2C56CD0}"/>
              </c:ext>
            </c:extLst>
          </c:dPt>
          <c:dPt>
            <c:idx val="3"/>
            <c:bubble3D val="0"/>
            <c:spPr>
              <a:solidFill>
                <a:srgbClr val="BE3540">
                  <a:lumMod val="20000"/>
                  <a:lumOff val="80000"/>
                </a:srgbClr>
              </a:solidFill>
              <a:ln w="19050">
                <a:solidFill>
                  <a:schemeClr val="lt1"/>
                </a:solidFill>
              </a:ln>
              <a:effectLst/>
            </c:spPr>
            <c:extLst>
              <c:ext xmlns:c16="http://schemas.microsoft.com/office/drawing/2014/chart" uri="{C3380CC4-5D6E-409C-BE32-E72D297353CC}">
                <c16:uniqueId val="{00000007-A6B7-4575-A6F7-601ED2C56CD0}"/>
              </c:ext>
            </c:extLst>
          </c:dPt>
          <c:cat>
            <c:strRef>
              <c:f>Sheet1!$A$2:$A$5</c:f>
              <c:strCache>
                <c:ptCount val="4"/>
                <c:pt idx="0">
                  <c:v>GI</c:v>
                </c:pt>
                <c:pt idx="1">
                  <c:v>ICH</c:v>
                </c:pt>
                <c:pt idx="2">
                  <c:v>Critical compartment/ noncompressible</c:v>
                </c:pt>
                <c:pt idx="3">
                  <c:v>Other</c:v>
                </c:pt>
              </c:strCache>
            </c:strRef>
          </c:cat>
          <c:val>
            <c:numRef>
              <c:f>Sheet1!$B$2:$B$5</c:f>
              <c:numCache>
                <c:formatCode>General</c:formatCode>
                <c:ptCount val="4"/>
                <c:pt idx="0">
                  <c:v>59.9</c:v>
                </c:pt>
                <c:pt idx="1">
                  <c:v>29.1</c:v>
                </c:pt>
                <c:pt idx="2">
                  <c:v>9.1999999999999993</c:v>
                </c:pt>
                <c:pt idx="3">
                  <c:v>1.8</c:v>
                </c:pt>
              </c:numCache>
            </c:numRef>
          </c:val>
          <c:extLst>
            <c:ext xmlns:c16="http://schemas.microsoft.com/office/drawing/2014/chart" uri="{C3380CC4-5D6E-409C-BE32-E72D297353CC}">
              <c16:uniqueId val="{00000008-A6B7-4575-A6F7-601ED2C56CD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dPt>
            <c:idx val="0"/>
            <c:bubble3D val="0"/>
            <c:spPr>
              <a:solidFill>
                <a:srgbClr val="246487"/>
              </a:solidFill>
              <a:ln w="19050">
                <a:solidFill>
                  <a:schemeClr val="lt1"/>
                </a:solidFill>
              </a:ln>
              <a:effectLst/>
            </c:spPr>
            <c:extLst>
              <c:ext xmlns:c16="http://schemas.microsoft.com/office/drawing/2014/chart" uri="{C3380CC4-5D6E-409C-BE32-E72D297353CC}">
                <c16:uniqueId val="{00000001-E5D7-4C73-A724-E828E152AD18}"/>
              </c:ext>
            </c:extLst>
          </c:dPt>
          <c:dPt>
            <c:idx val="1"/>
            <c:bubble3D val="0"/>
            <c:spPr>
              <a:solidFill>
                <a:srgbClr val="246487">
                  <a:lumMod val="60000"/>
                  <a:lumOff val="40000"/>
                </a:srgbClr>
              </a:solidFill>
              <a:ln w="19050">
                <a:solidFill>
                  <a:schemeClr val="lt1"/>
                </a:solidFill>
              </a:ln>
              <a:effectLst/>
            </c:spPr>
            <c:extLst>
              <c:ext xmlns:c16="http://schemas.microsoft.com/office/drawing/2014/chart" uri="{C3380CC4-5D6E-409C-BE32-E72D297353CC}">
                <c16:uniqueId val="{00000003-E5D7-4C73-A724-E828E152AD18}"/>
              </c:ext>
            </c:extLst>
          </c:dPt>
          <c:dPt>
            <c:idx val="2"/>
            <c:bubble3D val="0"/>
            <c:spPr>
              <a:solidFill>
                <a:srgbClr val="246487">
                  <a:lumMod val="20000"/>
                  <a:lumOff val="80000"/>
                </a:srgbClr>
              </a:solidFill>
              <a:ln w="19050">
                <a:solidFill>
                  <a:schemeClr val="lt1"/>
                </a:solidFill>
              </a:ln>
              <a:effectLst/>
            </c:spPr>
            <c:extLst>
              <c:ext xmlns:c16="http://schemas.microsoft.com/office/drawing/2014/chart" uri="{C3380CC4-5D6E-409C-BE32-E72D297353CC}">
                <c16:uniqueId val="{00000005-E5D7-4C73-A724-E828E152AD18}"/>
              </c:ext>
            </c:extLst>
          </c:dPt>
          <c:dPt>
            <c:idx val="3"/>
            <c:bubble3D val="0"/>
            <c:spPr>
              <a:solidFill>
                <a:srgbClr val="E4E1EF"/>
              </a:solidFill>
              <a:ln w="19050">
                <a:solidFill>
                  <a:schemeClr val="lt1"/>
                </a:solidFill>
              </a:ln>
              <a:effectLst/>
            </c:spPr>
            <c:extLst>
              <c:ext xmlns:c16="http://schemas.microsoft.com/office/drawing/2014/chart" uri="{C3380CC4-5D6E-409C-BE32-E72D297353CC}">
                <c16:uniqueId val="{00000007-E5D7-4C73-A724-E828E152AD18}"/>
              </c:ext>
            </c:extLst>
          </c:dPt>
          <c:cat>
            <c:strRef>
              <c:f>Sheet1!$A$2:$A$5</c:f>
              <c:strCache>
                <c:ptCount val="4"/>
                <c:pt idx="0">
                  <c:v>GI</c:v>
                </c:pt>
                <c:pt idx="1">
                  <c:v>ICH</c:v>
                </c:pt>
                <c:pt idx="2">
                  <c:v>Critical compartment/ noncompressible</c:v>
                </c:pt>
                <c:pt idx="3">
                  <c:v>Other </c:v>
                </c:pt>
              </c:strCache>
            </c:strRef>
          </c:cat>
          <c:val>
            <c:numRef>
              <c:f>Sheet1!$B$2:$B$5</c:f>
              <c:numCache>
                <c:formatCode>General</c:formatCode>
                <c:ptCount val="4"/>
                <c:pt idx="0">
                  <c:v>56.8</c:v>
                </c:pt>
                <c:pt idx="1">
                  <c:v>31.4</c:v>
                </c:pt>
                <c:pt idx="2">
                  <c:v>10</c:v>
                </c:pt>
                <c:pt idx="3">
                  <c:v>1.8</c:v>
                </c:pt>
              </c:numCache>
            </c:numRef>
          </c:val>
          <c:extLst>
            <c:ext xmlns:c16="http://schemas.microsoft.com/office/drawing/2014/chart" uri="{C3380CC4-5D6E-409C-BE32-E72D297353CC}">
              <c16:uniqueId val="{00000008-E5D7-4C73-A724-E828E152AD1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a:noFill/>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74725498069196"/>
          <c:y val="0.24749902408855434"/>
          <c:w val="0.69776700424827354"/>
          <c:h val="0.66827402295269545"/>
        </c:manualLayout>
      </c:layout>
      <c:barChart>
        <c:barDir val="col"/>
        <c:grouping val="percentStacked"/>
        <c:varyColors val="0"/>
        <c:ser>
          <c:idx val="0"/>
          <c:order val="0"/>
          <c:tx>
            <c:strRef>
              <c:f>Sheet1!$B$1</c:f>
              <c:strCache>
                <c:ptCount val="1"/>
                <c:pt idx="0">
                  <c:v>Apixaban</c:v>
                </c:pt>
              </c:strCache>
            </c:strRef>
          </c:tx>
          <c:spPr>
            <a:solidFill>
              <a:srgbClr val="0E5AB8"/>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6-54CE-3D44-AF93-BAF06D6D8407}"/>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5-C319-404E-B76C-A0D98EF2DBBA}"/>
              </c:ext>
            </c:extLst>
          </c:dPt>
          <c:cat>
            <c:strRef>
              <c:f>Sheet1!$A$2:$A$3</c:f>
              <c:strCache>
                <c:ptCount val="2"/>
                <c:pt idx="0">
                  <c:v>Andexanet</c:v>
                </c:pt>
                <c:pt idx="1">
                  <c:v>4F-PCC</c:v>
                </c:pt>
              </c:strCache>
            </c:strRef>
          </c:cat>
          <c:val>
            <c:numRef>
              <c:f>Sheet1!$B$2:$B$3</c:f>
              <c:numCache>
                <c:formatCode>General</c:formatCode>
                <c:ptCount val="2"/>
                <c:pt idx="0">
                  <c:v>57.5</c:v>
                </c:pt>
                <c:pt idx="1">
                  <c:v>64.099999999999994</c:v>
                </c:pt>
              </c:numCache>
            </c:numRef>
          </c:val>
          <c:extLst>
            <c:ext xmlns:c16="http://schemas.microsoft.com/office/drawing/2014/chart" uri="{C3380CC4-5D6E-409C-BE32-E72D297353CC}">
              <c16:uniqueId val="{00000000-C319-404E-B76C-A0D98EF2DBBA}"/>
            </c:ext>
          </c:extLst>
        </c:ser>
        <c:ser>
          <c:idx val="1"/>
          <c:order val="1"/>
          <c:tx>
            <c:strRef>
              <c:f>Sheet1!$C$1</c:f>
              <c:strCache>
                <c:ptCount val="1"/>
                <c:pt idx="0">
                  <c:v>Rivaroxaban</c:v>
                </c:pt>
              </c:strCache>
            </c:strRef>
          </c:tx>
          <c:spPr>
            <a:solidFill>
              <a:schemeClr val="accent2"/>
            </a:solidFill>
            <a:ln>
              <a:solidFill>
                <a:schemeClr val="tx1">
                  <a:alpha val="0"/>
                </a:schemeClr>
              </a:solidFill>
            </a:ln>
            <a:effectLst/>
          </c:spPr>
          <c:invertIfNegative val="0"/>
          <c:dPt>
            <c:idx val="0"/>
            <c:invertIfNegative val="0"/>
            <c:bubble3D val="0"/>
            <c:spPr>
              <a:solidFill>
                <a:schemeClr val="accent4">
                  <a:lumMod val="20000"/>
                  <a:lumOff val="80000"/>
                </a:schemeClr>
              </a:solidFill>
              <a:ln>
                <a:solidFill>
                  <a:schemeClr val="tx1">
                    <a:alpha val="0"/>
                  </a:schemeClr>
                </a:solidFill>
              </a:ln>
              <a:effectLst/>
            </c:spPr>
            <c:extLst>
              <c:ext xmlns:c16="http://schemas.microsoft.com/office/drawing/2014/chart" uri="{C3380CC4-5D6E-409C-BE32-E72D297353CC}">
                <c16:uniqueId val="{00000003-C319-404E-B76C-A0D98EF2DBBA}"/>
              </c:ext>
            </c:extLst>
          </c:dPt>
          <c:dPt>
            <c:idx val="1"/>
            <c:invertIfNegative val="0"/>
            <c:bubble3D val="0"/>
            <c:spPr>
              <a:solidFill>
                <a:schemeClr val="accent1">
                  <a:lumMod val="20000"/>
                  <a:lumOff val="80000"/>
                  <a:alpha val="34000"/>
                </a:schemeClr>
              </a:solidFill>
              <a:ln>
                <a:solidFill>
                  <a:schemeClr val="tx1">
                    <a:alpha val="0"/>
                  </a:schemeClr>
                </a:solidFill>
              </a:ln>
              <a:effectLst/>
            </c:spPr>
            <c:extLst>
              <c:ext xmlns:c16="http://schemas.microsoft.com/office/drawing/2014/chart" uri="{C3380CC4-5D6E-409C-BE32-E72D297353CC}">
                <c16:uniqueId val="{00000004-C319-404E-B76C-A0D98EF2DBBA}"/>
              </c:ext>
            </c:extLst>
          </c:dPt>
          <c:cat>
            <c:strRef>
              <c:f>Sheet1!$A$2:$A$3</c:f>
              <c:strCache>
                <c:ptCount val="2"/>
                <c:pt idx="0">
                  <c:v>Andexanet</c:v>
                </c:pt>
                <c:pt idx="1">
                  <c:v>4F-PCC</c:v>
                </c:pt>
              </c:strCache>
            </c:strRef>
          </c:cat>
          <c:val>
            <c:numRef>
              <c:f>Sheet1!$C$2:$C$3</c:f>
              <c:numCache>
                <c:formatCode>General</c:formatCode>
                <c:ptCount val="2"/>
                <c:pt idx="0">
                  <c:v>42.5</c:v>
                </c:pt>
                <c:pt idx="1">
                  <c:v>35.9</c:v>
                </c:pt>
              </c:numCache>
            </c:numRef>
          </c:val>
          <c:extLst>
            <c:ext xmlns:c16="http://schemas.microsoft.com/office/drawing/2014/chart" uri="{C3380CC4-5D6E-409C-BE32-E72D297353CC}">
              <c16:uniqueId val="{00000001-C319-404E-B76C-A0D98EF2DBBA}"/>
            </c:ext>
          </c:extLst>
        </c:ser>
        <c:dLbls>
          <c:showLegendKey val="0"/>
          <c:showVal val="0"/>
          <c:showCatName val="0"/>
          <c:showSerName val="0"/>
          <c:showPercent val="0"/>
          <c:showBubbleSize val="0"/>
        </c:dLbls>
        <c:gapWidth val="22"/>
        <c:overlap val="100"/>
        <c:axId val="416834511"/>
        <c:axId val="416831151"/>
      </c:barChart>
      <c:catAx>
        <c:axId val="416834511"/>
        <c:scaling>
          <c:orientation val="minMax"/>
        </c:scaling>
        <c:delete val="0"/>
        <c:axPos val="b"/>
        <c:numFmt formatCode="General" sourceLinked="1"/>
        <c:majorTickMark val="none"/>
        <c:minorTickMark val="none"/>
        <c:tickLblPos val="none"/>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6831151"/>
        <c:crosses val="autoZero"/>
        <c:auto val="1"/>
        <c:lblAlgn val="ctr"/>
        <c:lblOffset val="100"/>
        <c:noMultiLvlLbl val="0"/>
      </c:catAx>
      <c:valAx>
        <c:axId val="416831151"/>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Poppins" panose="00000500000000000000" pitchFamily="2" charset="0"/>
                    <a:ea typeface="+mn-ea"/>
                    <a:cs typeface="Poppins" panose="00000500000000000000" pitchFamily="2" charset="0"/>
                  </a:defRPr>
                </a:pPr>
                <a:r>
                  <a:rPr lang="en-US" sz="1400" dirty="0">
                    <a:solidFill>
                      <a:schemeClr val="tx1"/>
                    </a:solidFill>
                    <a:latin typeface="Arial" panose="020B0604020202020204" pitchFamily="34" charset="0"/>
                    <a:cs typeface="Arial" panose="020B0604020202020204" pitchFamily="34" charset="0"/>
                  </a:rPr>
                  <a:t>Patients, %</a:t>
                </a:r>
              </a:p>
            </c:rich>
          </c:tx>
          <c:layout>
            <c:manualLayout>
              <c:xMode val="edge"/>
              <c:yMode val="edge"/>
              <c:x val="0"/>
              <c:y val="0.37997423813860937"/>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Poppins" panose="00000500000000000000" pitchFamily="2" charset="0"/>
                  <a:ea typeface="+mn-ea"/>
                  <a:cs typeface="Poppins" panose="00000500000000000000" pitchFamily="2" charset="0"/>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Poppins" panose="00000500000000000000" pitchFamily="2" charset="0"/>
                <a:ea typeface="+mn-ea"/>
                <a:cs typeface="Poppins" panose="00000500000000000000" pitchFamily="2" charset="0"/>
              </a:defRPr>
            </a:pPr>
            <a:endParaRPr lang="en-US"/>
          </a:p>
        </c:txPr>
        <c:crossAx val="4168345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0.4007</cdr:x>
      <cdr:y>0.11469</cdr:y>
    </cdr:from>
    <cdr:to>
      <cdr:x>0.41986</cdr:x>
      <cdr:y>0.18353</cdr:y>
    </cdr:to>
    <cdr:cxnSp macro="">
      <cdr:nvCxnSpPr>
        <cdr:cNvPr id="3" name="Straight Connector 2">
          <a:extLst xmlns:a="http://schemas.openxmlformats.org/drawingml/2006/main">
            <a:ext uri="{FF2B5EF4-FFF2-40B4-BE49-F238E27FC236}">
              <a16:creationId xmlns:a16="http://schemas.microsoft.com/office/drawing/2014/main" id="{76A61B58-526F-6E39-D3BE-4ED57402569F}"/>
            </a:ext>
          </a:extLst>
        </cdr:cNvPr>
        <cdr:cNvCxnSpPr/>
      </cdr:nvCxnSpPr>
      <cdr:spPr>
        <a:xfrm xmlns:a="http://schemas.openxmlformats.org/drawingml/2006/main" flipH="1" flipV="1">
          <a:off x="1491539" y="180854"/>
          <a:ext cx="71287" cy="108558"/>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0.48802</cdr:x>
      <cdr:y>0.04588</cdr:y>
    </cdr:from>
    <cdr:to>
      <cdr:x>0.49074</cdr:x>
      <cdr:y>0.12423</cdr:y>
    </cdr:to>
    <cdr:cxnSp macro="">
      <cdr:nvCxnSpPr>
        <cdr:cNvPr id="5" name="Straight Connector 4">
          <a:extLst xmlns:a="http://schemas.openxmlformats.org/drawingml/2006/main">
            <a:ext uri="{FF2B5EF4-FFF2-40B4-BE49-F238E27FC236}">
              <a16:creationId xmlns:a16="http://schemas.microsoft.com/office/drawing/2014/main" id="{AA65709F-1836-B8D7-D96E-621CFDE93F26}"/>
            </a:ext>
          </a:extLst>
        </cdr:cNvPr>
        <cdr:cNvCxnSpPr/>
      </cdr:nvCxnSpPr>
      <cdr:spPr>
        <a:xfrm xmlns:a="http://schemas.openxmlformats.org/drawingml/2006/main" flipH="1" flipV="1">
          <a:off x="1816569" y="72349"/>
          <a:ext cx="10107" cy="123558"/>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B4F845C1-575F-4928-A46B-4EF1887C3B86}" type="datetimeFigureOut">
              <a:rPr lang="en-US" smtClean="0"/>
              <a:t>11/28/23</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0A4AFC5-810D-4EE5-AB8A-FF03D77E7455}" type="slidenum">
              <a:rPr lang="en-US" smtClean="0"/>
              <a:t>‹#›</a:t>
            </a:fld>
            <a:endParaRPr lang="en-US"/>
          </a:p>
        </p:txBody>
      </p:sp>
    </p:spTree>
    <p:extLst>
      <p:ext uri="{BB962C8B-B14F-4D97-AF65-F5344CB8AC3E}">
        <p14:creationId xmlns:p14="http://schemas.microsoft.com/office/powerpoint/2010/main" val="2838502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F884EC-5A10-4ED6-998F-F5088E30AE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363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F884EC-5A10-4ED6-998F-F5088E30AE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916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8E3500-0A5E-3C40-8807-AB5005A241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330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1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1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atin typeface="Roboto" panose="02000000000000000000" pitchFamily="2" charset="0"/>
                <a:ea typeface="Roboto" panose="02000000000000000000" pitchFamily="2" charset="0"/>
                <a:cs typeface="Roboto" panose="02000000000000000000" pitchFamily="2"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2FBCF6E-562F-497A-B136-A60C211FF16C}" type="slidenum">
              <a:rPr lang="en-US" smtClean="0"/>
              <a:t>‹#›</a:t>
            </a:fld>
            <a:endParaRPr lang="en-US"/>
          </a:p>
        </p:txBody>
      </p:sp>
    </p:spTree>
    <p:extLst>
      <p:ext uri="{BB962C8B-B14F-4D97-AF65-F5344CB8AC3E}">
        <p14:creationId xmlns:p14="http://schemas.microsoft.com/office/powerpoint/2010/main" val="3566630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610349"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0" y="6356350"/>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1" name="Text Placeholder 2">
            <a:extLst>
              <a:ext uri="{FF2B5EF4-FFF2-40B4-BE49-F238E27FC236}">
                <a16:creationId xmlns:a16="http://schemas.microsoft.com/office/drawing/2014/main" id="{1FD911D0-DADF-4587-B77C-7892147F7563}"/>
              </a:ext>
            </a:extLst>
          </p:cNvPr>
          <p:cNvSpPr>
            <a:spLocks noGrp="1"/>
          </p:cNvSpPr>
          <p:nvPr>
            <p:ph type="body" idx="10"/>
          </p:nvPr>
        </p:nvSpPr>
        <p:spPr>
          <a:xfrm>
            <a:off x="1703543"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9" name="Group 8">
            <a:extLst>
              <a:ext uri="{FF2B5EF4-FFF2-40B4-BE49-F238E27FC236}">
                <a16:creationId xmlns:a16="http://schemas.microsoft.com/office/drawing/2014/main" id="{3F418F41-1686-4328-9724-A570C42561FC}"/>
              </a:ext>
            </a:extLst>
          </p:cNvPr>
          <p:cNvGrpSpPr/>
          <p:nvPr/>
        </p:nvGrpSpPr>
        <p:grpSpPr>
          <a:xfrm>
            <a:off x="0" y="0"/>
            <a:ext cx="12192000" cy="975360"/>
            <a:chOff x="0" y="0"/>
            <a:chExt cx="12192000" cy="975360"/>
          </a:xfrm>
        </p:grpSpPr>
        <p:pic>
          <p:nvPicPr>
            <p:cNvPr id="10" name="Picture 9">
              <a:extLst>
                <a:ext uri="{FF2B5EF4-FFF2-40B4-BE49-F238E27FC236}">
                  <a16:creationId xmlns:a16="http://schemas.microsoft.com/office/drawing/2014/main" id="{A9EEAEED-EB44-477F-806E-60576BE3F4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3" name="Picture 12">
              <a:extLst>
                <a:ext uri="{FF2B5EF4-FFF2-40B4-BE49-F238E27FC236}">
                  <a16:creationId xmlns:a16="http://schemas.microsoft.com/office/drawing/2014/main" id="{798061BD-8256-4ADE-A9F4-7FDD002651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7" name="Picture 16">
            <a:extLst>
              <a:ext uri="{FF2B5EF4-FFF2-40B4-BE49-F238E27FC236}">
                <a16:creationId xmlns:a16="http://schemas.microsoft.com/office/drawing/2014/main" id="{A269C1E7-9B03-4DB0-8768-BFB3B740D5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643" y="6093534"/>
            <a:ext cx="1267742" cy="649084"/>
          </a:xfrm>
          <a:prstGeom prst="rect">
            <a:avLst/>
          </a:prstGeom>
        </p:spPr>
      </p:pic>
    </p:spTree>
    <p:extLst>
      <p:ext uri="{BB962C8B-B14F-4D97-AF65-F5344CB8AC3E}">
        <p14:creationId xmlns:p14="http://schemas.microsoft.com/office/powerpoint/2010/main" val="3951078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8063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14976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6"/>
              </a:buClr>
              <a:buSzPct val="100000"/>
              <a:buFont typeface="Arial" panose="020B0604020202020204" pitchFamily="34" charset="0"/>
              <a:buChar char="•"/>
              <a:defRPr/>
            </a:lvl1pPr>
            <a:lvl2pPr marL="685800" indent="-228600">
              <a:buClr>
                <a:schemeClr val="accent6"/>
              </a:buClr>
              <a:buSzPct val="100000"/>
              <a:buFont typeface="Arial" panose="020B0604020202020204" pitchFamily="34" charset="0"/>
              <a:buChar char="•"/>
              <a:defRPr/>
            </a:lvl2pPr>
            <a:lvl3pPr marL="1143000" indent="-228600">
              <a:buClr>
                <a:schemeClr val="accent6"/>
              </a:buClr>
              <a:buSzPct val="100000"/>
              <a:buFont typeface="Arial" panose="020B0604020202020204" pitchFamily="34" charset="0"/>
              <a:buChar char="•"/>
              <a:defRPr/>
            </a:lvl3pPr>
            <a:lvl4pPr marL="1600200" indent="-228600">
              <a:buClr>
                <a:schemeClr val="accent6"/>
              </a:buClr>
              <a:buSzPct val="100000"/>
              <a:buFont typeface="Arial" panose="020B0604020202020204" pitchFamily="34" charset="0"/>
              <a:buChar char="•"/>
              <a:defRPr/>
            </a:lvl4pPr>
            <a:lvl5pPr marL="2057400" indent="-228600">
              <a:buClr>
                <a:schemeClr val="accent6"/>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677513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54847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609460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0515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606829"/>
            <a:ext cx="4272539" cy="5254221"/>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626224"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1199811"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86928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457201"/>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40844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38515"/>
            <a:ext cx="9313628" cy="2387600"/>
          </a:xfrm>
        </p:spPr>
        <p:txBody>
          <a:bodyPr anchor="b">
            <a:normAutofit/>
          </a:bodyPr>
          <a:lstStyle>
            <a:lvl1pPr algn="ctr">
              <a:defRPr sz="5400" spc="-100" baseline="0"/>
            </a:lvl1pPr>
          </a:lstStyle>
          <a:p>
            <a:r>
              <a:rPr lang="en-US" dirty="0"/>
              <a:t>Click to edit Master title style</a:t>
            </a:r>
          </a:p>
        </p:txBody>
      </p:sp>
      <p:sp>
        <p:nvSpPr>
          <p:cNvPr id="3" name="Subtitle 2"/>
          <p:cNvSpPr>
            <a:spLocks noGrp="1"/>
          </p:cNvSpPr>
          <p:nvPr>
            <p:ph type="subTitle" idx="1"/>
          </p:nvPr>
        </p:nvSpPr>
        <p:spPr>
          <a:xfrm>
            <a:off x="1524000" y="4417584"/>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373017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52FBCF6E-562F-497A-B136-A60C211FF16C}" type="slidenum">
              <a:rPr lang="en-US" smtClean="0"/>
              <a:t>‹#›</a:t>
            </a:fld>
            <a:endParaRPr lang="en-US"/>
          </a:p>
        </p:txBody>
      </p:sp>
    </p:spTree>
    <p:extLst>
      <p:ext uri="{BB962C8B-B14F-4D97-AF65-F5344CB8AC3E}">
        <p14:creationId xmlns:p14="http://schemas.microsoft.com/office/powerpoint/2010/main" val="705659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0693" y="1516955"/>
            <a:ext cx="10996291" cy="919373"/>
          </a:xfrm>
        </p:spPr>
        <p:txBody>
          <a:bodyPr/>
          <a:lstStyle/>
          <a:p>
            <a:r>
              <a:rPr lang="en-US" dirty="0"/>
              <a:t>Click to edit Master title style</a:t>
            </a:r>
          </a:p>
        </p:txBody>
      </p:sp>
      <p:sp>
        <p:nvSpPr>
          <p:cNvPr id="3" name="Content Placeholder 2"/>
          <p:cNvSpPr>
            <a:spLocks noGrp="1"/>
          </p:cNvSpPr>
          <p:nvPr>
            <p:ph idx="1"/>
          </p:nvPr>
        </p:nvSpPr>
        <p:spPr>
          <a:xfrm>
            <a:off x="590694" y="2463950"/>
            <a:ext cx="10996290" cy="39658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9845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0693" y="1516955"/>
            <a:ext cx="10996291" cy="919373"/>
          </a:xfrm>
        </p:spPr>
        <p:txBody>
          <a:bodyPr/>
          <a:lstStyle/>
          <a:p>
            <a:r>
              <a:rPr lang="en-US" dirty="0"/>
              <a:t>Take Aways</a:t>
            </a:r>
          </a:p>
        </p:txBody>
      </p:sp>
      <p:sp>
        <p:nvSpPr>
          <p:cNvPr id="5" name="Rectangle 4">
            <a:extLst>
              <a:ext uri="{FF2B5EF4-FFF2-40B4-BE49-F238E27FC236}">
                <a16:creationId xmlns:a16="http://schemas.microsoft.com/office/drawing/2014/main" id="{D41E7758-5FBF-72E6-0F93-C8C49D1B987A}"/>
              </a:ext>
            </a:extLst>
          </p:cNvPr>
          <p:cNvSpPr/>
          <p:nvPr userDrawn="1"/>
        </p:nvSpPr>
        <p:spPr>
          <a:xfrm>
            <a:off x="281479" y="2977666"/>
            <a:ext cx="3640292" cy="3642984"/>
          </a:xfrm>
          <a:prstGeom prst="rect">
            <a:avLst/>
          </a:prstGeom>
          <a:solidFill>
            <a:srgbClr val="76BB2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44215DC-EE71-C886-197E-1C85A83B9425}"/>
              </a:ext>
            </a:extLst>
          </p:cNvPr>
          <p:cNvSpPr>
            <a:spLocks noGrp="1"/>
          </p:cNvSpPr>
          <p:nvPr>
            <p:ph idx="1"/>
          </p:nvPr>
        </p:nvSpPr>
        <p:spPr>
          <a:xfrm>
            <a:off x="415778" y="3430823"/>
            <a:ext cx="3389347" cy="310392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Oval 6">
            <a:extLst>
              <a:ext uri="{FF2B5EF4-FFF2-40B4-BE49-F238E27FC236}">
                <a16:creationId xmlns:a16="http://schemas.microsoft.com/office/drawing/2014/main" id="{6BDD9B89-45E4-2506-28BA-726238C099CC}"/>
              </a:ext>
            </a:extLst>
          </p:cNvPr>
          <p:cNvSpPr/>
          <p:nvPr userDrawn="1"/>
        </p:nvSpPr>
        <p:spPr>
          <a:xfrm>
            <a:off x="1675697" y="2436328"/>
            <a:ext cx="851303" cy="865413"/>
          </a:xfrm>
          <a:prstGeom prst="ellipse">
            <a:avLst/>
          </a:prstGeom>
          <a:solidFill>
            <a:srgbClr val="76BB2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3200" b="1" dirty="0">
                <a:latin typeface="Poppins" pitchFamily="2" charset="77"/>
                <a:cs typeface="Poppins" pitchFamily="2" charset="77"/>
              </a:rPr>
              <a:t>1</a:t>
            </a:r>
          </a:p>
        </p:txBody>
      </p:sp>
      <p:sp>
        <p:nvSpPr>
          <p:cNvPr id="8" name="Rectangle 7">
            <a:extLst>
              <a:ext uri="{FF2B5EF4-FFF2-40B4-BE49-F238E27FC236}">
                <a16:creationId xmlns:a16="http://schemas.microsoft.com/office/drawing/2014/main" id="{4930DEA0-C8C4-34BB-19DB-64FDE98539C7}"/>
              </a:ext>
            </a:extLst>
          </p:cNvPr>
          <p:cNvSpPr/>
          <p:nvPr userDrawn="1"/>
        </p:nvSpPr>
        <p:spPr>
          <a:xfrm>
            <a:off x="4275854" y="2977666"/>
            <a:ext cx="3640292" cy="3642984"/>
          </a:xfrm>
          <a:prstGeom prst="rect">
            <a:avLst/>
          </a:prstGeom>
          <a:solidFill>
            <a:srgbClr val="76BB2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6672EDC-A044-0325-48E8-B7DD1A4D403D}"/>
              </a:ext>
            </a:extLst>
          </p:cNvPr>
          <p:cNvSpPr/>
          <p:nvPr userDrawn="1"/>
        </p:nvSpPr>
        <p:spPr>
          <a:xfrm>
            <a:off x="8270229" y="2977666"/>
            <a:ext cx="3640294" cy="3642984"/>
          </a:xfrm>
          <a:prstGeom prst="rect">
            <a:avLst/>
          </a:prstGeom>
          <a:solidFill>
            <a:srgbClr val="76BB2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2">
            <a:extLst>
              <a:ext uri="{FF2B5EF4-FFF2-40B4-BE49-F238E27FC236}">
                <a16:creationId xmlns:a16="http://schemas.microsoft.com/office/drawing/2014/main" id="{2C3FE8CB-3F86-A4F1-5844-368D4B31B4F7}"/>
              </a:ext>
            </a:extLst>
          </p:cNvPr>
          <p:cNvSpPr>
            <a:spLocks noGrp="1"/>
          </p:cNvSpPr>
          <p:nvPr>
            <p:ph idx="10"/>
          </p:nvPr>
        </p:nvSpPr>
        <p:spPr>
          <a:xfrm>
            <a:off x="4401327" y="3430823"/>
            <a:ext cx="3389347" cy="310392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CC499338-0885-E622-4F99-FF19E268EB00}"/>
              </a:ext>
            </a:extLst>
          </p:cNvPr>
          <p:cNvSpPr>
            <a:spLocks noGrp="1"/>
          </p:cNvSpPr>
          <p:nvPr>
            <p:ph idx="11"/>
          </p:nvPr>
        </p:nvSpPr>
        <p:spPr>
          <a:xfrm>
            <a:off x="8386873" y="3430823"/>
            <a:ext cx="3389349" cy="310392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val 11">
            <a:extLst>
              <a:ext uri="{FF2B5EF4-FFF2-40B4-BE49-F238E27FC236}">
                <a16:creationId xmlns:a16="http://schemas.microsoft.com/office/drawing/2014/main" id="{17ACB888-9C63-CABF-469E-12E7EBE35B36}"/>
              </a:ext>
            </a:extLst>
          </p:cNvPr>
          <p:cNvSpPr/>
          <p:nvPr userDrawn="1"/>
        </p:nvSpPr>
        <p:spPr>
          <a:xfrm>
            <a:off x="5670349" y="2436328"/>
            <a:ext cx="851303" cy="865413"/>
          </a:xfrm>
          <a:prstGeom prst="ellipse">
            <a:avLst/>
          </a:prstGeom>
          <a:solidFill>
            <a:srgbClr val="76BB2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3200" b="1" dirty="0">
                <a:latin typeface="Poppins" pitchFamily="2" charset="77"/>
                <a:cs typeface="Poppins" pitchFamily="2" charset="77"/>
              </a:rPr>
              <a:t>2</a:t>
            </a:r>
          </a:p>
        </p:txBody>
      </p:sp>
      <p:sp>
        <p:nvSpPr>
          <p:cNvPr id="13" name="Oval 12">
            <a:extLst>
              <a:ext uri="{FF2B5EF4-FFF2-40B4-BE49-F238E27FC236}">
                <a16:creationId xmlns:a16="http://schemas.microsoft.com/office/drawing/2014/main" id="{CA35EADC-83C1-7C39-E9E7-726D3E96D303}"/>
              </a:ext>
            </a:extLst>
          </p:cNvPr>
          <p:cNvSpPr/>
          <p:nvPr userDrawn="1"/>
        </p:nvSpPr>
        <p:spPr>
          <a:xfrm>
            <a:off x="9652349" y="2449145"/>
            <a:ext cx="851303" cy="865413"/>
          </a:xfrm>
          <a:prstGeom prst="ellipse">
            <a:avLst/>
          </a:prstGeom>
          <a:solidFill>
            <a:srgbClr val="76BB2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3200" b="1" dirty="0">
                <a:latin typeface="Poppins" pitchFamily="2" charset="77"/>
                <a:cs typeface="Poppins" pitchFamily="2" charset="77"/>
              </a:rPr>
              <a:t>3</a:t>
            </a:r>
          </a:p>
        </p:txBody>
      </p:sp>
    </p:spTree>
    <p:extLst>
      <p:ext uri="{BB962C8B-B14F-4D97-AF65-F5344CB8AC3E}">
        <p14:creationId xmlns:p14="http://schemas.microsoft.com/office/powerpoint/2010/main" val="419744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590693" y="1516955"/>
            <a:ext cx="10996291" cy="919373"/>
          </a:xfrm>
        </p:spPr>
        <p:txBody>
          <a:bodyPr/>
          <a:lstStyle/>
          <a:p>
            <a:r>
              <a:rPr lang="en-US" dirty="0"/>
              <a:t>Click to edit Master title style</a:t>
            </a:r>
          </a:p>
        </p:txBody>
      </p:sp>
      <p:sp>
        <p:nvSpPr>
          <p:cNvPr id="3" name="Content Placeholder 2"/>
          <p:cNvSpPr>
            <a:spLocks noGrp="1"/>
          </p:cNvSpPr>
          <p:nvPr>
            <p:ph idx="1"/>
          </p:nvPr>
        </p:nvSpPr>
        <p:spPr>
          <a:xfrm>
            <a:off x="590693" y="2463950"/>
            <a:ext cx="5365264" cy="39658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0"/>
          </p:nvPr>
        </p:nvSpPr>
        <p:spPr>
          <a:xfrm>
            <a:off x="6221720" y="2463950"/>
            <a:ext cx="5365264" cy="39658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3579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hoto">
    <p:spTree>
      <p:nvGrpSpPr>
        <p:cNvPr id="1" name=""/>
        <p:cNvGrpSpPr/>
        <p:nvPr/>
      </p:nvGrpSpPr>
      <p:grpSpPr>
        <a:xfrm>
          <a:off x="0" y="0"/>
          <a:ext cx="0" cy="0"/>
          <a:chOff x="0" y="0"/>
          <a:chExt cx="0" cy="0"/>
        </a:xfrm>
      </p:grpSpPr>
      <p:sp>
        <p:nvSpPr>
          <p:cNvPr id="2" name="Title 1"/>
          <p:cNvSpPr>
            <a:spLocks noGrp="1"/>
          </p:cNvSpPr>
          <p:nvPr>
            <p:ph type="title"/>
          </p:nvPr>
        </p:nvSpPr>
        <p:spPr>
          <a:xfrm>
            <a:off x="590694" y="1516955"/>
            <a:ext cx="7448226" cy="919373"/>
          </a:xfrm>
        </p:spPr>
        <p:txBody>
          <a:bodyPr/>
          <a:lstStyle/>
          <a:p>
            <a:r>
              <a:rPr lang="en-US" dirty="0"/>
              <a:t>Click to edit Master title style</a:t>
            </a:r>
          </a:p>
        </p:txBody>
      </p:sp>
      <p:sp>
        <p:nvSpPr>
          <p:cNvPr id="3" name="Content Placeholder 2"/>
          <p:cNvSpPr>
            <a:spLocks noGrp="1"/>
          </p:cNvSpPr>
          <p:nvPr>
            <p:ph idx="1"/>
          </p:nvPr>
        </p:nvSpPr>
        <p:spPr>
          <a:xfrm>
            <a:off x="590694" y="2463950"/>
            <a:ext cx="7448225" cy="39658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p:nvPr>
        </p:nvSpPr>
        <p:spPr>
          <a:xfrm>
            <a:off x="8242126" y="1516955"/>
            <a:ext cx="3947759" cy="4912862"/>
          </a:xfrm>
        </p:spPr>
        <p:txBody>
          <a:bodyPr/>
          <a:lstStyle/>
          <a:p>
            <a:endParaRPr lang="en-US" dirty="0"/>
          </a:p>
        </p:txBody>
      </p:sp>
      <p:grpSp>
        <p:nvGrpSpPr>
          <p:cNvPr id="4" name="Group 3">
            <a:extLst>
              <a:ext uri="{FF2B5EF4-FFF2-40B4-BE49-F238E27FC236}">
                <a16:creationId xmlns:a16="http://schemas.microsoft.com/office/drawing/2014/main" id="{98C5D368-12EA-BD99-55A8-7301D99011FB}"/>
              </a:ext>
            </a:extLst>
          </p:cNvPr>
          <p:cNvGrpSpPr/>
          <p:nvPr userDrawn="1"/>
        </p:nvGrpSpPr>
        <p:grpSpPr>
          <a:xfrm>
            <a:off x="8646147" y="579903"/>
            <a:ext cx="3514657" cy="55608"/>
            <a:chOff x="8621136" y="601340"/>
            <a:chExt cx="3514657" cy="55608"/>
          </a:xfrm>
        </p:grpSpPr>
        <p:sp>
          <p:nvSpPr>
            <p:cNvPr id="9" name="Oval 8">
              <a:extLst>
                <a:ext uri="{FF2B5EF4-FFF2-40B4-BE49-F238E27FC236}">
                  <a16:creationId xmlns:a16="http://schemas.microsoft.com/office/drawing/2014/main" id="{BA9795C6-7692-3E69-3F44-D8DA58E9CC5F}"/>
                </a:ext>
              </a:extLst>
            </p:cNvPr>
            <p:cNvSpPr/>
            <p:nvPr userDrawn="1"/>
          </p:nvSpPr>
          <p:spPr>
            <a:xfrm>
              <a:off x="8621136"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8AF7946B-6820-2714-E01B-FB9B382EB3AD}"/>
                </a:ext>
              </a:extLst>
            </p:cNvPr>
            <p:cNvSpPr/>
            <p:nvPr userDrawn="1"/>
          </p:nvSpPr>
          <p:spPr>
            <a:xfrm>
              <a:off x="8765559"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CB8923B3-82D9-063B-E30A-B9E3BD234460}"/>
                </a:ext>
              </a:extLst>
            </p:cNvPr>
            <p:cNvSpPr/>
            <p:nvPr userDrawn="1"/>
          </p:nvSpPr>
          <p:spPr>
            <a:xfrm>
              <a:off x="8909982"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13857653-1805-BECA-6B49-E6AF287B4814}"/>
                </a:ext>
              </a:extLst>
            </p:cNvPr>
            <p:cNvSpPr/>
            <p:nvPr userDrawn="1"/>
          </p:nvSpPr>
          <p:spPr>
            <a:xfrm>
              <a:off x="9054404"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8E87A5E7-4ED3-D4E7-6515-387A85566735}"/>
                </a:ext>
              </a:extLst>
            </p:cNvPr>
            <p:cNvSpPr/>
            <p:nvPr userDrawn="1"/>
          </p:nvSpPr>
          <p:spPr>
            <a:xfrm>
              <a:off x="9198827"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A2B1C4E9-E851-AE6D-6092-07D13911CA12}"/>
                </a:ext>
              </a:extLst>
            </p:cNvPr>
            <p:cNvSpPr/>
            <p:nvPr userDrawn="1"/>
          </p:nvSpPr>
          <p:spPr>
            <a:xfrm>
              <a:off x="9343250"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7E3C908D-3E27-6467-720A-C484FB355C98}"/>
                </a:ext>
              </a:extLst>
            </p:cNvPr>
            <p:cNvSpPr/>
            <p:nvPr userDrawn="1"/>
          </p:nvSpPr>
          <p:spPr>
            <a:xfrm>
              <a:off x="9487673"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70E25AE4-3FF6-6603-FD30-4E22F352ABE8}"/>
                </a:ext>
              </a:extLst>
            </p:cNvPr>
            <p:cNvSpPr/>
            <p:nvPr userDrawn="1"/>
          </p:nvSpPr>
          <p:spPr>
            <a:xfrm>
              <a:off x="9632096"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025ABB69-1458-4545-4DCF-933795C0A3FB}"/>
                </a:ext>
              </a:extLst>
            </p:cNvPr>
            <p:cNvSpPr/>
            <p:nvPr userDrawn="1"/>
          </p:nvSpPr>
          <p:spPr>
            <a:xfrm>
              <a:off x="9776519"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B39851D7-85F5-AA6E-1652-1A5082E8A338}"/>
                </a:ext>
              </a:extLst>
            </p:cNvPr>
            <p:cNvSpPr/>
            <p:nvPr userDrawn="1"/>
          </p:nvSpPr>
          <p:spPr>
            <a:xfrm>
              <a:off x="9920942"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5857564A-9FDC-5A39-F665-86C0D1817ED4}"/>
                </a:ext>
              </a:extLst>
            </p:cNvPr>
            <p:cNvSpPr/>
            <p:nvPr userDrawn="1"/>
          </p:nvSpPr>
          <p:spPr>
            <a:xfrm>
              <a:off x="10065365"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2002CB20-0C76-4A59-5D2B-B8BC21333D1F}"/>
                </a:ext>
              </a:extLst>
            </p:cNvPr>
            <p:cNvSpPr/>
            <p:nvPr userDrawn="1"/>
          </p:nvSpPr>
          <p:spPr>
            <a:xfrm>
              <a:off x="10209788"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CC6D9B2-CE1F-9E29-9526-7471C4BDF4C5}"/>
                </a:ext>
              </a:extLst>
            </p:cNvPr>
            <p:cNvSpPr/>
            <p:nvPr userDrawn="1"/>
          </p:nvSpPr>
          <p:spPr>
            <a:xfrm>
              <a:off x="10354211"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97C8DA08-8940-CC63-0D64-FA4A3D7782B6}"/>
                </a:ext>
              </a:extLst>
            </p:cNvPr>
            <p:cNvSpPr/>
            <p:nvPr userDrawn="1"/>
          </p:nvSpPr>
          <p:spPr>
            <a:xfrm>
              <a:off x="10498634"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7FF6565-F99D-76E0-5F36-FFB507E95C0B}"/>
                </a:ext>
              </a:extLst>
            </p:cNvPr>
            <p:cNvSpPr/>
            <p:nvPr userDrawn="1"/>
          </p:nvSpPr>
          <p:spPr>
            <a:xfrm>
              <a:off x="10643057"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313D9827-C260-FF67-8802-CADD57D75E3C}"/>
                </a:ext>
              </a:extLst>
            </p:cNvPr>
            <p:cNvSpPr/>
            <p:nvPr userDrawn="1"/>
          </p:nvSpPr>
          <p:spPr>
            <a:xfrm>
              <a:off x="10787480"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E6C4EF36-1D1E-0D71-7C7A-9CB62AC3625E}"/>
                </a:ext>
              </a:extLst>
            </p:cNvPr>
            <p:cNvSpPr/>
            <p:nvPr userDrawn="1"/>
          </p:nvSpPr>
          <p:spPr>
            <a:xfrm>
              <a:off x="10931903"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9BFD94F-CFEF-51C5-DD82-FCF94B7CF951}"/>
                </a:ext>
              </a:extLst>
            </p:cNvPr>
            <p:cNvSpPr/>
            <p:nvPr userDrawn="1"/>
          </p:nvSpPr>
          <p:spPr>
            <a:xfrm>
              <a:off x="11076326"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BD5FAC7C-AB18-DD0E-C7DE-017E91F19242}"/>
                </a:ext>
              </a:extLst>
            </p:cNvPr>
            <p:cNvSpPr/>
            <p:nvPr userDrawn="1"/>
          </p:nvSpPr>
          <p:spPr>
            <a:xfrm>
              <a:off x="11220749"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C9B8F490-6C2B-ACAC-3613-363F88BB9607}"/>
                </a:ext>
              </a:extLst>
            </p:cNvPr>
            <p:cNvSpPr/>
            <p:nvPr userDrawn="1"/>
          </p:nvSpPr>
          <p:spPr>
            <a:xfrm>
              <a:off x="11365172"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FB934AC2-C30A-44DD-6BB7-A69654E59ED0}"/>
                </a:ext>
              </a:extLst>
            </p:cNvPr>
            <p:cNvSpPr/>
            <p:nvPr userDrawn="1"/>
          </p:nvSpPr>
          <p:spPr>
            <a:xfrm>
              <a:off x="11509595"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012311CA-DB75-E70A-8694-A1123B8D067C}"/>
                </a:ext>
              </a:extLst>
            </p:cNvPr>
            <p:cNvSpPr/>
            <p:nvPr userDrawn="1"/>
          </p:nvSpPr>
          <p:spPr>
            <a:xfrm>
              <a:off x="11654018"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00A26C1C-5675-25BF-691A-3908732A706B}"/>
                </a:ext>
              </a:extLst>
            </p:cNvPr>
            <p:cNvSpPr/>
            <p:nvPr userDrawn="1"/>
          </p:nvSpPr>
          <p:spPr>
            <a:xfrm>
              <a:off x="11798441"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E47D0457-CB1F-257E-3685-F328E2E17109}"/>
                </a:ext>
              </a:extLst>
            </p:cNvPr>
            <p:cNvSpPr/>
            <p:nvPr userDrawn="1"/>
          </p:nvSpPr>
          <p:spPr>
            <a:xfrm>
              <a:off x="11939613" y="601340"/>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3AC49B14-D62A-221E-D4FA-664EF2698F42}"/>
                </a:ext>
              </a:extLst>
            </p:cNvPr>
            <p:cNvSpPr/>
            <p:nvPr userDrawn="1"/>
          </p:nvSpPr>
          <p:spPr>
            <a:xfrm>
              <a:off x="12080186"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159083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Sidebar">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1C7D042-A6B1-9E38-8227-DBDD77827BA4}"/>
              </a:ext>
            </a:extLst>
          </p:cNvPr>
          <p:cNvGrpSpPr/>
          <p:nvPr userDrawn="1"/>
        </p:nvGrpSpPr>
        <p:grpSpPr>
          <a:xfrm>
            <a:off x="8621136" y="601341"/>
            <a:ext cx="3232912" cy="55607"/>
            <a:chOff x="8944841" y="6672162"/>
            <a:chExt cx="3232912" cy="55607"/>
          </a:xfrm>
        </p:grpSpPr>
        <p:sp>
          <p:nvSpPr>
            <p:cNvPr id="72" name="Oval 71">
              <a:extLst>
                <a:ext uri="{FF2B5EF4-FFF2-40B4-BE49-F238E27FC236}">
                  <a16:creationId xmlns:a16="http://schemas.microsoft.com/office/drawing/2014/main" id="{0C7FA905-C60A-72EC-338E-3E09CE6D8D31}"/>
                </a:ext>
              </a:extLst>
            </p:cNvPr>
            <p:cNvSpPr/>
            <p:nvPr userDrawn="1"/>
          </p:nvSpPr>
          <p:spPr>
            <a:xfrm>
              <a:off x="8944841"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F1BFDD62-268C-39D1-5643-CF38FB7DFABD}"/>
                </a:ext>
              </a:extLst>
            </p:cNvPr>
            <p:cNvSpPr/>
            <p:nvPr userDrawn="1"/>
          </p:nvSpPr>
          <p:spPr>
            <a:xfrm>
              <a:off x="9089264"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5E06C6DA-434F-E716-1BBE-3E9051B7E769}"/>
                </a:ext>
              </a:extLst>
            </p:cNvPr>
            <p:cNvSpPr/>
            <p:nvPr userDrawn="1"/>
          </p:nvSpPr>
          <p:spPr>
            <a:xfrm>
              <a:off x="9233687"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D8F3F187-32CF-F979-A246-A89D053BB1B5}"/>
                </a:ext>
              </a:extLst>
            </p:cNvPr>
            <p:cNvSpPr/>
            <p:nvPr userDrawn="1"/>
          </p:nvSpPr>
          <p:spPr>
            <a:xfrm>
              <a:off x="9378109"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2A5FB810-97C0-A2BB-D628-916C18B1848F}"/>
                </a:ext>
              </a:extLst>
            </p:cNvPr>
            <p:cNvSpPr/>
            <p:nvPr userDrawn="1"/>
          </p:nvSpPr>
          <p:spPr>
            <a:xfrm>
              <a:off x="9522532"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a:extLst>
                <a:ext uri="{FF2B5EF4-FFF2-40B4-BE49-F238E27FC236}">
                  <a16:creationId xmlns:a16="http://schemas.microsoft.com/office/drawing/2014/main" id="{9CE9A7D9-5147-5F8A-6D7F-C882EDEBC7F8}"/>
                </a:ext>
              </a:extLst>
            </p:cNvPr>
            <p:cNvSpPr/>
            <p:nvPr userDrawn="1"/>
          </p:nvSpPr>
          <p:spPr>
            <a:xfrm>
              <a:off x="9666955"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E0604951-1E45-D1EB-CA0F-C47880D9153B}"/>
                </a:ext>
              </a:extLst>
            </p:cNvPr>
            <p:cNvSpPr/>
            <p:nvPr userDrawn="1"/>
          </p:nvSpPr>
          <p:spPr>
            <a:xfrm>
              <a:off x="9811378"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a:extLst>
                <a:ext uri="{FF2B5EF4-FFF2-40B4-BE49-F238E27FC236}">
                  <a16:creationId xmlns:a16="http://schemas.microsoft.com/office/drawing/2014/main" id="{DC07088C-17FF-0957-D474-3DFBB09FA813}"/>
                </a:ext>
              </a:extLst>
            </p:cNvPr>
            <p:cNvSpPr/>
            <p:nvPr userDrawn="1"/>
          </p:nvSpPr>
          <p:spPr>
            <a:xfrm>
              <a:off x="9955801"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id="{6F4BD469-2468-A149-F748-38B1D9D229C6}"/>
                </a:ext>
              </a:extLst>
            </p:cNvPr>
            <p:cNvSpPr/>
            <p:nvPr userDrawn="1"/>
          </p:nvSpPr>
          <p:spPr>
            <a:xfrm>
              <a:off x="10100224"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9298AFA1-C4AA-A8C8-5C0E-E4460A70B525}"/>
                </a:ext>
              </a:extLst>
            </p:cNvPr>
            <p:cNvSpPr/>
            <p:nvPr userDrawn="1"/>
          </p:nvSpPr>
          <p:spPr>
            <a:xfrm>
              <a:off x="10244647"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a:extLst>
                <a:ext uri="{FF2B5EF4-FFF2-40B4-BE49-F238E27FC236}">
                  <a16:creationId xmlns:a16="http://schemas.microsoft.com/office/drawing/2014/main" id="{8BBF326B-3997-99E9-8EEA-299305D68117}"/>
                </a:ext>
              </a:extLst>
            </p:cNvPr>
            <p:cNvSpPr/>
            <p:nvPr userDrawn="1"/>
          </p:nvSpPr>
          <p:spPr>
            <a:xfrm>
              <a:off x="10389070"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a:extLst>
                <a:ext uri="{FF2B5EF4-FFF2-40B4-BE49-F238E27FC236}">
                  <a16:creationId xmlns:a16="http://schemas.microsoft.com/office/drawing/2014/main" id="{115FF426-68EC-DC77-ADB6-3965F08A0F28}"/>
                </a:ext>
              </a:extLst>
            </p:cNvPr>
            <p:cNvSpPr/>
            <p:nvPr userDrawn="1"/>
          </p:nvSpPr>
          <p:spPr>
            <a:xfrm>
              <a:off x="10533493"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a:extLst>
                <a:ext uri="{FF2B5EF4-FFF2-40B4-BE49-F238E27FC236}">
                  <a16:creationId xmlns:a16="http://schemas.microsoft.com/office/drawing/2014/main" id="{D071B2CF-E446-9DD7-A1BF-C2B684911D35}"/>
                </a:ext>
              </a:extLst>
            </p:cNvPr>
            <p:cNvSpPr/>
            <p:nvPr userDrawn="1"/>
          </p:nvSpPr>
          <p:spPr>
            <a:xfrm>
              <a:off x="10677916"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a:extLst>
                <a:ext uri="{FF2B5EF4-FFF2-40B4-BE49-F238E27FC236}">
                  <a16:creationId xmlns:a16="http://schemas.microsoft.com/office/drawing/2014/main" id="{CF3D02E9-24C5-56B9-F425-72C0A07EED15}"/>
                </a:ext>
              </a:extLst>
            </p:cNvPr>
            <p:cNvSpPr/>
            <p:nvPr userDrawn="1"/>
          </p:nvSpPr>
          <p:spPr>
            <a:xfrm>
              <a:off x="10822339"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FEC1DC57-D814-93F2-191A-5DA94EB01CF7}"/>
                </a:ext>
              </a:extLst>
            </p:cNvPr>
            <p:cNvSpPr/>
            <p:nvPr userDrawn="1"/>
          </p:nvSpPr>
          <p:spPr>
            <a:xfrm>
              <a:off x="10966762"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a:extLst>
                <a:ext uri="{FF2B5EF4-FFF2-40B4-BE49-F238E27FC236}">
                  <a16:creationId xmlns:a16="http://schemas.microsoft.com/office/drawing/2014/main" id="{9ADFCB9D-4839-6895-C407-64AD5C116762}"/>
                </a:ext>
              </a:extLst>
            </p:cNvPr>
            <p:cNvSpPr/>
            <p:nvPr userDrawn="1"/>
          </p:nvSpPr>
          <p:spPr>
            <a:xfrm>
              <a:off x="11111185"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a:extLst>
                <a:ext uri="{FF2B5EF4-FFF2-40B4-BE49-F238E27FC236}">
                  <a16:creationId xmlns:a16="http://schemas.microsoft.com/office/drawing/2014/main" id="{FA59800F-B4A2-2D77-B388-73759BAD6735}"/>
                </a:ext>
              </a:extLst>
            </p:cNvPr>
            <p:cNvSpPr/>
            <p:nvPr userDrawn="1"/>
          </p:nvSpPr>
          <p:spPr>
            <a:xfrm>
              <a:off x="11255608"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a:extLst>
                <a:ext uri="{FF2B5EF4-FFF2-40B4-BE49-F238E27FC236}">
                  <a16:creationId xmlns:a16="http://schemas.microsoft.com/office/drawing/2014/main" id="{062532D4-6D4D-F08C-C7B5-53146F18AA45}"/>
                </a:ext>
              </a:extLst>
            </p:cNvPr>
            <p:cNvSpPr/>
            <p:nvPr userDrawn="1"/>
          </p:nvSpPr>
          <p:spPr>
            <a:xfrm>
              <a:off x="11400031"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Oval 89">
              <a:extLst>
                <a:ext uri="{FF2B5EF4-FFF2-40B4-BE49-F238E27FC236}">
                  <a16:creationId xmlns:a16="http://schemas.microsoft.com/office/drawing/2014/main" id="{06EAB3FB-66E2-7265-BB1A-F4D3F8F53BC5}"/>
                </a:ext>
              </a:extLst>
            </p:cNvPr>
            <p:cNvSpPr/>
            <p:nvPr userDrawn="1"/>
          </p:nvSpPr>
          <p:spPr>
            <a:xfrm>
              <a:off x="11544454"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a:extLst>
                <a:ext uri="{FF2B5EF4-FFF2-40B4-BE49-F238E27FC236}">
                  <a16:creationId xmlns:a16="http://schemas.microsoft.com/office/drawing/2014/main" id="{0F390532-7156-8613-7F95-23AB3B2B1213}"/>
                </a:ext>
              </a:extLst>
            </p:cNvPr>
            <p:cNvSpPr/>
            <p:nvPr userDrawn="1"/>
          </p:nvSpPr>
          <p:spPr>
            <a:xfrm>
              <a:off x="11688877"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a:extLst>
                <a:ext uri="{FF2B5EF4-FFF2-40B4-BE49-F238E27FC236}">
                  <a16:creationId xmlns:a16="http://schemas.microsoft.com/office/drawing/2014/main" id="{EE3B7DF9-EA55-9410-8427-5FA510180607}"/>
                </a:ext>
              </a:extLst>
            </p:cNvPr>
            <p:cNvSpPr/>
            <p:nvPr userDrawn="1"/>
          </p:nvSpPr>
          <p:spPr>
            <a:xfrm>
              <a:off x="11833300"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a:extLst>
                <a:ext uri="{FF2B5EF4-FFF2-40B4-BE49-F238E27FC236}">
                  <a16:creationId xmlns:a16="http://schemas.microsoft.com/office/drawing/2014/main" id="{9E5A3949-AE98-A312-FE60-64B4BF0AE0F2}"/>
                </a:ext>
              </a:extLst>
            </p:cNvPr>
            <p:cNvSpPr/>
            <p:nvPr userDrawn="1"/>
          </p:nvSpPr>
          <p:spPr>
            <a:xfrm>
              <a:off x="11977723"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93">
              <a:extLst>
                <a:ext uri="{FF2B5EF4-FFF2-40B4-BE49-F238E27FC236}">
                  <a16:creationId xmlns:a16="http://schemas.microsoft.com/office/drawing/2014/main" id="{3C834636-5C53-2216-701E-F3BFE5C0C965}"/>
                </a:ext>
              </a:extLst>
            </p:cNvPr>
            <p:cNvSpPr/>
            <p:nvPr userDrawn="1"/>
          </p:nvSpPr>
          <p:spPr>
            <a:xfrm>
              <a:off x="12122146"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userDrawn="1">
            <p:ph type="title"/>
          </p:nvPr>
        </p:nvSpPr>
        <p:spPr>
          <a:xfrm>
            <a:off x="590694" y="1516955"/>
            <a:ext cx="7678664" cy="919373"/>
          </a:xfrm>
        </p:spPr>
        <p:txBody>
          <a:bodyPr/>
          <a:lstStyle/>
          <a:p>
            <a:r>
              <a:rPr lang="en-US"/>
              <a:t>Click to edit Master title style</a:t>
            </a:r>
          </a:p>
        </p:txBody>
      </p:sp>
      <p:sp>
        <p:nvSpPr>
          <p:cNvPr id="3" name="Content Placeholder 2"/>
          <p:cNvSpPr>
            <a:spLocks noGrp="1"/>
          </p:cNvSpPr>
          <p:nvPr userDrawn="1">
            <p:ph idx="1"/>
          </p:nvPr>
        </p:nvSpPr>
        <p:spPr>
          <a:xfrm>
            <a:off x="590693" y="2463950"/>
            <a:ext cx="7678665" cy="3965867"/>
          </a:xfrm>
        </p:spPr>
        <p:txBody>
          <a:bodyPr/>
          <a:lstStyle>
            <a:lvl1pPr>
              <a:defRPr sz="1600"/>
            </a:lvl1pPr>
            <a:lvl2pPr>
              <a:defRPr sz="14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userDrawn="1">
            <p:ph type="body" sz="quarter" idx="11" hasCustomPrompt="1"/>
          </p:nvPr>
        </p:nvSpPr>
        <p:spPr>
          <a:xfrm>
            <a:off x="8732350" y="2178055"/>
            <a:ext cx="2953448" cy="4251761"/>
          </a:xfrm>
        </p:spPr>
        <p:txBody>
          <a:bodyPr lIns="91440">
            <a:normAutofit/>
          </a:bodyPr>
          <a:lstStyle>
            <a:lvl1pPr marL="137160" indent="-137160">
              <a:defRPr sz="1600">
                <a:solidFill>
                  <a:schemeClr val="tx1">
                    <a:lumMod val="85000"/>
                    <a:lumOff val="15000"/>
                    <a:alpha val="90000"/>
                  </a:schemeClr>
                </a:solidFill>
              </a:defRPr>
            </a:lvl1pPr>
            <a:lvl2pPr marL="274320" indent="-182880">
              <a:defRPr sz="1400">
                <a:solidFill>
                  <a:schemeClr val="tx1">
                    <a:lumMod val="85000"/>
                    <a:lumOff val="15000"/>
                    <a:alpha val="90000"/>
                  </a:schemeClr>
                </a:solidFill>
              </a:defRPr>
            </a:lvl2pPr>
            <a:lvl3pPr>
              <a:defRPr sz="1600"/>
            </a:lvl3pPr>
            <a:lvl4pPr>
              <a:defRPr sz="1600"/>
            </a:lvl4pPr>
            <a:lvl5pPr>
              <a:defRPr sz="1600"/>
            </a:lvl5pPr>
          </a:lstStyle>
          <a:p>
            <a:pPr lvl="0"/>
            <a:r>
              <a:rPr lang="en-US" dirty="0"/>
              <a:t>Click to edit styles</a:t>
            </a:r>
          </a:p>
          <a:p>
            <a:pPr lvl="1"/>
            <a:r>
              <a:rPr lang="en-US" dirty="0"/>
              <a:t>Second level</a:t>
            </a:r>
          </a:p>
        </p:txBody>
      </p:sp>
      <p:sp>
        <p:nvSpPr>
          <p:cNvPr id="11" name="Text Placeholder 10"/>
          <p:cNvSpPr>
            <a:spLocks noGrp="1"/>
          </p:cNvSpPr>
          <p:nvPr userDrawn="1">
            <p:ph type="body" sz="quarter" idx="10" hasCustomPrompt="1"/>
          </p:nvPr>
        </p:nvSpPr>
        <p:spPr>
          <a:xfrm>
            <a:off x="8738181" y="1516955"/>
            <a:ext cx="2953447" cy="661100"/>
          </a:xfrm>
        </p:spPr>
        <p:txBody>
          <a:bodyPr anchor="ctr" anchorCtr="0">
            <a:normAutofit/>
          </a:bodyPr>
          <a:lstStyle>
            <a:lvl1pPr marL="0" indent="0" algn="l">
              <a:buFontTx/>
              <a:buNone/>
              <a:defRPr sz="1800" b="1" baseline="0">
                <a:solidFill>
                  <a:schemeClr val="tx1">
                    <a:lumMod val="50000"/>
                    <a:lumOff val="50000"/>
                  </a:schemeClr>
                </a:solidFill>
              </a:defRPr>
            </a:lvl1pPr>
          </a:lstStyle>
          <a:p>
            <a:pPr lvl="0"/>
            <a:r>
              <a:rPr lang="en-US" dirty="0"/>
              <a:t>Sidebar Title Style</a:t>
            </a:r>
          </a:p>
        </p:txBody>
      </p:sp>
    </p:spTree>
    <p:extLst>
      <p:ext uri="{BB962C8B-B14F-4D97-AF65-F5344CB8AC3E}">
        <p14:creationId xmlns:p14="http://schemas.microsoft.com/office/powerpoint/2010/main" val="39074264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7854" y="1604637"/>
            <a:ext cx="10996291" cy="919373"/>
          </a:xfrm>
        </p:spPr>
        <p:txBody>
          <a:bodyPr/>
          <a:lstStyle/>
          <a:p>
            <a:r>
              <a:rPr lang="en-US"/>
              <a:t>Click to edit Master title style</a:t>
            </a:r>
          </a:p>
        </p:txBody>
      </p:sp>
    </p:spTree>
    <p:extLst>
      <p:ext uri="{BB962C8B-B14F-4D97-AF65-F5344CB8AC3E}">
        <p14:creationId xmlns:p14="http://schemas.microsoft.com/office/powerpoint/2010/main" val="37330358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03169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458081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399866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7372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0515600" cy="1325563"/>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3836676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203197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489835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089019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132859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068410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767424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041750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420827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2" name="Group 1">
            <a:extLst>
              <a:ext uri="{FF2B5EF4-FFF2-40B4-BE49-F238E27FC236}">
                <a16:creationId xmlns:a16="http://schemas.microsoft.com/office/drawing/2014/main" id="{52B88683-F4CA-439F-8BE8-ED2F20FC2E60}"/>
              </a:ext>
            </a:extLst>
          </p:cNvPr>
          <p:cNvGrpSpPr/>
          <p:nvPr/>
        </p:nvGrpSpPr>
        <p:grpSpPr>
          <a:xfrm>
            <a:off x="0" y="0"/>
            <a:ext cx="12192000" cy="975360"/>
            <a:chOff x="0" y="0"/>
            <a:chExt cx="12192000" cy="975360"/>
          </a:xfrm>
        </p:grpSpPr>
        <p:pic>
          <p:nvPicPr>
            <p:cNvPr id="8" name="Picture 7">
              <a:extLst>
                <a:ext uri="{FF2B5EF4-FFF2-40B4-BE49-F238E27FC236}">
                  <a16:creationId xmlns:a16="http://schemas.microsoft.com/office/drawing/2014/main" id="{812D41A0-A12B-4C60-BD42-0644A38EF1F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9" name="Picture 8">
              <a:extLst>
                <a:ext uri="{FF2B5EF4-FFF2-40B4-BE49-F238E27FC236}">
                  <a16:creationId xmlns:a16="http://schemas.microsoft.com/office/drawing/2014/main" id="{491DB813-C245-435B-B415-FC1D631188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98D7BE7B-D2B3-48B4-96E3-689D1AC137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
        <p:nvSpPr>
          <p:cNvPr id="3" name="Footer Placeholder 2">
            <a:extLst>
              <a:ext uri="{FF2B5EF4-FFF2-40B4-BE49-F238E27FC236}">
                <a16:creationId xmlns:a16="http://schemas.microsoft.com/office/drawing/2014/main" id="{2F0C66BB-493F-3EAF-29EA-FE37C10721D6}"/>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1727851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8" name="Group 7">
            <a:extLst>
              <a:ext uri="{FF2B5EF4-FFF2-40B4-BE49-F238E27FC236}">
                <a16:creationId xmlns:a16="http://schemas.microsoft.com/office/drawing/2014/main" id="{089A264A-AC5B-4283-916B-BEA290A0B0D0}"/>
              </a:ext>
            </a:extLst>
          </p:cNvPr>
          <p:cNvGrpSpPr/>
          <p:nvPr/>
        </p:nvGrpSpPr>
        <p:grpSpPr>
          <a:xfrm>
            <a:off x="0" y="0"/>
            <a:ext cx="12192000" cy="975360"/>
            <a:chOff x="0" y="0"/>
            <a:chExt cx="12192000" cy="975360"/>
          </a:xfrm>
        </p:grpSpPr>
        <p:pic>
          <p:nvPicPr>
            <p:cNvPr id="9" name="Picture 8">
              <a:extLst>
                <a:ext uri="{FF2B5EF4-FFF2-40B4-BE49-F238E27FC236}">
                  <a16:creationId xmlns:a16="http://schemas.microsoft.com/office/drawing/2014/main" id="{96D2F3A7-2DDF-43EE-9D90-4DFF2A231EE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858AA69B-06EA-4D76-8AD0-30EE6A4CE6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8C9AB0E5-B29C-4E14-A39A-DA7D5DD440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0643" y="6093534"/>
            <a:ext cx="1267742" cy="649084"/>
          </a:xfrm>
          <a:prstGeom prst="rect">
            <a:avLst/>
          </a:prstGeom>
        </p:spPr>
      </p:pic>
      <p:sp>
        <p:nvSpPr>
          <p:cNvPr id="2" name="Footer Placeholder 1">
            <a:extLst>
              <a:ext uri="{FF2B5EF4-FFF2-40B4-BE49-F238E27FC236}">
                <a16:creationId xmlns:a16="http://schemas.microsoft.com/office/drawing/2014/main" id="{1A0D044D-EE44-F13E-3947-3E5757965300}"/>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90777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BCF6E-562F-497A-B136-A60C211FF16C}" type="slidenum">
              <a:rPr lang="en-US" smtClean="0"/>
              <a:t>‹#›</a:t>
            </a:fld>
            <a:endParaRPr lang="en-US" dirty="0"/>
          </a:p>
        </p:txBody>
      </p:sp>
    </p:spTree>
    <p:extLst>
      <p:ext uri="{BB962C8B-B14F-4D97-AF65-F5344CB8AC3E}">
        <p14:creationId xmlns:p14="http://schemas.microsoft.com/office/powerpoint/2010/main" val="42420261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610349"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Text Placeholder 2">
            <a:extLst>
              <a:ext uri="{FF2B5EF4-FFF2-40B4-BE49-F238E27FC236}">
                <a16:creationId xmlns:a16="http://schemas.microsoft.com/office/drawing/2014/main" id="{1FD911D0-DADF-4587-B77C-7892147F7563}"/>
              </a:ext>
            </a:extLst>
          </p:cNvPr>
          <p:cNvSpPr>
            <a:spLocks noGrp="1"/>
          </p:cNvSpPr>
          <p:nvPr>
            <p:ph type="body" idx="10"/>
          </p:nvPr>
        </p:nvSpPr>
        <p:spPr>
          <a:xfrm>
            <a:off x="1703543"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9" name="Group 8">
            <a:extLst>
              <a:ext uri="{FF2B5EF4-FFF2-40B4-BE49-F238E27FC236}">
                <a16:creationId xmlns:a16="http://schemas.microsoft.com/office/drawing/2014/main" id="{3F418F41-1686-4328-9724-A570C42561FC}"/>
              </a:ext>
            </a:extLst>
          </p:cNvPr>
          <p:cNvGrpSpPr/>
          <p:nvPr/>
        </p:nvGrpSpPr>
        <p:grpSpPr>
          <a:xfrm>
            <a:off x="0" y="0"/>
            <a:ext cx="12192000" cy="975360"/>
            <a:chOff x="0" y="0"/>
            <a:chExt cx="12192000" cy="975360"/>
          </a:xfrm>
        </p:grpSpPr>
        <p:pic>
          <p:nvPicPr>
            <p:cNvPr id="10" name="Picture 9">
              <a:extLst>
                <a:ext uri="{FF2B5EF4-FFF2-40B4-BE49-F238E27FC236}">
                  <a16:creationId xmlns:a16="http://schemas.microsoft.com/office/drawing/2014/main" id="{A9EEAEED-EB44-477F-806E-60576BE3F41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3" name="Picture 12">
              <a:extLst>
                <a:ext uri="{FF2B5EF4-FFF2-40B4-BE49-F238E27FC236}">
                  <a16:creationId xmlns:a16="http://schemas.microsoft.com/office/drawing/2014/main" id="{798061BD-8256-4ADE-A9F4-7FDD002651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7" name="Picture 16">
            <a:extLst>
              <a:ext uri="{FF2B5EF4-FFF2-40B4-BE49-F238E27FC236}">
                <a16:creationId xmlns:a16="http://schemas.microsoft.com/office/drawing/2014/main" id="{A269C1E7-9B03-4DB0-8768-BFB3B740D5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0643" y="6093534"/>
            <a:ext cx="1267742" cy="649084"/>
          </a:xfrm>
          <a:prstGeom prst="rect">
            <a:avLst/>
          </a:prstGeom>
        </p:spPr>
      </p:pic>
      <p:sp>
        <p:nvSpPr>
          <p:cNvPr id="2" name="Footer Placeholder 1">
            <a:extLst>
              <a:ext uri="{FF2B5EF4-FFF2-40B4-BE49-F238E27FC236}">
                <a16:creationId xmlns:a16="http://schemas.microsoft.com/office/drawing/2014/main" id="{92BA98F5-E945-ECA6-FFC4-286DAEC193F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096079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0694AA9C-2CB0-78C6-7886-78C5315C923E}"/>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4920806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EF63248-951C-878C-7288-DFB15A3FBE59}"/>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1210844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6"/>
              </a:buClr>
              <a:buSzPct val="100000"/>
              <a:buFont typeface="Arial" panose="020B0604020202020204" pitchFamily="34" charset="0"/>
              <a:buChar char="•"/>
              <a:defRPr/>
            </a:lvl1pPr>
            <a:lvl2pPr marL="685800" indent="-228600">
              <a:buClr>
                <a:schemeClr val="accent6"/>
              </a:buClr>
              <a:buSzPct val="100000"/>
              <a:buFont typeface="Arial" panose="020B0604020202020204" pitchFamily="34" charset="0"/>
              <a:buChar char="•"/>
              <a:defRPr/>
            </a:lvl2pPr>
            <a:lvl3pPr marL="1143000" indent="-228600">
              <a:buClr>
                <a:schemeClr val="accent6"/>
              </a:buClr>
              <a:buSzPct val="100000"/>
              <a:buFont typeface="Arial" panose="020B0604020202020204" pitchFamily="34" charset="0"/>
              <a:buChar char="•"/>
              <a:defRPr/>
            </a:lvl3pPr>
            <a:lvl4pPr marL="1600200" indent="-228600">
              <a:buClr>
                <a:schemeClr val="accent6"/>
              </a:buClr>
              <a:buSzPct val="100000"/>
              <a:buFont typeface="Arial" panose="020B0604020202020204" pitchFamily="34" charset="0"/>
              <a:buChar char="•"/>
              <a:defRPr/>
            </a:lvl4pPr>
            <a:lvl5pPr marL="2057400" indent="-228600">
              <a:buClr>
                <a:schemeClr val="accent6"/>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
        <p:nvSpPr>
          <p:cNvPr id="2" name="Footer Placeholder 1">
            <a:extLst>
              <a:ext uri="{FF2B5EF4-FFF2-40B4-BE49-F238E27FC236}">
                <a16:creationId xmlns:a16="http://schemas.microsoft.com/office/drawing/2014/main" id="{1597C988-69FD-0ACD-AEBB-1A084E48AD2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6622068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852931E4-027F-A04E-1DCD-EED409C01A90}"/>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4306637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BD53583-C5A8-7336-7457-7F1E5F2DD362}"/>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142626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218433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606829"/>
            <a:ext cx="4272539" cy="5254221"/>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626224"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1199811"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271485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457201"/>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6112117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9E48E-04F9-66A0-8135-2E5830567F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43CF42-EF3F-6F4C-200A-459637D934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E6CA4C-464D-C807-FDFD-1D25F593F671}"/>
              </a:ext>
            </a:extLst>
          </p:cNvPr>
          <p:cNvSpPr>
            <a:spLocks noGrp="1"/>
          </p:cNvSpPr>
          <p:nvPr>
            <p:ph type="dt" sz="half" idx="10"/>
          </p:nvPr>
        </p:nvSpPr>
        <p:spPr/>
        <p:txBody>
          <a:bodyPr/>
          <a:lstStyle/>
          <a:p>
            <a:fld id="{7F0A26E9-0BBD-164D-809B-F5DDA9C6D0BF}" type="datetimeFigureOut">
              <a:rPr lang="en-US" smtClean="0"/>
              <a:t>11/28/23</a:t>
            </a:fld>
            <a:endParaRPr lang="en-US"/>
          </a:p>
        </p:txBody>
      </p:sp>
      <p:sp>
        <p:nvSpPr>
          <p:cNvPr id="5" name="Footer Placeholder 4">
            <a:extLst>
              <a:ext uri="{FF2B5EF4-FFF2-40B4-BE49-F238E27FC236}">
                <a16:creationId xmlns:a16="http://schemas.microsoft.com/office/drawing/2014/main" id="{4403EB4A-E64B-85AC-EB41-C2CD28EEB4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539624-AA89-1074-C679-3C307B7F2893}"/>
              </a:ext>
            </a:extLst>
          </p:cNvPr>
          <p:cNvSpPr>
            <a:spLocks noGrp="1"/>
          </p:cNvSpPr>
          <p:nvPr>
            <p:ph type="sldNum" sz="quarter" idx="12"/>
          </p:nvPr>
        </p:nvSpPr>
        <p:spPr/>
        <p:txBody>
          <a:bodyPr/>
          <a:lstStyle/>
          <a:p>
            <a:fld id="{4EF7FA9D-B836-BA44-ABCD-56B32D9B57D4}" type="slidenum">
              <a:rPr lang="en-US" smtClean="0"/>
              <a:t>‹#›</a:t>
            </a:fld>
            <a:endParaRPr lang="en-US"/>
          </a:p>
        </p:txBody>
      </p:sp>
    </p:spTree>
    <p:extLst>
      <p:ext uri="{BB962C8B-B14F-4D97-AF65-F5344CB8AC3E}">
        <p14:creationId xmlns:p14="http://schemas.microsoft.com/office/powerpoint/2010/main" val="633840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reserve="1">
  <p:cSld name="Default">
    <p:spTree>
      <p:nvGrpSpPr>
        <p:cNvPr id="1" name=""/>
        <p:cNvGrpSpPr/>
        <p:nvPr/>
      </p:nvGrpSpPr>
      <p:grpSpPr>
        <a:xfrm>
          <a:off x="0" y="0"/>
          <a:ext cx="0" cy="0"/>
          <a:chOff x="0" y="0"/>
          <a:chExt cx="0" cy="0"/>
        </a:xfrm>
      </p:grpSpPr>
      <p:sp>
        <p:nvSpPr>
          <p:cNvPr id="3074" name="Shape 3074"/>
          <p:cNvSpPr>
            <a:spLocks noGrp="1"/>
          </p:cNvSpPr>
          <p:nvPr>
            <p:ph type="sldNum" sz="quarter" idx="2"/>
          </p:nvPr>
        </p:nvSpPr>
        <p:spPr>
          <a:xfrm>
            <a:off x="11001825" y="6404293"/>
            <a:ext cx="351977" cy="269241"/>
          </a:xfrm>
          <a:prstGeom prst="rect">
            <a:avLst/>
          </a:prstGeom>
        </p:spPr>
        <p:txBody>
          <a:bodyPr anchor="ctr"/>
          <a:lstStyle>
            <a:lvl1pPr>
              <a:defRPr sz="1200">
                <a:solidFill>
                  <a:srgbClr val="ACACAC"/>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054762247"/>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599850"/>
            <a:ext cx="10363200"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1"/>
            <a:ext cx="853440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11/28/23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764082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11/28/23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07855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FBCF6E-562F-497A-B136-A60C211FF16C}" type="slidenum">
              <a:rPr lang="en-US" smtClean="0"/>
              <a:t>‹#›</a:t>
            </a:fld>
            <a:endParaRPr lang="en-US"/>
          </a:p>
        </p:txBody>
      </p:sp>
    </p:spTree>
    <p:extLst>
      <p:ext uri="{BB962C8B-B14F-4D97-AF65-F5344CB8AC3E}">
        <p14:creationId xmlns:p14="http://schemas.microsoft.com/office/powerpoint/2010/main" val="2081755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Content_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85601" y="1155940"/>
            <a:ext cx="10972823" cy="4930535"/>
          </a:xfrm>
        </p:spPr>
        <p:txBody>
          <a:bodyPr lIns="0">
            <a:noAutofit/>
          </a:bodyPr>
          <a:lstStyle>
            <a:lvl1pPr marL="0" marR="0" indent="0" algn="l" defTabSz="457200" rtl="0" eaLnBrk="1" fontAlgn="auto" latinLnBrk="0" hangingPunct="1">
              <a:lnSpc>
                <a:spcPct val="100000"/>
              </a:lnSpc>
              <a:spcBef>
                <a:spcPct val="20000"/>
              </a:spcBef>
              <a:spcAft>
                <a:spcPts val="1800"/>
              </a:spcAft>
              <a:buClrTx/>
              <a:buSzTx/>
              <a:buFont typeface="Arial" pitchFamily="34" charset="0"/>
              <a:buChar char="•"/>
              <a:tabLst/>
              <a:defRPr sz="2800" baseline="0">
                <a:solidFill>
                  <a:schemeClr val="tx1"/>
                </a:solidFill>
                <a:latin typeface="Arial" pitchFamily="34" charset="0"/>
                <a:cs typeface="Arial" pitchFamily="34" charset="0"/>
              </a:defRPr>
            </a:lvl1pPr>
            <a:lvl2pPr marL="457200" indent="0" algn="l">
              <a:lnSpc>
                <a:spcPct val="100000"/>
              </a:lnSpc>
              <a:spcAft>
                <a:spcPts val="1800"/>
              </a:spcAft>
              <a:buFont typeface="Calibri" pitchFamily="34" charset="0"/>
              <a:buChar char="–"/>
              <a:defRPr sz="2400" baseline="0">
                <a:solidFill>
                  <a:schemeClr val="tx1"/>
                </a:solidFill>
                <a:latin typeface="Arial" pitchFamily="34" charset="0"/>
                <a:cs typeface="Arial" pitchFamily="34" charset="0"/>
              </a:defRPr>
            </a:lvl2pPr>
            <a:lvl3pPr marL="914400" indent="0" algn="l">
              <a:lnSpc>
                <a:spcPct val="100000"/>
              </a:lnSpc>
              <a:spcAft>
                <a:spcPts val="1800"/>
              </a:spcAft>
              <a:buFont typeface="Arial" pitchFamily="34" charset="0"/>
              <a:buChar char="•"/>
              <a:defRPr sz="2000">
                <a:solidFill>
                  <a:schemeClr val="tx1"/>
                </a:solidFill>
                <a:latin typeface="Arial" pitchFamily="34" charset="0"/>
                <a:cs typeface="Arial" pitchFamily="34" charset="0"/>
              </a:defRPr>
            </a:lvl3pPr>
            <a:lvl4pPr marL="1371600" indent="0" algn="l">
              <a:lnSpc>
                <a:spcPct val="100000"/>
              </a:lnSpc>
              <a:spcAft>
                <a:spcPts val="1800"/>
              </a:spcAft>
              <a:buFont typeface="Calibri" pitchFamily="34" charset="0"/>
              <a:buChar char="–"/>
              <a:defRPr sz="1800">
                <a:solidFill>
                  <a:schemeClr val="tx1"/>
                </a:solidFill>
                <a:latin typeface="Arial" pitchFamily="34" charset="0"/>
                <a:cs typeface="Arial" pitchFamily="34" charset="0"/>
              </a:defRPr>
            </a:lvl4pPr>
            <a:lvl5pPr marL="1828800" indent="0" algn="ctr">
              <a:buNone/>
              <a:defRPr>
                <a:solidFill>
                  <a:srgbClr val="07061C"/>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GB" dirty="0"/>
              <a:t> Click to edit Master text styles</a:t>
            </a:r>
          </a:p>
          <a:p>
            <a:pPr lvl="1"/>
            <a:r>
              <a:rPr lang="en-GB" dirty="0"/>
              <a:t> Second level</a:t>
            </a:r>
          </a:p>
          <a:p>
            <a:pPr lvl="2"/>
            <a:r>
              <a:rPr lang="en-GB" dirty="0"/>
              <a:t> Third level</a:t>
            </a:r>
          </a:p>
          <a:p>
            <a:pPr lvl="3"/>
            <a:r>
              <a:rPr lang="en-GB" dirty="0"/>
              <a:t> Fourth level</a:t>
            </a:r>
          </a:p>
        </p:txBody>
      </p:sp>
      <p:sp>
        <p:nvSpPr>
          <p:cNvPr id="8" name="Text Placeholder 7"/>
          <p:cNvSpPr>
            <a:spLocks noGrp="1"/>
          </p:cNvSpPr>
          <p:nvPr>
            <p:ph type="body" sz="quarter" idx="10" hasCustomPrompt="1"/>
          </p:nvPr>
        </p:nvSpPr>
        <p:spPr>
          <a:xfrm>
            <a:off x="585601" y="6143627"/>
            <a:ext cx="10973489" cy="581025"/>
          </a:xfrm>
        </p:spPr>
        <p:txBody>
          <a:bodyPr lIns="0" anchor="b">
            <a:noAutofit/>
          </a:bodyPr>
          <a:lstStyle>
            <a:lvl1pPr>
              <a:buNone/>
              <a:defRPr sz="1200">
                <a:solidFill>
                  <a:schemeClr val="tx1"/>
                </a:solidFill>
                <a:latin typeface="Arial" pitchFamily="34" charset="0"/>
                <a:cs typeface="Arial" pitchFamily="34" charset="0"/>
              </a:defRPr>
            </a:lvl1pPr>
          </a:lstStyle>
          <a:p>
            <a:pPr lvl="0"/>
            <a:r>
              <a:rPr lang="en-US" dirty="0"/>
              <a:t>Click to edit notes style</a:t>
            </a:r>
            <a:endParaRPr lang="en-GB" dirty="0"/>
          </a:p>
        </p:txBody>
      </p:sp>
      <p:cxnSp>
        <p:nvCxnSpPr>
          <p:cNvPr id="6" name="Straight Connector 5"/>
          <p:cNvCxnSpPr/>
          <p:nvPr userDrawn="1"/>
        </p:nvCxnSpPr>
        <p:spPr>
          <a:xfrm>
            <a:off x="585600" y="976887"/>
            <a:ext cx="11040000" cy="0"/>
          </a:xfrm>
          <a:prstGeom prst="line">
            <a:avLst/>
          </a:prstGeom>
          <a:ln w="31750">
            <a:gradFill flip="none" rotWithShape="1">
              <a:gsLst>
                <a:gs pos="0">
                  <a:schemeClr val="tx2"/>
                </a:gs>
                <a:gs pos="50000">
                  <a:srgbClr val="016BB6"/>
                </a:gs>
                <a:gs pos="100000">
                  <a:schemeClr val="tx1">
                    <a:lumMod val="20000"/>
                    <a:lumOff val="80000"/>
                  </a:schemeClr>
                </a:gs>
              </a:gsLst>
              <a:lin ang="0" scaled="1"/>
              <a:tileRect/>
            </a:gradFill>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7" name="Text Placeholder 3"/>
          <p:cNvSpPr>
            <a:spLocks noGrp="1"/>
          </p:cNvSpPr>
          <p:nvPr>
            <p:ph type="body" sz="quarter" idx="12"/>
          </p:nvPr>
        </p:nvSpPr>
        <p:spPr>
          <a:xfrm>
            <a:off x="585600" y="106136"/>
            <a:ext cx="11040000" cy="841375"/>
          </a:xfrm>
        </p:spPr>
        <p:txBody>
          <a:bodyPr lIns="0" tIns="0" rIns="0" bIns="0" anchor="b" anchorCtr="0">
            <a:normAutofit/>
          </a:bodyPr>
          <a:lstStyle>
            <a:lvl1pPr marL="0" indent="0">
              <a:defRPr sz="4000" b="1">
                <a:solidFill>
                  <a:schemeClr val="tx1"/>
                </a:solidFill>
                <a:latin typeface="Arial" pitchFamily="34" charset="0"/>
                <a:cs typeface="Arial" pitchFamily="34" charset="0"/>
              </a:defRPr>
            </a:lvl1pPr>
          </a:lstStyle>
          <a:p>
            <a:pPr lvl="0"/>
            <a:r>
              <a:rPr lang="en-US" dirty="0"/>
              <a:t>Click to edit Master text styles</a:t>
            </a:r>
            <a:endParaRPr lang="en-GB" dirty="0"/>
          </a:p>
        </p:txBody>
      </p:sp>
    </p:spTree>
    <p:extLst>
      <p:ext uri="{BB962C8B-B14F-4D97-AF65-F5344CB8AC3E}">
        <p14:creationId xmlns:p14="http://schemas.microsoft.com/office/powerpoint/2010/main" val="3804976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grpSp>
        <p:nvGrpSpPr>
          <p:cNvPr id="2" name="Group 1">
            <a:extLst>
              <a:ext uri="{FF2B5EF4-FFF2-40B4-BE49-F238E27FC236}">
                <a16:creationId xmlns:a16="http://schemas.microsoft.com/office/drawing/2014/main" id="{52B88683-F4CA-439F-8BE8-ED2F20FC2E60}"/>
              </a:ext>
            </a:extLst>
          </p:cNvPr>
          <p:cNvGrpSpPr/>
          <p:nvPr/>
        </p:nvGrpSpPr>
        <p:grpSpPr>
          <a:xfrm>
            <a:off x="0" y="0"/>
            <a:ext cx="12192000" cy="975360"/>
            <a:chOff x="0" y="0"/>
            <a:chExt cx="12192000" cy="975360"/>
          </a:xfrm>
        </p:grpSpPr>
        <p:pic>
          <p:nvPicPr>
            <p:cNvPr id="8" name="Picture 7">
              <a:extLst>
                <a:ext uri="{FF2B5EF4-FFF2-40B4-BE49-F238E27FC236}">
                  <a16:creationId xmlns:a16="http://schemas.microsoft.com/office/drawing/2014/main" id="{812D41A0-A12B-4C60-BD42-0644A38EF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9" name="Picture 8">
              <a:extLst>
                <a:ext uri="{FF2B5EF4-FFF2-40B4-BE49-F238E27FC236}">
                  <a16:creationId xmlns:a16="http://schemas.microsoft.com/office/drawing/2014/main" id="{491DB813-C245-435B-B415-FC1D631188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98D7BE7B-D2B3-48B4-96E3-689D1AC137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653729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0" y="6356350"/>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grpSp>
        <p:nvGrpSpPr>
          <p:cNvPr id="8" name="Group 7">
            <a:extLst>
              <a:ext uri="{FF2B5EF4-FFF2-40B4-BE49-F238E27FC236}">
                <a16:creationId xmlns:a16="http://schemas.microsoft.com/office/drawing/2014/main" id="{089A264A-AC5B-4283-916B-BEA290A0B0D0}"/>
              </a:ext>
            </a:extLst>
          </p:cNvPr>
          <p:cNvGrpSpPr/>
          <p:nvPr/>
        </p:nvGrpSpPr>
        <p:grpSpPr>
          <a:xfrm>
            <a:off x="0" y="0"/>
            <a:ext cx="12192000" cy="975360"/>
            <a:chOff x="0" y="0"/>
            <a:chExt cx="12192000" cy="975360"/>
          </a:xfrm>
        </p:grpSpPr>
        <p:pic>
          <p:nvPicPr>
            <p:cNvPr id="9" name="Picture 8">
              <a:extLst>
                <a:ext uri="{FF2B5EF4-FFF2-40B4-BE49-F238E27FC236}">
                  <a16:creationId xmlns:a16="http://schemas.microsoft.com/office/drawing/2014/main" id="{96D2F3A7-2DDF-43EE-9D90-4DFF2A231E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858AA69B-06EA-4D76-8AD0-30EE6A4CE6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8C9AB0E5-B29C-4E14-A39A-DA7D5DD440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643" y="6093534"/>
            <a:ext cx="1267742" cy="649084"/>
          </a:xfrm>
          <a:prstGeom prst="rect">
            <a:avLst/>
          </a:prstGeom>
        </p:spPr>
      </p:pic>
    </p:spTree>
    <p:extLst>
      <p:ext uri="{BB962C8B-B14F-4D97-AF65-F5344CB8AC3E}">
        <p14:creationId xmlns:p14="http://schemas.microsoft.com/office/powerpoint/2010/main" val="2724475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tiff"/><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4.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0.jpe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9.jpeg"/><Relationship Id="rId5" Type="http://schemas.openxmlformats.org/officeDocument/2006/relationships/slideLayout" Target="../slideLayouts/slideLayout23.xml"/><Relationship Id="rId10" Type="http://schemas.openxmlformats.org/officeDocument/2006/relationships/image" Target="../media/image8.jpeg"/><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microsoft.com/office/2007/relationships/hdphoto" Target="../media/hdphoto2.wdp"/><Relationship Id="rId2" Type="http://schemas.openxmlformats.org/officeDocument/2006/relationships/slideLayout" Target="../slideLayouts/slideLayout39.xml"/><Relationship Id="rId16" Type="http://schemas.openxmlformats.org/officeDocument/2006/relationships/image" Target="../media/image11.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5.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5515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233488"/>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0" y="5558090"/>
            <a:ext cx="2599816" cy="1299910"/>
          </a:xfrm>
          <a:prstGeom prst="rect">
            <a:avLst/>
          </a:prstGeom>
        </p:spPr>
      </p:pic>
    </p:spTree>
    <p:extLst>
      <p:ext uri="{BB962C8B-B14F-4D97-AF65-F5344CB8AC3E}">
        <p14:creationId xmlns:p14="http://schemas.microsoft.com/office/powerpoint/2010/main" val="353456690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Lst>
  <p:hf sldNum="0" hdr="0" dt="0"/>
  <p:txStyles>
    <p:titleStyle>
      <a:lvl1pPr algn="l" defTabSz="685800" rtl="0" eaLnBrk="1" latinLnBrk="0" hangingPunct="1">
        <a:lnSpc>
          <a:spcPct val="90000"/>
        </a:lnSpc>
        <a:spcBef>
          <a:spcPct val="0"/>
        </a:spcBef>
        <a:buNone/>
        <a:defRPr sz="3300" b="1" kern="1200">
          <a:solidFill>
            <a:schemeClr val="tx1"/>
          </a:solidFill>
          <a:latin typeface="Roboto" panose="02000000000000000000" pitchFamily="2" charset="0"/>
          <a:ea typeface="Roboto" panose="02000000000000000000" pitchFamily="2" charset="0"/>
          <a:cs typeface="Roboto" panose="02000000000000000000" pitchFamily="2"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89BEF74D-8D28-4131-8F45-3779D7055172}"/>
              </a:ext>
            </a:extLst>
          </p:cNvPr>
          <p:cNvPicPr>
            <a:picLocks noChangeAspect="1"/>
          </p:cNvPicPr>
          <p:nvPr/>
        </p:nvPicPr>
        <p:blipFill rotWithShape="1">
          <a:blip r:embed="rId13" cstate="print">
            <a:extLst>
              <a:ext uri="{BEBA8EAE-BF5A-486C-A8C5-ECC9F3942E4B}">
                <a14:imgProps xmlns:a14="http://schemas.microsoft.com/office/drawing/2010/main">
                  <a14:imgLayer r:embed="rId14">
                    <a14:imgEffect>
                      <a14:sharpenSoften amount="-100000"/>
                    </a14:imgEffect>
                  </a14:imgLayer>
                </a14:imgProps>
              </a:ext>
              <a:ext uri="{28A0092B-C50C-407E-A947-70E740481C1C}">
                <a14:useLocalDpi xmlns:a14="http://schemas.microsoft.com/office/drawing/2010/main" val="0"/>
              </a:ext>
            </a:extLst>
          </a:blip>
          <a:srcRect/>
          <a:stretch/>
        </p:blipFill>
        <p:spPr>
          <a:xfrm>
            <a:off x="0" y="-3586"/>
            <a:ext cx="12192000" cy="106682"/>
          </a:xfrm>
          <a:prstGeom prst="rect">
            <a:avLst/>
          </a:prstGeom>
        </p:spPr>
      </p:pic>
      <p:sp>
        <p:nvSpPr>
          <p:cNvPr id="8" name="Footer Placeholder 4">
            <a:extLst>
              <a:ext uri="{FF2B5EF4-FFF2-40B4-BE49-F238E27FC236}">
                <a16:creationId xmlns:a16="http://schemas.microsoft.com/office/drawing/2014/main" id="{B6C3302F-87F6-4619-9382-93EEA9D2B073}"/>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016922958"/>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hf sldNum="0" hdr="0" dt="0"/>
  <p:txStyles>
    <p:titleStyle>
      <a:lvl1pPr algn="l" defTabSz="914400" rtl="0" eaLnBrk="1" latinLnBrk="0" hangingPunct="1">
        <a:lnSpc>
          <a:spcPct val="100000"/>
        </a:lnSpc>
        <a:spcBef>
          <a:spcPct val="0"/>
        </a:spcBef>
        <a:buNone/>
        <a:defRPr sz="3200" b="1" i="0" kern="1200">
          <a:solidFill>
            <a:schemeClr val="accent6">
              <a:lumMod val="50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6"/>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Clr>
          <a:schemeClr val="accent6"/>
        </a:buClr>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21A3E3E-6A1D-9FDA-7228-3234D472F7A9}"/>
              </a:ext>
            </a:extLst>
          </p:cNvPr>
          <p:cNvGrpSpPr/>
          <p:nvPr userDrawn="1"/>
        </p:nvGrpSpPr>
        <p:grpSpPr>
          <a:xfrm>
            <a:off x="546156" y="928188"/>
            <a:ext cx="2047816" cy="633749"/>
            <a:chOff x="531174" y="475629"/>
            <a:chExt cx="3238875" cy="1002351"/>
          </a:xfrm>
        </p:grpSpPr>
        <p:pic>
          <p:nvPicPr>
            <p:cNvPr id="8" name="Picture 7">
              <a:extLst>
                <a:ext uri="{FF2B5EF4-FFF2-40B4-BE49-F238E27FC236}">
                  <a16:creationId xmlns:a16="http://schemas.microsoft.com/office/drawing/2014/main" id="{6B6B78FE-DA4E-1698-E51A-1CA6E5094FAB}"/>
                </a:ext>
              </a:extLst>
            </p:cNvPr>
            <p:cNvPicPr>
              <a:picLocks noChangeAspect="1"/>
            </p:cNvPicPr>
            <p:nvPr userDrawn="1"/>
          </p:nvPicPr>
          <p:blipFill rotWithShape="1">
            <a:blip r:embed="rId10" cstate="print">
              <a:extLst>
                <a:ext uri="{28A0092B-C50C-407E-A947-70E740481C1C}">
                  <a14:useLocalDpi xmlns:a14="http://schemas.microsoft.com/office/drawing/2010/main"/>
                </a:ext>
              </a:extLst>
            </a:blip>
            <a:srcRect l="-3"/>
            <a:stretch/>
          </p:blipFill>
          <p:spPr>
            <a:xfrm>
              <a:off x="531174" y="475629"/>
              <a:ext cx="1028456" cy="1002351"/>
            </a:xfrm>
            <a:prstGeom prst="rect">
              <a:avLst/>
            </a:prstGeom>
          </p:spPr>
        </p:pic>
        <p:grpSp>
          <p:nvGrpSpPr>
            <p:cNvPr id="9" name="Group 8">
              <a:extLst>
                <a:ext uri="{FF2B5EF4-FFF2-40B4-BE49-F238E27FC236}">
                  <a16:creationId xmlns:a16="http://schemas.microsoft.com/office/drawing/2014/main" id="{D57911BA-74E6-2F89-F3DC-13BF821BB8E5}"/>
                </a:ext>
              </a:extLst>
            </p:cNvPr>
            <p:cNvGrpSpPr/>
            <p:nvPr userDrawn="1"/>
          </p:nvGrpSpPr>
          <p:grpSpPr>
            <a:xfrm>
              <a:off x="1397871" y="616004"/>
              <a:ext cx="2372178" cy="748779"/>
              <a:chOff x="1237971" y="616004"/>
              <a:chExt cx="2372178" cy="748779"/>
            </a:xfrm>
          </p:grpSpPr>
          <p:pic>
            <p:nvPicPr>
              <p:cNvPr id="10" name="Picture 9">
                <a:extLst>
                  <a:ext uri="{FF2B5EF4-FFF2-40B4-BE49-F238E27FC236}">
                    <a16:creationId xmlns:a16="http://schemas.microsoft.com/office/drawing/2014/main" id="{A3A7C541-427B-9D0B-C573-BE145B5AF2D6}"/>
                  </a:ext>
                </a:extLst>
              </p:cNvPr>
              <p:cNvPicPr>
                <a:picLocks noChangeAspect="1"/>
              </p:cNvPicPr>
              <p:nvPr userDrawn="1"/>
            </p:nvPicPr>
            <p:blipFill rotWithShape="1">
              <a:blip r:embed="rId11" cstate="print">
                <a:extLst>
                  <a:ext uri="{28A0092B-C50C-407E-A947-70E740481C1C}">
                    <a14:useLocalDpi xmlns:a14="http://schemas.microsoft.com/office/drawing/2010/main"/>
                  </a:ext>
                </a:extLst>
              </a:blip>
              <a:srcRect/>
              <a:stretch/>
            </p:blipFill>
            <p:spPr>
              <a:xfrm>
                <a:off x="1432238" y="616004"/>
                <a:ext cx="1794458" cy="684039"/>
              </a:xfrm>
              <a:prstGeom prst="rect">
                <a:avLst/>
              </a:prstGeom>
            </p:spPr>
          </p:pic>
          <p:sp>
            <p:nvSpPr>
              <p:cNvPr id="11" name="TextBox 10">
                <a:extLst>
                  <a:ext uri="{FF2B5EF4-FFF2-40B4-BE49-F238E27FC236}">
                    <a16:creationId xmlns:a16="http://schemas.microsoft.com/office/drawing/2014/main" id="{0E5E456E-A8C4-3A6B-D169-0ED3DFE8F167}"/>
                  </a:ext>
                </a:extLst>
              </p:cNvPr>
              <p:cNvSpPr txBox="1"/>
              <p:nvPr userDrawn="1"/>
            </p:nvSpPr>
            <p:spPr>
              <a:xfrm>
                <a:off x="1237971" y="999694"/>
                <a:ext cx="2372178" cy="365089"/>
              </a:xfrm>
              <a:prstGeom prst="rect">
                <a:avLst/>
              </a:prstGeom>
              <a:noFill/>
            </p:spPr>
            <p:txBody>
              <a:bodyPr wrap="square" rtlCol="0">
                <a:spAutoFit/>
              </a:bodyPr>
              <a:lstStyle/>
              <a:p>
                <a:pPr algn="l"/>
                <a:r>
                  <a:rPr lang="en-US" sz="850" spc="0" dirty="0">
                    <a:solidFill>
                      <a:srgbClr val="60B94D"/>
                    </a:solidFill>
                    <a:latin typeface="REVOLUTION" pitchFamily="2" charset="0"/>
                  </a:rPr>
                  <a:t> </a:t>
                </a:r>
                <a:r>
                  <a:rPr lang="en-US" sz="850" b="0" spc="0" dirty="0">
                    <a:solidFill>
                      <a:srgbClr val="60B94D"/>
                    </a:solidFill>
                    <a:latin typeface="REVOLUTION" pitchFamily="2" charset="0"/>
                  </a:rPr>
                  <a:t>Be Revolutionary.</a:t>
                </a:r>
              </a:p>
            </p:txBody>
          </p:sp>
        </p:grpSp>
      </p:grpSp>
      <p:pic>
        <p:nvPicPr>
          <p:cNvPr id="7" name="Picture 6" descr="Background pattern&#10;&#10;Description automatically generated">
            <a:extLst>
              <a:ext uri="{FF2B5EF4-FFF2-40B4-BE49-F238E27FC236}">
                <a16:creationId xmlns:a16="http://schemas.microsoft.com/office/drawing/2014/main" id="{93086BFD-DE28-4B29-5B19-1EC89CEDB681}"/>
              </a:ext>
            </a:extLst>
          </p:cNvPr>
          <p:cNvPicPr>
            <a:picLocks noChangeAspect="1"/>
          </p:cNvPicPr>
          <p:nvPr userDrawn="1"/>
        </p:nvPicPr>
        <p:blipFill rotWithShape="1">
          <a:blip r:embed="rId12" cstate="print">
            <a:extLst>
              <a:ext uri="{28A0092B-C50C-407E-A947-70E740481C1C}">
                <a14:useLocalDpi xmlns:a14="http://schemas.microsoft.com/office/drawing/2010/main"/>
              </a:ext>
            </a:extLst>
          </a:blip>
          <a:srcRect r="-27"/>
          <a:stretch/>
        </p:blipFill>
        <p:spPr>
          <a:xfrm>
            <a:off x="0" y="-35763"/>
            <a:ext cx="12192000" cy="853871"/>
          </a:xfrm>
          <a:prstGeom prst="rect">
            <a:avLst/>
          </a:prstGeom>
          <a:effectLst>
            <a:outerShdw blurRad="102636" dist="38100" dir="5400000" algn="t" rotWithShape="0">
              <a:prstClr val="black">
                <a:alpha val="40000"/>
              </a:prstClr>
            </a:outerShdw>
          </a:effectLst>
        </p:spPr>
      </p:pic>
      <p:sp>
        <p:nvSpPr>
          <p:cNvPr id="2" name="Title Placeholder 1"/>
          <p:cNvSpPr>
            <a:spLocks noGrp="1"/>
          </p:cNvSpPr>
          <p:nvPr>
            <p:ph type="title"/>
          </p:nvPr>
        </p:nvSpPr>
        <p:spPr>
          <a:xfrm>
            <a:off x="590693" y="1643442"/>
            <a:ext cx="10996291" cy="919373"/>
          </a:xfrm>
          <a:prstGeom prst="rect">
            <a:avLst/>
          </a:prstGeom>
        </p:spPr>
        <p:txBody>
          <a:bodyPr vert="horz" lIns="91440" tIns="45720" rIns="91440" bIns="45720" rtlCol="0" anchor="ctr">
            <a:normAutofit/>
          </a:bodyPr>
          <a:lstStyle/>
          <a:p>
            <a:r>
              <a:rPr lang="en-US" dirty="0"/>
              <a:t>Click to edit Master title style </a:t>
            </a:r>
          </a:p>
        </p:txBody>
      </p:sp>
      <p:sp>
        <p:nvSpPr>
          <p:cNvPr id="3" name="Text Placeholder 2"/>
          <p:cNvSpPr>
            <a:spLocks noGrp="1"/>
          </p:cNvSpPr>
          <p:nvPr>
            <p:ph type="body" idx="1"/>
          </p:nvPr>
        </p:nvSpPr>
        <p:spPr>
          <a:xfrm>
            <a:off x="590693" y="2672818"/>
            <a:ext cx="10996291" cy="3762652"/>
          </a:xfrm>
          <a:prstGeom prst="rect">
            <a:avLst/>
          </a:prstGeom>
        </p:spPr>
        <p:txBody>
          <a:bodyPr vert="horz" lIns="91440" tIns="45720" rIns="91440" bIns="45720" rtlCol="0">
            <a:normAutofit/>
          </a:bodyPr>
          <a:lstStyle/>
          <a:p>
            <a:pPr lvl="0"/>
            <a:r>
              <a:rPr lang="en-US" dirty="0"/>
              <a:t>Click to edit Master text style</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a:extLst>
              <a:ext uri="{FF2B5EF4-FFF2-40B4-BE49-F238E27FC236}">
                <a16:creationId xmlns:a16="http://schemas.microsoft.com/office/drawing/2014/main" id="{67BFEB58-0199-FD1C-91C4-3689ED08D989}"/>
              </a:ext>
            </a:extLst>
          </p:cNvPr>
          <p:cNvGrpSpPr/>
          <p:nvPr userDrawn="1"/>
        </p:nvGrpSpPr>
        <p:grpSpPr>
          <a:xfrm>
            <a:off x="76824" y="205477"/>
            <a:ext cx="12042714" cy="60902"/>
            <a:chOff x="76824" y="567272"/>
            <a:chExt cx="12042714" cy="60902"/>
          </a:xfrm>
        </p:grpSpPr>
        <p:sp>
          <p:nvSpPr>
            <p:cNvPr id="13" name="Oval 12">
              <a:extLst>
                <a:ext uri="{FF2B5EF4-FFF2-40B4-BE49-F238E27FC236}">
                  <a16:creationId xmlns:a16="http://schemas.microsoft.com/office/drawing/2014/main" id="{B0469D93-01CA-4474-5705-4240E57984DF}"/>
                </a:ext>
              </a:extLst>
            </p:cNvPr>
            <p:cNvSpPr/>
            <p:nvPr userDrawn="1"/>
          </p:nvSpPr>
          <p:spPr>
            <a:xfrm>
              <a:off x="76824"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DBFD769-4E24-6D12-4F03-567825EE8D5A}"/>
                </a:ext>
              </a:extLst>
            </p:cNvPr>
            <p:cNvSpPr/>
            <p:nvPr userDrawn="1"/>
          </p:nvSpPr>
          <p:spPr>
            <a:xfrm>
              <a:off x="221247"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B143B99-53BB-F3D1-B361-20BBA6016EDB}"/>
                </a:ext>
              </a:extLst>
            </p:cNvPr>
            <p:cNvSpPr/>
            <p:nvPr userDrawn="1"/>
          </p:nvSpPr>
          <p:spPr>
            <a:xfrm>
              <a:off x="365670"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44F457E-366D-FC50-748D-CE4E856A5CB6}"/>
                </a:ext>
              </a:extLst>
            </p:cNvPr>
            <p:cNvSpPr/>
            <p:nvPr userDrawn="1"/>
          </p:nvSpPr>
          <p:spPr>
            <a:xfrm>
              <a:off x="510093"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F41F8F6C-252F-4ACA-0C47-1F782FC2988B}"/>
                </a:ext>
              </a:extLst>
            </p:cNvPr>
            <p:cNvSpPr/>
            <p:nvPr userDrawn="1"/>
          </p:nvSpPr>
          <p:spPr>
            <a:xfrm>
              <a:off x="654516"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254BC85-357B-319D-C410-9B03C06F3FBF}"/>
                </a:ext>
              </a:extLst>
            </p:cNvPr>
            <p:cNvSpPr/>
            <p:nvPr userDrawn="1"/>
          </p:nvSpPr>
          <p:spPr>
            <a:xfrm>
              <a:off x="798939"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07486A56-9F10-69C7-3520-80A9966211D2}"/>
                </a:ext>
              </a:extLst>
            </p:cNvPr>
            <p:cNvSpPr/>
            <p:nvPr userDrawn="1"/>
          </p:nvSpPr>
          <p:spPr>
            <a:xfrm>
              <a:off x="943362"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084F477F-0F6F-3437-44F7-83CBF3DE1C19}"/>
                </a:ext>
              </a:extLst>
            </p:cNvPr>
            <p:cNvSpPr/>
            <p:nvPr userDrawn="1"/>
          </p:nvSpPr>
          <p:spPr>
            <a:xfrm>
              <a:off x="1087785"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762833B-A8B9-681E-525A-74DD1E70ECBF}"/>
                </a:ext>
              </a:extLst>
            </p:cNvPr>
            <p:cNvSpPr/>
            <p:nvPr userDrawn="1"/>
          </p:nvSpPr>
          <p:spPr>
            <a:xfrm>
              <a:off x="1232208"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D6B33351-9423-5400-EA8E-1252B368BE53}"/>
                </a:ext>
              </a:extLst>
            </p:cNvPr>
            <p:cNvSpPr/>
            <p:nvPr userDrawn="1"/>
          </p:nvSpPr>
          <p:spPr>
            <a:xfrm>
              <a:off x="1376631"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4F38B2CA-3091-653D-2AEF-6621E1506388}"/>
                </a:ext>
              </a:extLst>
            </p:cNvPr>
            <p:cNvSpPr/>
            <p:nvPr userDrawn="1"/>
          </p:nvSpPr>
          <p:spPr>
            <a:xfrm>
              <a:off x="1521054"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366DB8E1-C51F-9A18-7361-27CE29B0E05E}"/>
                </a:ext>
              </a:extLst>
            </p:cNvPr>
            <p:cNvSpPr/>
            <p:nvPr userDrawn="1"/>
          </p:nvSpPr>
          <p:spPr>
            <a:xfrm>
              <a:off x="1665477"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12994DE0-5B1A-B742-85F8-86C254E42214}"/>
                </a:ext>
              </a:extLst>
            </p:cNvPr>
            <p:cNvSpPr/>
            <p:nvPr userDrawn="1"/>
          </p:nvSpPr>
          <p:spPr>
            <a:xfrm>
              <a:off x="1809900"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843191A6-0625-1BDC-40E5-A64FE5DD230D}"/>
                </a:ext>
              </a:extLst>
            </p:cNvPr>
            <p:cNvSpPr/>
            <p:nvPr userDrawn="1"/>
          </p:nvSpPr>
          <p:spPr>
            <a:xfrm>
              <a:off x="1954323"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4EB9D67-6BBE-4D2C-A3A8-A336B155989D}"/>
                </a:ext>
              </a:extLst>
            </p:cNvPr>
            <p:cNvSpPr/>
            <p:nvPr userDrawn="1"/>
          </p:nvSpPr>
          <p:spPr>
            <a:xfrm>
              <a:off x="2098746"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3BD65B95-7347-8983-E759-9922A8A81948}"/>
                </a:ext>
              </a:extLst>
            </p:cNvPr>
            <p:cNvSpPr/>
            <p:nvPr userDrawn="1"/>
          </p:nvSpPr>
          <p:spPr>
            <a:xfrm>
              <a:off x="2243169"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94A1801-BEF2-51FD-EF59-AD5080393911}"/>
                </a:ext>
              </a:extLst>
            </p:cNvPr>
            <p:cNvSpPr/>
            <p:nvPr userDrawn="1"/>
          </p:nvSpPr>
          <p:spPr>
            <a:xfrm>
              <a:off x="2387592"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20217435-4C9E-D900-E377-D6FA018955E7}"/>
                </a:ext>
              </a:extLst>
            </p:cNvPr>
            <p:cNvSpPr/>
            <p:nvPr userDrawn="1"/>
          </p:nvSpPr>
          <p:spPr>
            <a:xfrm>
              <a:off x="2532015"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27B66F4-DA3B-830B-312B-F65EE1A71538}"/>
                </a:ext>
              </a:extLst>
            </p:cNvPr>
            <p:cNvSpPr/>
            <p:nvPr userDrawn="1"/>
          </p:nvSpPr>
          <p:spPr>
            <a:xfrm>
              <a:off x="2676438"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C4CE6D9A-DC47-6B27-7A8D-FED3056D0D17}"/>
                </a:ext>
              </a:extLst>
            </p:cNvPr>
            <p:cNvSpPr/>
            <p:nvPr userDrawn="1"/>
          </p:nvSpPr>
          <p:spPr>
            <a:xfrm>
              <a:off x="2820861"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A60E9DF2-ED0E-A986-A6AF-6FA8236E6194}"/>
                </a:ext>
              </a:extLst>
            </p:cNvPr>
            <p:cNvSpPr/>
            <p:nvPr userDrawn="1"/>
          </p:nvSpPr>
          <p:spPr>
            <a:xfrm>
              <a:off x="2965284"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0C01AED5-821B-E751-EAE0-2BCA65E980DF}"/>
                </a:ext>
              </a:extLst>
            </p:cNvPr>
            <p:cNvSpPr/>
            <p:nvPr userDrawn="1"/>
          </p:nvSpPr>
          <p:spPr>
            <a:xfrm>
              <a:off x="3109707"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6B988329-11DF-2B85-68A6-100BA2CE24F5}"/>
                </a:ext>
              </a:extLst>
            </p:cNvPr>
            <p:cNvSpPr/>
            <p:nvPr userDrawn="1"/>
          </p:nvSpPr>
          <p:spPr>
            <a:xfrm>
              <a:off x="3254130"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634BEF62-A65A-AF25-6121-1C09F578B264}"/>
                </a:ext>
              </a:extLst>
            </p:cNvPr>
            <p:cNvSpPr/>
            <p:nvPr userDrawn="1"/>
          </p:nvSpPr>
          <p:spPr>
            <a:xfrm>
              <a:off x="3398553"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BB6CA78B-1007-CBF7-ECBE-5B3F971FC1E4}"/>
                </a:ext>
              </a:extLst>
            </p:cNvPr>
            <p:cNvSpPr/>
            <p:nvPr userDrawn="1"/>
          </p:nvSpPr>
          <p:spPr>
            <a:xfrm>
              <a:off x="3542976"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8DE38896-E66F-D429-EC13-144161C4F0CF}"/>
                </a:ext>
              </a:extLst>
            </p:cNvPr>
            <p:cNvSpPr/>
            <p:nvPr userDrawn="1"/>
          </p:nvSpPr>
          <p:spPr>
            <a:xfrm>
              <a:off x="3687399"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3D87882-088F-4FCC-FD03-4F138F02FC30}"/>
                </a:ext>
              </a:extLst>
            </p:cNvPr>
            <p:cNvSpPr/>
            <p:nvPr userDrawn="1"/>
          </p:nvSpPr>
          <p:spPr>
            <a:xfrm>
              <a:off x="3831822"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16E59126-1A82-3E74-B2A3-767EF695CF35}"/>
                </a:ext>
              </a:extLst>
            </p:cNvPr>
            <p:cNvSpPr/>
            <p:nvPr userDrawn="1"/>
          </p:nvSpPr>
          <p:spPr>
            <a:xfrm>
              <a:off x="3976245"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DC25B745-3834-1686-2529-AFAFC7EEA3E2}"/>
                </a:ext>
              </a:extLst>
            </p:cNvPr>
            <p:cNvSpPr/>
            <p:nvPr userDrawn="1"/>
          </p:nvSpPr>
          <p:spPr>
            <a:xfrm>
              <a:off x="4120668"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9F91386E-91A1-7F59-413B-5BF05D2CA84B}"/>
                </a:ext>
              </a:extLst>
            </p:cNvPr>
            <p:cNvSpPr/>
            <p:nvPr userDrawn="1"/>
          </p:nvSpPr>
          <p:spPr>
            <a:xfrm>
              <a:off x="4265090"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4372B032-F4C5-BE01-CD33-1FDBE757C249}"/>
                </a:ext>
              </a:extLst>
            </p:cNvPr>
            <p:cNvSpPr/>
            <p:nvPr userDrawn="1"/>
          </p:nvSpPr>
          <p:spPr>
            <a:xfrm>
              <a:off x="4409513"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7B645EAF-6843-E9A4-2B9C-A536FA272466}"/>
                </a:ext>
              </a:extLst>
            </p:cNvPr>
            <p:cNvSpPr/>
            <p:nvPr userDrawn="1"/>
          </p:nvSpPr>
          <p:spPr>
            <a:xfrm>
              <a:off x="4553936"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43A03702-569D-2095-114A-2F0EE259D7B0}"/>
                </a:ext>
              </a:extLst>
            </p:cNvPr>
            <p:cNvSpPr/>
            <p:nvPr userDrawn="1"/>
          </p:nvSpPr>
          <p:spPr>
            <a:xfrm>
              <a:off x="4698359"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20EB9BEC-9B8B-B890-DC94-925064A1703A}"/>
                </a:ext>
              </a:extLst>
            </p:cNvPr>
            <p:cNvSpPr/>
            <p:nvPr userDrawn="1"/>
          </p:nvSpPr>
          <p:spPr>
            <a:xfrm>
              <a:off x="4842782"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4570EDEC-82C2-EB1E-037D-DE7D688ACED8}"/>
                </a:ext>
              </a:extLst>
            </p:cNvPr>
            <p:cNvSpPr/>
            <p:nvPr userDrawn="1"/>
          </p:nvSpPr>
          <p:spPr>
            <a:xfrm>
              <a:off x="4987205"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C5D2A88C-A896-23C4-E3DF-83770BF104DA}"/>
                </a:ext>
              </a:extLst>
            </p:cNvPr>
            <p:cNvSpPr/>
            <p:nvPr userDrawn="1"/>
          </p:nvSpPr>
          <p:spPr>
            <a:xfrm>
              <a:off x="5131628"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D417816-3A9D-9F7C-4FA6-B240FE1F2A92}"/>
                </a:ext>
              </a:extLst>
            </p:cNvPr>
            <p:cNvSpPr/>
            <p:nvPr userDrawn="1"/>
          </p:nvSpPr>
          <p:spPr>
            <a:xfrm>
              <a:off x="5276051"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9DCDD1A4-9B86-F9C8-4CD1-6CB2BDF37675}"/>
                </a:ext>
              </a:extLst>
            </p:cNvPr>
            <p:cNvSpPr/>
            <p:nvPr userDrawn="1"/>
          </p:nvSpPr>
          <p:spPr>
            <a:xfrm>
              <a:off x="5420474"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7B029D62-FE84-694B-F3EC-335853FAA47C}"/>
                </a:ext>
              </a:extLst>
            </p:cNvPr>
            <p:cNvSpPr/>
            <p:nvPr userDrawn="1"/>
          </p:nvSpPr>
          <p:spPr>
            <a:xfrm>
              <a:off x="5564897"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2231F073-78B0-443C-052E-467D09461107}"/>
                </a:ext>
              </a:extLst>
            </p:cNvPr>
            <p:cNvSpPr/>
            <p:nvPr userDrawn="1"/>
          </p:nvSpPr>
          <p:spPr>
            <a:xfrm>
              <a:off x="5709320"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E4B87CFE-004E-B30B-353F-F8AA1F57C1AD}"/>
                </a:ext>
              </a:extLst>
            </p:cNvPr>
            <p:cNvSpPr/>
            <p:nvPr userDrawn="1"/>
          </p:nvSpPr>
          <p:spPr>
            <a:xfrm>
              <a:off x="5853743"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315DDB31-F7DA-01DE-4F57-81892606E67D}"/>
                </a:ext>
              </a:extLst>
            </p:cNvPr>
            <p:cNvSpPr/>
            <p:nvPr userDrawn="1"/>
          </p:nvSpPr>
          <p:spPr>
            <a:xfrm>
              <a:off x="5998166"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3D1018AF-A372-8FFB-2B3D-FEECB332056C}"/>
                </a:ext>
              </a:extLst>
            </p:cNvPr>
            <p:cNvSpPr/>
            <p:nvPr userDrawn="1"/>
          </p:nvSpPr>
          <p:spPr>
            <a:xfrm>
              <a:off x="6142589"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C82FF31C-CBF2-BB2F-5DC2-4B8A227E003A}"/>
                </a:ext>
              </a:extLst>
            </p:cNvPr>
            <p:cNvSpPr/>
            <p:nvPr userDrawn="1"/>
          </p:nvSpPr>
          <p:spPr>
            <a:xfrm>
              <a:off x="6287012"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68FCABB9-5FE8-FFCA-B496-10ECEA22264E}"/>
                </a:ext>
              </a:extLst>
            </p:cNvPr>
            <p:cNvSpPr/>
            <p:nvPr userDrawn="1"/>
          </p:nvSpPr>
          <p:spPr>
            <a:xfrm>
              <a:off x="6431435"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AB47069E-F5D8-9D19-8D10-53D82F2D91E6}"/>
                </a:ext>
              </a:extLst>
            </p:cNvPr>
            <p:cNvSpPr/>
            <p:nvPr userDrawn="1"/>
          </p:nvSpPr>
          <p:spPr>
            <a:xfrm>
              <a:off x="6575858"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8D74A589-9080-0A6A-6FC6-0450B7E9640C}"/>
                </a:ext>
              </a:extLst>
            </p:cNvPr>
            <p:cNvSpPr/>
            <p:nvPr userDrawn="1"/>
          </p:nvSpPr>
          <p:spPr>
            <a:xfrm>
              <a:off x="6720281"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810D8639-BE77-6244-C648-6CFE26FEC164}"/>
                </a:ext>
              </a:extLst>
            </p:cNvPr>
            <p:cNvSpPr/>
            <p:nvPr userDrawn="1"/>
          </p:nvSpPr>
          <p:spPr>
            <a:xfrm>
              <a:off x="6864704"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A9C21E59-FAD7-5334-CC04-AB85E3D064C7}"/>
                </a:ext>
              </a:extLst>
            </p:cNvPr>
            <p:cNvSpPr/>
            <p:nvPr userDrawn="1"/>
          </p:nvSpPr>
          <p:spPr>
            <a:xfrm>
              <a:off x="7009127"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id="{47EBC6F5-D1CB-616F-16E4-1F4CDCFB9E1F}"/>
                </a:ext>
              </a:extLst>
            </p:cNvPr>
            <p:cNvSpPr/>
            <p:nvPr userDrawn="1"/>
          </p:nvSpPr>
          <p:spPr>
            <a:xfrm>
              <a:off x="7153550"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78E4D39B-134D-7B7A-B7EA-2B1D01F31E9B}"/>
                </a:ext>
              </a:extLst>
            </p:cNvPr>
            <p:cNvSpPr/>
            <p:nvPr userDrawn="1"/>
          </p:nvSpPr>
          <p:spPr>
            <a:xfrm>
              <a:off x="7297973"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a:extLst>
                <a:ext uri="{FF2B5EF4-FFF2-40B4-BE49-F238E27FC236}">
                  <a16:creationId xmlns:a16="http://schemas.microsoft.com/office/drawing/2014/main" id="{1B69FBEB-DE53-1FFE-0DE1-AF87F20F237D}"/>
                </a:ext>
              </a:extLst>
            </p:cNvPr>
            <p:cNvSpPr/>
            <p:nvPr userDrawn="1"/>
          </p:nvSpPr>
          <p:spPr>
            <a:xfrm>
              <a:off x="7442396"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a:extLst>
                <a:ext uri="{FF2B5EF4-FFF2-40B4-BE49-F238E27FC236}">
                  <a16:creationId xmlns:a16="http://schemas.microsoft.com/office/drawing/2014/main" id="{94381DB9-91B4-2B92-2330-A416F2999223}"/>
                </a:ext>
              </a:extLst>
            </p:cNvPr>
            <p:cNvSpPr/>
            <p:nvPr userDrawn="1"/>
          </p:nvSpPr>
          <p:spPr>
            <a:xfrm>
              <a:off x="7586819"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a:extLst>
                <a:ext uri="{FF2B5EF4-FFF2-40B4-BE49-F238E27FC236}">
                  <a16:creationId xmlns:a16="http://schemas.microsoft.com/office/drawing/2014/main" id="{399D200B-5DCA-D7AA-739E-5E7DE3783989}"/>
                </a:ext>
              </a:extLst>
            </p:cNvPr>
            <p:cNvSpPr/>
            <p:nvPr userDrawn="1"/>
          </p:nvSpPr>
          <p:spPr>
            <a:xfrm>
              <a:off x="7731242"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a:extLst>
                <a:ext uri="{FF2B5EF4-FFF2-40B4-BE49-F238E27FC236}">
                  <a16:creationId xmlns:a16="http://schemas.microsoft.com/office/drawing/2014/main" id="{6FB544CD-BC95-B4A4-6897-4ABDD4E42E0D}"/>
                </a:ext>
              </a:extLst>
            </p:cNvPr>
            <p:cNvSpPr/>
            <p:nvPr userDrawn="1"/>
          </p:nvSpPr>
          <p:spPr>
            <a:xfrm>
              <a:off x="7875665"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B4A6D7CF-89E4-1C34-1B03-75FE60186F14}"/>
                </a:ext>
              </a:extLst>
            </p:cNvPr>
            <p:cNvSpPr/>
            <p:nvPr userDrawn="1"/>
          </p:nvSpPr>
          <p:spPr>
            <a:xfrm>
              <a:off x="8020088"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a:extLst>
                <a:ext uri="{FF2B5EF4-FFF2-40B4-BE49-F238E27FC236}">
                  <a16:creationId xmlns:a16="http://schemas.microsoft.com/office/drawing/2014/main" id="{5B16BD63-DFF6-1C52-2971-7A7525EF9A48}"/>
                </a:ext>
              </a:extLst>
            </p:cNvPr>
            <p:cNvSpPr/>
            <p:nvPr userDrawn="1"/>
          </p:nvSpPr>
          <p:spPr>
            <a:xfrm>
              <a:off x="8164511"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a:extLst>
                <a:ext uri="{FF2B5EF4-FFF2-40B4-BE49-F238E27FC236}">
                  <a16:creationId xmlns:a16="http://schemas.microsoft.com/office/drawing/2014/main" id="{DE85FA79-4A57-8557-9B62-DBC262F38621}"/>
                </a:ext>
              </a:extLst>
            </p:cNvPr>
            <p:cNvSpPr/>
            <p:nvPr userDrawn="1"/>
          </p:nvSpPr>
          <p:spPr>
            <a:xfrm>
              <a:off x="8308934"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a:extLst>
                <a:ext uri="{FF2B5EF4-FFF2-40B4-BE49-F238E27FC236}">
                  <a16:creationId xmlns:a16="http://schemas.microsoft.com/office/drawing/2014/main" id="{6DCAAF9B-DEFE-945C-CA5E-C2037C497FDC}"/>
                </a:ext>
              </a:extLst>
            </p:cNvPr>
            <p:cNvSpPr/>
            <p:nvPr userDrawn="1"/>
          </p:nvSpPr>
          <p:spPr>
            <a:xfrm>
              <a:off x="8453357"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Oval 89">
              <a:extLst>
                <a:ext uri="{FF2B5EF4-FFF2-40B4-BE49-F238E27FC236}">
                  <a16:creationId xmlns:a16="http://schemas.microsoft.com/office/drawing/2014/main" id="{A6BEFBB5-558A-672C-AB0D-6EEFF10D9FB7}"/>
                </a:ext>
              </a:extLst>
            </p:cNvPr>
            <p:cNvSpPr/>
            <p:nvPr userDrawn="1"/>
          </p:nvSpPr>
          <p:spPr>
            <a:xfrm>
              <a:off x="8597780"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a:extLst>
                <a:ext uri="{FF2B5EF4-FFF2-40B4-BE49-F238E27FC236}">
                  <a16:creationId xmlns:a16="http://schemas.microsoft.com/office/drawing/2014/main" id="{27892011-45D9-7412-AF9E-2136EEE23491}"/>
                </a:ext>
              </a:extLst>
            </p:cNvPr>
            <p:cNvSpPr/>
            <p:nvPr userDrawn="1"/>
          </p:nvSpPr>
          <p:spPr>
            <a:xfrm>
              <a:off x="8742203"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a:extLst>
                <a:ext uri="{FF2B5EF4-FFF2-40B4-BE49-F238E27FC236}">
                  <a16:creationId xmlns:a16="http://schemas.microsoft.com/office/drawing/2014/main" id="{94FA0AB1-873B-B90F-E490-BF5244108A8F}"/>
                </a:ext>
              </a:extLst>
            </p:cNvPr>
            <p:cNvSpPr/>
            <p:nvPr userDrawn="1"/>
          </p:nvSpPr>
          <p:spPr>
            <a:xfrm>
              <a:off x="8886626"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a:extLst>
                <a:ext uri="{FF2B5EF4-FFF2-40B4-BE49-F238E27FC236}">
                  <a16:creationId xmlns:a16="http://schemas.microsoft.com/office/drawing/2014/main" id="{4980FF46-B818-9BE6-8F34-80272B8F23A6}"/>
                </a:ext>
              </a:extLst>
            </p:cNvPr>
            <p:cNvSpPr/>
            <p:nvPr userDrawn="1"/>
          </p:nvSpPr>
          <p:spPr>
            <a:xfrm>
              <a:off x="9031049"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93">
              <a:extLst>
                <a:ext uri="{FF2B5EF4-FFF2-40B4-BE49-F238E27FC236}">
                  <a16:creationId xmlns:a16="http://schemas.microsoft.com/office/drawing/2014/main" id="{359BE7AD-0BC1-9D12-ECB7-D1D1F1096685}"/>
                </a:ext>
              </a:extLst>
            </p:cNvPr>
            <p:cNvSpPr/>
            <p:nvPr userDrawn="1"/>
          </p:nvSpPr>
          <p:spPr>
            <a:xfrm>
              <a:off x="9175472"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94">
              <a:extLst>
                <a:ext uri="{FF2B5EF4-FFF2-40B4-BE49-F238E27FC236}">
                  <a16:creationId xmlns:a16="http://schemas.microsoft.com/office/drawing/2014/main" id="{6ABC4783-EBE6-6A02-1C20-C0D95E5C8B9A}"/>
                </a:ext>
              </a:extLst>
            </p:cNvPr>
            <p:cNvSpPr/>
            <p:nvPr userDrawn="1"/>
          </p:nvSpPr>
          <p:spPr>
            <a:xfrm>
              <a:off x="9319894"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9D8A36AF-A3C8-FDEB-8248-454489B98A97}"/>
                </a:ext>
              </a:extLst>
            </p:cNvPr>
            <p:cNvSpPr/>
            <p:nvPr userDrawn="1"/>
          </p:nvSpPr>
          <p:spPr>
            <a:xfrm>
              <a:off x="9464317"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96">
              <a:extLst>
                <a:ext uri="{FF2B5EF4-FFF2-40B4-BE49-F238E27FC236}">
                  <a16:creationId xmlns:a16="http://schemas.microsoft.com/office/drawing/2014/main" id="{309F685D-A296-289A-075E-129D78BE57FC}"/>
                </a:ext>
              </a:extLst>
            </p:cNvPr>
            <p:cNvSpPr/>
            <p:nvPr userDrawn="1"/>
          </p:nvSpPr>
          <p:spPr>
            <a:xfrm>
              <a:off x="9608740"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a:extLst>
                <a:ext uri="{FF2B5EF4-FFF2-40B4-BE49-F238E27FC236}">
                  <a16:creationId xmlns:a16="http://schemas.microsoft.com/office/drawing/2014/main" id="{650AE3AE-1FDA-C0AD-71E1-4911D0C1F654}"/>
                </a:ext>
              </a:extLst>
            </p:cNvPr>
            <p:cNvSpPr/>
            <p:nvPr userDrawn="1"/>
          </p:nvSpPr>
          <p:spPr>
            <a:xfrm>
              <a:off x="9753163"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8CCA276E-5F82-6C61-9D63-9C91DC9A1EE4}"/>
                </a:ext>
              </a:extLst>
            </p:cNvPr>
            <p:cNvSpPr/>
            <p:nvPr userDrawn="1"/>
          </p:nvSpPr>
          <p:spPr>
            <a:xfrm>
              <a:off x="9897586"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99">
              <a:extLst>
                <a:ext uri="{FF2B5EF4-FFF2-40B4-BE49-F238E27FC236}">
                  <a16:creationId xmlns:a16="http://schemas.microsoft.com/office/drawing/2014/main" id="{F547865B-4F12-204B-8D48-49253D5C7EFC}"/>
                </a:ext>
              </a:extLst>
            </p:cNvPr>
            <p:cNvSpPr/>
            <p:nvPr userDrawn="1"/>
          </p:nvSpPr>
          <p:spPr>
            <a:xfrm>
              <a:off x="10042009"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86D2C23-569E-9724-B5F0-260F97490F70}"/>
                </a:ext>
              </a:extLst>
            </p:cNvPr>
            <p:cNvSpPr/>
            <p:nvPr userDrawn="1"/>
          </p:nvSpPr>
          <p:spPr>
            <a:xfrm>
              <a:off x="10186432"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a:extLst>
                <a:ext uri="{FF2B5EF4-FFF2-40B4-BE49-F238E27FC236}">
                  <a16:creationId xmlns:a16="http://schemas.microsoft.com/office/drawing/2014/main" id="{82C92670-F34F-E337-B998-7CCDDC62DAAC}"/>
                </a:ext>
              </a:extLst>
            </p:cNvPr>
            <p:cNvSpPr/>
            <p:nvPr userDrawn="1"/>
          </p:nvSpPr>
          <p:spPr>
            <a:xfrm>
              <a:off x="10330855"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a:extLst>
                <a:ext uri="{FF2B5EF4-FFF2-40B4-BE49-F238E27FC236}">
                  <a16:creationId xmlns:a16="http://schemas.microsoft.com/office/drawing/2014/main" id="{E792A39E-0283-6C1B-45BF-5DDDE9AFF04E}"/>
                </a:ext>
              </a:extLst>
            </p:cNvPr>
            <p:cNvSpPr/>
            <p:nvPr userDrawn="1"/>
          </p:nvSpPr>
          <p:spPr>
            <a:xfrm>
              <a:off x="10475278"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Oval 103">
              <a:extLst>
                <a:ext uri="{FF2B5EF4-FFF2-40B4-BE49-F238E27FC236}">
                  <a16:creationId xmlns:a16="http://schemas.microsoft.com/office/drawing/2014/main" id="{18CBE23A-4E2E-8756-0584-6F08CFF258A1}"/>
                </a:ext>
              </a:extLst>
            </p:cNvPr>
            <p:cNvSpPr/>
            <p:nvPr userDrawn="1"/>
          </p:nvSpPr>
          <p:spPr>
            <a:xfrm>
              <a:off x="10619701"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A2F5E57A-09F9-0D7C-A6D7-AC647C338703}"/>
                </a:ext>
              </a:extLst>
            </p:cNvPr>
            <p:cNvSpPr/>
            <p:nvPr userDrawn="1"/>
          </p:nvSpPr>
          <p:spPr>
            <a:xfrm>
              <a:off x="10764124"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FDB0A994-4D08-576A-934A-04F1C2D982E8}"/>
                </a:ext>
              </a:extLst>
            </p:cNvPr>
            <p:cNvSpPr/>
            <p:nvPr userDrawn="1"/>
          </p:nvSpPr>
          <p:spPr>
            <a:xfrm>
              <a:off x="10908547"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E854FA8D-17F0-1F39-5DDF-04B648B3BBC3}"/>
                </a:ext>
              </a:extLst>
            </p:cNvPr>
            <p:cNvSpPr/>
            <p:nvPr userDrawn="1"/>
          </p:nvSpPr>
          <p:spPr>
            <a:xfrm>
              <a:off x="11052970"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865DBA29-BDA5-F9B3-F215-CF797CE9E513}"/>
                </a:ext>
              </a:extLst>
            </p:cNvPr>
            <p:cNvSpPr/>
            <p:nvPr userDrawn="1"/>
          </p:nvSpPr>
          <p:spPr>
            <a:xfrm>
              <a:off x="11197393"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B25289E8-F2DC-4972-B559-DD27154AC44E}"/>
                </a:ext>
              </a:extLst>
            </p:cNvPr>
            <p:cNvSpPr/>
            <p:nvPr userDrawn="1"/>
          </p:nvSpPr>
          <p:spPr>
            <a:xfrm>
              <a:off x="11341816"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A9F3AD27-DE12-E642-E541-A155EDBDC76A}"/>
                </a:ext>
              </a:extLst>
            </p:cNvPr>
            <p:cNvSpPr/>
            <p:nvPr userDrawn="1"/>
          </p:nvSpPr>
          <p:spPr>
            <a:xfrm>
              <a:off x="11486239"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a:extLst>
                <a:ext uri="{FF2B5EF4-FFF2-40B4-BE49-F238E27FC236}">
                  <a16:creationId xmlns:a16="http://schemas.microsoft.com/office/drawing/2014/main" id="{FE4F82CC-4104-6C50-9405-32A6693447CD}"/>
                </a:ext>
              </a:extLst>
            </p:cNvPr>
            <p:cNvSpPr/>
            <p:nvPr userDrawn="1"/>
          </p:nvSpPr>
          <p:spPr>
            <a:xfrm>
              <a:off x="11630662"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Oval 111">
              <a:extLst>
                <a:ext uri="{FF2B5EF4-FFF2-40B4-BE49-F238E27FC236}">
                  <a16:creationId xmlns:a16="http://schemas.microsoft.com/office/drawing/2014/main" id="{3328A8E7-C397-BB4B-CDC6-3905C80A262E}"/>
                </a:ext>
              </a:extLst>
            </p:cNvPr>
            <p:cNvSpPr/>
            <p:nvPr userDrawn="1"/>
          </p:nvSpPr>
          <p:spPr>
            <a:xfrm>
              <a:off x="11775085"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B5EFB50D-A9E5-943C-8A37-890705CCC80E}"/>
                </a:ext>
              </a:extLst>
            </p:cNvPr>
            <p:cNvSpPr/>
            <p:nvPr userDrawn="1"/>
          </p:nvSpPr>
          <p:spPr>
            <a:xfrm>
              <a:off x="11919508"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Oval 113">
              <a:extLst>
                <a:ext uri="{FF2B5EF4-FFF2-40B4-BE49-F238E27FC236}">
                  <a16:creationId xmlns:a16="http://schemas.microsoft.com/office/drawing/2014/main" id="{208FA019-DBCF-A4DD-56AA-185EBC73DF5F}"/>
                </a:ext>
              </a:extLst>
            </p:cNvPr>
            <p:cNvSpPr/>
            <p:nvPr userDrawn="1"/>
          </p:nvSpPr>
          <p:spPr>
            <a:xfrm>
              <a:off x="12063931"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01796836"/>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Lst>
  <p:hf sldNum="0" hdr="0" dt="0"/>
  <p:txStyles>
    <p:titleStyle>
      <a:lvl1pPr algn="l" defTabSz="914400" rtl="0" eaLnBrk="1" latinLnBrk="0" hangingPunct="1">
        <a:lnSpc>
          <a:spcPct val="90000"/>
        </a:lnSpc>
        <a:spcBef>
          <a:spcPct val="0"/>
        </a:spcBef>
        <a:buNone/>
        <a:defRPr sz="3200" b="1" kern="1200" spc="-80" baseline="0">
          <a:solidFill>
            <a:srgbClr val="60B94D"/>
          </a:solidFill>
          <a:latin typeface="Poppins" pitchFamily="2" charset="77"/>
          <a:ea typeface="Poppins" pitchFamily="2" charset="77"/>
          <a:cs typeface="Poppins" pitchFamily="2" charset="77"/>
        </a:defRPr>
      </a:lvl1pPr>
    </p:titleStyle>
    <p:bodyStyle>
      <a:lvl1pPr marL="228600" indent="-228600" algn="l" defTabSz="914400" rtl="0" eaLnBrk="1" latinLnBrk="0" hangingPunct="1">
        <a:lnSpc>
          <a:spcPct val="110000"/>
        </a:lnSpc>
        <a:spcBef>
          <a:spcPts val="1000"/>
        </a:spcBef>
        <a:buClr>
          <a:srgbClr val="60B94D"/>
        </a:buClr>
        <a:buSzPct val="85000"/>
        <a:buFont typeface="Arial" panose="020B0604020202020204" pitchFamily="34" charset="0"/>
        <a:buChar char="•"/>
        <a:defRPr sz="1600" kern="1200" spc="-20" baseline="0">
          <a:solidFill>
            <a:schemeClr val="tx1">
              <a:lumMod val="85000"/>
              <a:lumOff val="15000"/>
            </a:schemeClr>
          </a:solidFill>
          <a:latin typeface="Poppins" pitchFamily="2" charset="77"/>
          <a:ea typeface="Poppins" pitchFamily="2" charset="77"/>
          <a:cs typeface="Poppins" pitchFamily="2" charset="77"/>
        </a:defRPr>
      </a:lvl1pPr>
      <a:lvl2pPr marL="742950" indent="-285750" algn="l" defTabSz="914400" rtl="0" eaLnBrk="1" latinLnBrk="0" hangingPunct="1">
        <a:lnSpc>
          <a:spcPct val="90000"/>
        </a:lnSpc>
        <a:spcBef>
          <a:spcPts val="500"/>
        </a:spcBef>
        <a:buClr>
          <a:srgbClr val="60B94D"/>
        </a:buClr>
        <a:buSzPct val="100000"/>
        <a:buFont typeface="Courier New" panose="02070309020205020404" pitchFamily="49" charset="0"/>
        <a:buChar char="o"/>
        <a:defRPr sz="1400" kern="1200" spc="-20" baseline="0">
          <a:solidFill>
            <a:schemeClr val="tx1">
              <a:lumMod val="85000"/>
              <a:lumOff val="15000"/>
            </a:schemeClr>
          </a:solidFill>
          <a:latin typeface="Poppins" pitchFamily="2" charset="77"/>
          <a:ea typeface="Poppins" pitchFamily="2" charset="77"/>
          <a:cs typeface="Poppins" pitchFamily="2" charset="77"/>
        </a:defRPr>
      </a:lvl2pPr>
      <a:lvl3pPr marL="1143000" indent="-228600" algn="l" defTabSz="914400" rtl="0" eaLnBrk="1" latinLnBrk="0" hangingPunct="1">
        <a:lnSpc>
          <a:spcPct val="90000"/>
        </a:lnSpc>
        <a:spcBef>
          <a:spcPts val="500"/>
        </a:spcBef>
        <a:buClr>
          <a:srgbClr val="60B94D"/>
        </a:buClr>
        <a:buSzPct val="100000"/>
        <a:buFont typeface="Wingdings" pitchFamily="2" charset="2"/>
        <a:buChar char="§"/>
        <a:defRPr sz="1400" kern="1200" spc="-20" baseline="0">
          <a:solidFill>
            <a:schemeClr val="tx1">
              <a:lumMod val="85000"/>
              <a:lumOff val="15000"/>
            </a:schemeClr>
          </a:solidFill>
          <a:latin typeface="Poppins" pitchFamily="2" charset="77"/>
          <a:ea typeface="Poppins" pitchFamily="2" charset="77"/>
          <a:cs typeface="Poppins" pitchFamily="2" charset="77"/>
        </a:defRPr>
      </a:lvl3pPr>
      <a:lvl4pPr marL="1657350" indent="-285750" algn="l" defTabSz="914400" rtl="0" eaLnBrk="1" latinLnBrk="0" hangingPunct="1">
        <a:lnSpc>
          <a:spcPct val="90000"/>
        </a:lnSpc>
        <a:spcBef>
          <a:spcPts val="500"/>
        </a:spcBef>
        <a:buClr>
          <a:srgbClr val="60B94D"/>
        </a:buClr>
        <a:buSzPct val="100000"/>
        <a:buFont typeface="Wingdings" pitchFamily="2" charset="2"/>
        <a:buChar char="v"/>
        <a:defRPr sz="1400" kern="1200" spc="-20" baseline="0">
          <a:solidFill>
            <a:schemeClr val="tx1">
              <a:lumMod val="85000"/>
              <a:lumOff val="15000"/>
            </a:schemeClr>
          </a:solidFill>
          <a:latin typeface="Poppins" pitchFamily="2" charset="77"/>
          <a:ea typeface="Poppins" pitchFamily="2" charset="77"/>
          <a:cs typeface="Poppins" pitchFamily="2" charset="77"/>
        </a:defRPr>
      </a:lvl4pPr>
      <a:lvl5pPr marL="2057400" indent="-228600" algn="l" defTabSz="914400" rtl="0" eaLnBrk="1" latinLnBrk="0" hangingPunct="1">
        <a:lnSpc>
          <a:spcPct val="90000"/>
        </a:lnSpc>
        <a:spcBef>
          <a:spcPts val="500"/>
        </a:spcBef>
        <a:buClr>
          <a:srgbClr val="60B94D"/>
        </a:buClr>
        <a:buSzPct val="100000"/>
        <a:buFont typeface="Wingdings" pitchFamily="2" charset="2"/>
        <a:buChar char="ü"/>
        <a:defRPr sz="1400" kern="1200" spc="-20" baseline="0">
          <a:solidFill>
            <a:schemeClr val="tx1">
              <a:lumMod val="85000"/>
              <a:lumOff val="15000"/>
            </a:schemeClr>
          </a:solidFill>
          <a:latin typeface="Poppins" pitchFamily="2" charset="77"/>
          <a:ea typeface="Poppins" pitchFamily="2" charset="77"/>
          <a:cs typeface="Poppins" pitchFamily="2" charset="77"/>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050822283"/>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89BEF74D-8D28-4131-8F45-3779D7055172}"/>
              </a:ext>
            </a:extLst>
          </p:cNvPr>
          <p:cNvPicPr>
            <a:picLocks noChangeAspect="1"/>
          </p:cNvPicPr>
          <p:nvPr/>
        </p:nvPicPr>
        <p:blipFill rotWithShape="1">
          <a:blip r:embed="rId16" cstate="screen">
            <a:extLst>
              <a:ext uri="{BEBA8EAE-BF5A-486C-A8C5-ECC9F3942E4B}">
                <a14:imgProps xmlns:a14="http://schemas.microsoft.com/office/drawing/2010/main">
                  <a14:imgLayer r:embed="rId17">
                    <a14:imgEffect>
                      <a14:sharpenSoften amount="-100000"/>
                    </a14:imgEffect>
                  </a14:imgLayer>
                </a14:imgProps>
              </a:ext>
              <a:ext uri="{28A0092B-C50C-407E-A947-70E740481C1C}">
                <a14:useLocalDpi xmlns:a14="http://schemas.microsoft.com/office/drawing/2010/main"/>
              </a:ext>
            </a:extLst>
          </a:blip>
          <a:srcRect/>
          <a:stretch/>
        </p:blipFill>
        <p:spPr>
          <a:xfrm>
            <a:off x="0" y="-3586"/>
            <a:ext cx="12192000" cy="106682"/>
          </a:xfrm>
          <a:prstGeom prst="rect">
            <a:avLst/>
          </a:prstGeom>
        </p:spPr>
      </p:pic>
      <p:sp>
        <p:nvSpPr>
          <p:cNvPr id="8" name="Footer Placeholder 4">
            <a:extLst>
              <a:ext uri="{FF2B5EF4-FFF2-40B4-BE49-F238E27FC236}">
                <a16:creationId xmlns:a16="http://schemas.microsoft.com/office/drawing/2014/main" id="{B6C3302F-87F6-4619-9382-93EEA9D2B073}"/>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320222435"/>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Lst>
  <p:txStyles>
    <p:titleStyle>
      <a:lvl1pPr algn="l" defTabSz="914400" rtl="0" eaLnBrk="1" latinLnBrk="0" hangingPunct="1">
        <a:lnSpc>
          <a:spcPct val="100000"/>
        </a:lnSpc>
        <a:spcBef>
          <a:spcPct val="0"/>
        </a:spcBef>
        <a:buNone/>
        <a:defRPr sz="3200" b="1" i="0" kern="1200">
          <a:solidFill>
            <a:schemeClr val="accent6">
              <a:lumMod val="50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6"/>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Clr>
          <a:schemeClr val="accent6"/>
        </a:buClr>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41.png"/><Relationship Id="rId7" Type="http://schemas.openxmlformats.org/officeDocument/2006/relationships/hyperlink" Target="http://www.mededonthego.com/" TargetMode="External"/><Relationship Id="rId2" Type="http://schemas.openxmlformats.org/officeDocument/2006/relationships/notesSlide" Target="../notesSlides/notesSlide5.xml"/><Relationship Id="rId1" Type="http://schemas.openxmlformats.org/officeDocument/2006/relationships/slideLayout" Target="../slideLayouts/slideLayout33.xml"/><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6.svg"/><Relationship Id="rId4" Type="http://schemas.openxmlformats.org/officeDocument/2006/relationships/image" Target="../media/image42.svg"/><Relationship Id="rId9"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mededonthego.com/Video/program/917" TargetMode="External"/><Relationship Id="rId7" Type="http://schemas.openxmlformats.org/officeDocument/2006/relationships/image" Target="../media/image14.svg"/><Relationship Id="rId2" Type="http://schemas.openxmlformats.org/officeDocument/2006/relationships/notesSlide" Target="../notesSlides/notesSlide1.xml"/><Relationship Id="rId1" Type="http://schemas.openxmlformats.org/officeDocument/2006/relationships/slideLayout" Target="../slideLayouts/slideLayout33.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hyperlink" Target="mailto:support@MedEdOTG.com" TargetMode="External"/><Relationship Id="rId10" Type="http://schemas.openxmlformats.org/officeDocument/2006/relationships/image" Target="../media/image17.png"/><Relationship Id="rId4" Type="http://schemas.openxmlformats.org/officeDocument/2006/relationships/hyperlink" Target="http://www.mededonthego.com/" TargetMode="External"/><Relationship Id="rId9" Type="http://schemas.openxmlformats.org/officeDocument/2006/relationships/image" Target="../media/image1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notesSlide" Target="../notesSlides/notesSlide2.xml"/><Relationship Id="rId16" Type="http://schemas.openxmlformats.org/officeDocument/2006/relationships/image" Target="../media/image34.svg"/><Relationship Id="rId1" Type="http://schemas.openxmlformats.org/officeDocument/2006/relationships/slideLayout" Target="../slideLayouts/slideLayout11.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AFC70-523D-42BB-AC2F-5DEDB6E0BA74}"/>
              </a:ext>
            </a:extLst>
          </p:cNvPr>
          <p:cNvSpPr>
            <a:spLocks noGrp="1"/>
          </p:cNvSpPr>
          <p:nvPr>
            <p:ph type="title"/>
          </p:nvPr>
        </p:nvSpPr>
        <p:spPr>
          <a:xfrm>
            <a:off x="609601" y="1709738"/>
            <a:ext cx="10515600" cy="2852737"/>
          </a:xfrm>
        </p:spPr>
        <p:txBody>
          <a:bodyPr/>
          <a:lstStyle/>
          <a:p>
            <a:r>
              <a:rPr lang="en-US" dirty="0"/>
              <a:t>GI Bleeding and DOACs: Consensus Panel Findings</a:t>
            </a:r>
          </a:p>
        </p:txBody>
      </p:sp>
      <p:sp>
        <p:nvSpPr>
          <p:cNvPr id="3" name="Subtitle 2">
            <a:extLst>
              <a:ext uri="{FF2B5EF4-FFF2-40B4-BE49-F238E27FC236}">
                <a16:creationId xmlns:a16="http://schemas.microsoft.com/office/drawing/2014/main" id="{166A84C5-CFD3-4F2C-AEC7-1DBB74EA822D}"/>
              </a:ext>
            </a:extLst>
          </p:cNvPr>
          <p:cNvSpPr>
            <a:spLocks noGrp="1"/>
          </p:cNvSpPr>
          <p:nvPr>
            <p:ph type="body" idx="1"/>
          </p:nvPr>
        </p:nvSpPr>
        <p:spPr>
          <a:xfrm>
            <a:off x="609601" y="4215741"/>
            <a:ext cx="10515600" cy="1873910"/>
          </a:xfrm>
        </p:spPr>
        <p:txBody>
          <a:bodyPr>
            <a:normAutofit lnSpcReduction="10000"/>
          </a:bodyPr>
          <a:lstStyle/>
          <a:p>
            <a:r>
              <a:rPr lang="en-US" b="1" dirty="0"/>
              <a:t>Gregory J. </a:t>
            </a:r>
            <a:r>
              <a:rPr lang="en-US" b="1" dirty="0" err="1"/>
              <a:t>Fermann</a:t>
            </a:r>
            <a:r>
              <a:rPr lang="en-US" b="1" dirty="0"/>
              <a:t>, MD</a:t>
            </a:r>
          </a:p>
          <a:p>
            <a:r>
              <a:rPr lang="en-US" dirty="0"/>
              <a:t>Professor and Executive Vice Chairman</a:t>
            </a:r>
          </a:p>
          <a:p>
            <a:r>
              <a:rPr lang="en-US" dirty="0"/>
              <a:t>Department of Emergency Medicine</a:t>
            </a:r>
          </a:p>
          <a:p>
            <a:r>
              <a:rPr lang="en-US" dirty="0"/>
              <a:t>University of Cincinnati College of Medicine</a:t>
            </a:r>
          </a:p>
          <a:p>
            <a:r>
              <a:rPr lang="en-US" dirty="0"/>
              <a:t>Cincinnati, OH</a:t>
            </a:r>
          </a:p>
        </p:txBody>
      </p:sp>
    </p:spTree>
    <p:extLst>
      <p:ext uri="{BB962C8B-B14F-4D97-AF65-F5344CB8AC3E}">
        <p14:creationId xmlns:p14="http://schemas.microsoft.com/office/powerpoint/2010/main" val="1933189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EB963-C667-4ACE-8BD7-E93C6BCB3067}"/>
              </a:ext>
            </a:extLst>
          </p:cNvPr>
          <p:cNvSpPr>
            <a:spLocks noGrp="1"/>
          </p:cNvSpPr>
          <p:nvPr>
            <p:ph type="title"/>
          </p:nvPr>
        </p:nvSpPr>
        <p:spPr/>
        <p:txBody>
          <a:bodyPr/>
          <a:lstStyle/>
          <a:p>
            <a:r>
              <a:rPr lang="en-US" dirty="0"/>
              <a:t>Consensus Panel</a:t>
            </a:r>
          </a:p>
        </p:txBody>
      </p:sp>
      <p:sp>
        <p:nvSpPr>
          <p:cNvPr id="7" name="Footer Placeholder 6">
            <a:extLst>
              <a:ext uri="{FF2B5EF4-FFF2-40B4-BE49-F238E27FC236}">
                <a16:creationId xmlns:a16="http://schemas.microsoft.com/office/drawing/2014/main" id="{06BE00F8-A682-BF57-DFE6-3AEB8C97EB0D}"/>
              </a:ext>
            </a:extLst>
          </p:cNvPr>
          <p:cNvSpPr>
            <a:spLocks noGrp="1"/>
          </p:cNvSpPr>
          <p:nvPr>
            <p:ph type="ftr" sz="quarter" idx="3"/>
          </p:nvPr>
        </p:nvSpPr>
        <p:spPr/>
        <p:txBody>
          <a:bodyPr/>
          <a:lstStyle/>
          <a:p>
            <a:r>
              <a:rPr lang="en-US" dirty="0" err="1"/>
              <a:t>Fermann</a:t>
            </a:r>
            <a:r>
              <a:rPr lang="en-US" dirty="0"/>
              <a:t> GJ, et al. </a:t>
            </a:r>
            <a:r>
              <a:rPr lang="en-US" i="1" dirty="0"/>
              <a:t>J Am Coll </a:t>
            </a:r>
            <a:r>
              <a:rPr lang="en-US" i="1" dirty="0" err="1"/>
              <a:t>Emerg</a:t>
            </a:r>
            <a:r>
              <a:rPr lang="en-US" i="1" dirty="0"/>
              <a:t> Physicians Open</a:t>
            </a:r>
            <a:r>
              <a:rPr lang="en-US" dirty="0"/>
              <a:t>. 2023;4(5):e13043. </a:t>
            </a:r>
          </a:p>
        </p:txBody>
      </p:sp>
      <p:pic>
        <p:nvPicPr>
          <p:cNvPr id="4098" name="Picture 2" descr="Image">
            <a:extLst>
              <a:ext uri="{FF2B5EF4-FFF2-40B4-BE49-F238E27FC236}">
                <a16:creationId xmlns:a16="http://schemas.microsoft.com/office/drawing/2014/main" id="{69C48159-0D9D-436F-B271-30A4A222577F}"/>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5641183" y="412750"/>
            <a:ext cx="4776787" cy="5894388"/>
          </a:xfrm>
          <a:noFill/>
          <a:extLst>
            <a:ext uri="{909E8E84-426E-40DD-AFC4-6F175D3DCCD1}">
              <a14:hiddenFill xmlns:a14="http://schemas.microsoft.com/office/drawing/2010/main">
                <a:solidFill>
                  <a:srgbClr val="FFFFFF"/>
                </a:solidFill>
              </a14:hiddenFill>
            </a:ext>
          </a:extLst>
        </p:spPr>
      </p:pic>
      <p:pic>
        <p:nvPicPr>
          <p:cNvPr id="4100" name="Picture 4" descr="https://pbs.twimg.com/profile_banners/1155849598625288192/1571936651/600x200">
            <a:extLst>
              <a:ext uri="{FF2B5EF4-FFF2-40B4-BE49-F238E27FC236}">
                <a16:creationId xmlns:a16="http://schemas.microsoft.com/office/drawing/2014/main" id="{B4BB41E5-711A-4293-B7CB-AB05978C04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84300"/>
            <a:ext cx="3552825" cy="118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361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99505"/>
            <a:ext cx="10744200" cy="1185577"/>
          </a:xfrm>
        </p:spPr>
        <p:txBody>
          <a:bodyPr/>
          <a:lstStyle/>
          <a:p>
            <a:r>
              <a:rPr lang="en-US" dirty="0"/>
              <a:t>Summary</a:t>
            </a:r>
          </a:p>
        </p:txBody>
      </p:sp>
      <p:sp>
        <p:nvSpPr>
          <p:cNvPr id="5" name="Content Placeholder 4"/>
          <p:cNvSpPr>
            <a:spLocks noGrp="1"/>
          </p:cNvSpPr>
          <p:nvPr>
            <p:ph idx="1"/>
          </p:nvPr>
        </p:nvSpPr>
        <p:spPr>
          <a:xfrm>
            <a:off x="609600" y="1477906"/>
            <a:ext cx="10744200" cy="4722477"/>
          </a:xfrm>
        </p:spPr>
        <p:txBody>
          <a:bodyPr>
            <a:normAutofit/>
          </a:bodyPr>
          <a:lstStyle/>
          <a:p>
            <a:r>
              <a:rPr lang="en-US" dirty="0"/>
              <a:t>Hemorrhage is the most common adverse event associated with DOAC use</a:t>
            </a:r>
          </a:p>
          <a:p>
            <a:r>
              <a:rPr lang="en-US" dirty="0"/>
              <a:t>Major GI hemorrhage is the most common reason for reversal agent use</a:t>
            </a:r>
          </a:p>
          <a:p>
            <a:r>
              <a:rPr lang="en-US" dirty="0"/>
              <a:t>Hemodynamic collapse (signs of shock) PLUS individual patient characteristics should be considered when deciding to use reversal agents</a:t>
            </a:r>
          </a:p>
          <a:p>
            <a:r>
              <a:rPr lang="en-US" dirty="0"/>
              <a:t>Comorbid conditions especially CKD, HF, and malignancy contribute to decision to use reversal agents</a:t>
            </a:r>
          </a:p>
          <a:p>
            <a:r>
              <a:rPr lang="en-US" dirty="0"/>
              <a:t>If used – there appears to be a consensus that there is a time to treatment effect</a:t>
            </a:r>
          </a:p>
          <a:p>
            <a:endParaRPr lang="en-US" dirty="0"/>
          </a:p>
          <a:p>
            <a:endParaRPr lang="en-US" dirty="0"/>
          </a:p>
        </p:txBody>
      </p:sp>
    </p:spTree>
    <p:extLst>
      <p:ext uri="{BB962C8B-B14F-4D97-AF65-F5344CB8AC3E}">
        <p14:creationId xmlns:p14="http://schemas.microsoft.com/office/powerpoint/2010/main" val="599130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1239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The Life-Threatening Bleeding in the Anticoagulated Patient Journal Club: Real World Evidence for Effectiveness</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Evaluate recent practice-changing data that can be applied to practice in the presence of a life-threatening bleed in the presence of anticoagulation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Apply the latest evidence-based approaches to maximize management prognostic outcomes for life-threatening bleeds in the presence of anticoagulation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extLst>
              <a:ext uri="{FF2B5EF4-FFF2-40B4-BE49-F238E27FC236}">
                <a16:creationId xmlns:a16="http://schemas.microsoft.com/office/drawing/2014/main" id="{D6F56ED7-F328-4A74-8577-B798CF7629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311" y="742950"/>
            <a:ext cx="10083377" cy="566737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0E750FFE-410B-CCC8-7772-DAC1A0BDB1F8}"/>
              </a:ext>
            </a:extLst>
          </p:cNvPr>
          <p:cNvSpPr>
            <a:spLocks noGrp="1"/>
          </p:cNvSpPr>
          <p:nvPr>
            <p:ph type="ftr" sz="quarter" idx="3"/>
          </p:nvPr>
        </p:nvSpPr>
        <p:spPr>
          <a:xfrm>
            <a:off x="609600" y="6356350"/>
            <a:ext cx="10744199" cy="442131"/>
          </a:xfrm>
        </p:spPr>
        <p:txBody>
          <a:bodyPr/>
          <a:lstStyle/>
          <a:p>
            <a:r>
              <a:rPr lang="en-US"/>
              <a:t>AMV, arteriovenous malformation; GI, gastrointestinal.</a:t>
            </a:r>
            <a:endParaRPr lang="en-US" dirty="0"/>
          </a:p>
        </p:txBody>
      </p:sp>
    </p:spTree>
    <p:extLst>
      <p:ext uri="{BB962C8B-B14F-4D97-AF65-F5344CB8AC3E}">
        <p14:creationId xmlns:p14="http://schemas.microsoft.com/office/powerpoint/2010/main" val="2126441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0C5CB-7C6D-4A0B-8AFA-821F106BA924}"/>
              </a:ext>
            </a:extLst>
          </p:cNvPr>
          <p:cNvSpPr>
            <a:spLocks noGrp="1"/>
          </p:cNvSpPr>
          <p:nvPr>
            <p:ph type="title"/>
          </p:nvPr>
        </p:nvSpPr>
        <p:spPr>
          <a:xfrm>
            <a:off x="609600" y="199505"/>
            <a:ext cx="10744200" cy="1185577"/>
          </a:xfrm>
        </p:spPr>
        <p:txBody>
          <a:bodyPr/>
          <a:lstStyle/>
          <a:p>
            <a:r>
              <a:rPr lang="en-US" dirty="0"/>
              <a:t>Major GI Hemorrhage in DOAC Era</a:t>
            </a:r>
          </a:p>
        </p:txBody>
      </p:sp>
      <p:sp>
        <p:nvSpPr>
          <p:cNvPr id="4" name="Content Placeholder 3">
            <a:extLst>
              <a:ext uri="{FF2B5EF4-FFF2-40B4-BE49-F238E27FC236}">
                <a16:creationId xmlns:a16="http://schemas.microsoft.com/office/drawing/2014/main" id="{E9E6C36C-63AF-496F-A6A9-ECC151C3EB78}"/>
              </a:ext>
            </a:extLst>
          </p:cNvPr>
          <p:cNvSpPr>
            <a:spLocks noGrp="1"/>
          </p:cNvSpPr>
          <p:nvPr>
            <p:ph sz="half" idx="1"/>
          </p:nvPr>
        </p:nvSpPr>
        <p:spPr>
          <a:xfrm>
            <a:off x="609600" y="1496291"/>
            <a:ext cx="4126523" cy="4680672"/>
          </a:xfrm>
        </p:spPr>
        <p:txBody>
          <a:bodyPr>
            <a:normAutofit/>
          </a:bodyPr>
          <a:lstStyle/>
          <a:p>
            <a:pPr>
              <a:spcAft>
                <a:spcPts val="1200"/>
              </a:spcAft>
            </a:pPr>
            <a:r>
              <a:rPr lang="en-US" sz="2200" dirty="0"/>
              <a:t>Most common complication</a:t>
            </a:r>
          </a:p>
          <a:p>
            <a:pPr>
              <a:spcAft>
                <a:spcPts val="1200"/>
              </a:spcAft>
            </a:pPr>
            <a:r>
              <a:rPr lang="en-US" sz="2200" dirty="0"/>
              <a:t>Maybe more common with </a:t>
            </a:r>
            <a:br>
              <a:rPr lang="en-US" sz="2200" dirty="0"/>
            </a:br>
            <a:r>
              <a:rPr lang="en-US" sz="2200" dirty="0"/>
              <a:t>DOACs dosed QD vs BID</a:t>
            </a:r>
          </a:p>
          <a:p>
            <a:pPr>
              <a:spcAft>
                <a:spcPts val="1200"/>
              </a:spcAft>
            </a:pPr>
            <a:r>
              <a:rPr lang="en-US" sz="2200" dirty="0"/>
              <a:t>Focal anticoagulant effect</a:t>
            </a:r>
          </a:p>
          <a:p>
            <a:pPr>
              <a:spcAft>
                <a:spcPts val="1200"/>
              </a:spcAft>
            </a:pPr>
            <a:r>
              <a:rPr lang="en-US" sz="2200" dirty="0"/>
              <a:t>Direct caustic effect on mucosa</a:t>
            </a:r>
          </a:p>
          <a:p>
            <a:pPr>
              <a:spcAft>
                <a:spcPts val="1200"/>
              </a:spcAft>
            </a:pPr>
            <a:r>
              <a:rPr lang="en-US" sz="2200" dirty="0"/>
              <a:t>Systemic anticoagulant effect</a:t>
            </a:r>
          </a:p>
        </p:txBody>
      </p:sp>
      <p:sp>
        <p:nvSpPr>
          <p:cNvPr id="3" name="Footer Placeholder 2">
            <a:extLst>
              <a:ext uri="{FF2B5EF4-FFF2-40B4-BE49-F238E27FC236}">
                <a16:creationId xmlns:a16="http://schemas.microsoft.com/office/drawing/2014/main" id="{AE17E1F5-2ACA-D363-153D-23020CC107C6}"/>
              </a:ext>
            </a:extLst>
          </p:cNvPr>
          <p:cNvSpPr>
            <a:spLocks noGrp="1"/>
          </p:cNvSpPr>
          <p:nvPr>
            <p:ph type="ftr" sz="quarter" idx="3"/>
          </p:nvPr>
        </p:nvSpPr>
        <p:spPr>
          <a:xfrm>
            <a:off x="609600" y="6356350"/>
            <a:ext cx="10515599" cy="442131"/>
          </a:xfrm>
        </p:spPr>
        <p:txBody>
          <a:bodyPr/>
          <a:lstStyle/>
          <a:p>
            <a:r>
              <a:rPr lang="en-US" dirty="0"/>
              <a:t>BID, two times per day; DOAC, dual oral anticoagulant; QD, once daily. </a:t>
            </a:r>
          </a:p>
        </p:txBody>
      </p:sp>
      <p:pic>
        <p:nvPicPr>
          <p:cNvPr id="1026" name="Picture 2">
            <a:extLst>
              <a:ext uri="{FF2B5EF4-FFF2-40B4-BE49-F238E27FC236}">
                <a16:creationId xmlns:a16="http://schemas.microsoft.com/office/drawing/2014/main" id="{E43711B9-3ED3-5D49-17E0-C27D904EDF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1129" y="1564468"/>
            <a:ext cx="6551271" cy="4502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200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B7C9E9F-B924-20F3-E4CF-B2AF81E6FFE7}"/>
              </a:ext>
            </a:extLst>
          </p:cNvPr>
          <p:cNvGrpSpPr/>
          <p:nvPr/>
        </p:nvGrpSpPr>
        <p:grpSpPr>
          <a:xfrm>
            <a:off x="710844" y="2785857"/>
            <a:ext cx="5283200" cy="1334582"/>
            <a:chOff x="379981" y="2469541"/>
            <a:chExt cx="3962400" cy="1000936"/>
          </a:xfrm>
        </p:grpSpPr>
        <p:sp>
          <p:nvSpPr>
            <p:cNvPr id="3" name="TextBox 2">
              <a:extLst>
                <a:ext uri="{FF2B5EF4-FFF2-40B4-BE49-F238E27FC236}">
                  <a16:creationId xmlns:a16="http://schemas.microsoft.com/office/drawing/2014/main" id="{6FECD26D-0C94-3000-6D04-3146B6609894}"/>
                </a:ext>
              </a:extLst>
            </p:cNvPr>
            <p:cNvSpPr txBox="1"/>
            <p:nvPr/>
          </p:nvSpPr>
          <p:spPr>
            <a:xfrm>
              <a:off x="1638653" y="2630141"/>
              <a:ext cx="2364224" cy="577080"/>
            </a:xfrm>
            <a:prstGeom prst="rect">
              <a:avLst/>
            </a:prstGeom>
            <a:noFill/>
          </p:spPr>
          <p:txBody>
            <a:bodyPr wrap="square" rtlCol="0">
              <a:spAutoFit/>
            </a:bodyPr>
            <a:lstStyle/>
            <a:p>
              <a:pPr algn="ctr" defTabSz="1219170">
                <a:defRPr/>
              </a:pPr>
              <a:r>
                <a:rPr lang="en-US" sz="2000" kern="0" dirty="0">
                  <a:solidFill>
                    <a:prstClr val="black"/>
                  </a:solidFill>
                  <a:latin typeface="Arial" panose="020B0604020202020204" pitchFamily="34" charset="0"/>
                  <a:cs typeface="Arial" panose="020B0604020202020204" pitchFamily="34" charset="0"/>
                </a:rPr>
                <a:t>EHRs from</a:t>
              </a:r>
            </a:p>
            <a:p>
              <a:pPr algn="ctr" defTabSz="1219170">
                <a:defRPr/>
              </a:pPr>
              <a:r>
                <a:rPr lang="en-US" sz="2400" b="1" kern="0" dirty="0">
                  <a:solidFill>
                    <a:schemeClr val="accent4"/>
                  </a:solidFill>
                  <a:latin typeface="Arial" panose="020B0604020202020204" pitchFamily="34" charset="0"/>
                  <a:cs typeface="Arial" panose="020B0604020202020204" pitchFamily="34" charset="0"/>
                </a:rPr>
                <a:t>354 US hospitals</a:t>
              </a:r>
            </a:p>
          </p:txBody>
        </p:sp>
        <p:grpSp>
          <p:nvGrpSpPr>
            <p:cNvPr id="4" name="Group 3">
              <a:extLst>
                <a:ext uri="{FF2B5EF4-FFF2-40B4-BE49-F238E27FC236}">
                  <a16:creationId xmlns:a16="http://schemas.microsoft.com/office/drawing/2014/main" id="{6DA402FC-2386-E5F3-F5B7-0E86B9C9C8F9}"/>
                </a:ext>
              </a:extLst>
            </p:cNvPr>
            <p:cNvGrpSpPr/>
            <p:nvPr/>
          </p:nvGrpSpPr>
          <p:grpSpPr>
            <a:xfrm>
              <a:off x="609124" y="2469541"/>
              <a:ext cx="726130" cy="766330"/>
              <a:chOff x="314788" y="1808872"/>
              <a:chExt cx="799637" cy="843907"/>
            </a:xfrm>
          </p:grpSpPr>
          <p:pic>
            <p:nvPicPr>
              <p:cNvPr id="7" name="Graphic 6" descr="Hospital with solid fill">
                <a:extLst>
                  <a:ext uri="{FF2B5EF4-FFF2-40B4-BE49-F238E27FC236}">
                    <a16:creationId xmlns:a16="http://schemas.microsoft.com/office/drawing/2014/main" id="{118712C5-504F-269A-9625-9954F9C8C2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8624" y="1808872"/>
                <a:ext cx="685801" cy="685801"/>
              </a:xfrm>
              <a:prstGeom prst="rect">
                <a:avLst/>
              </a:prstGeom>
            </p:spPr>
          </p:pic>
          <p:grpSp>
            <p:nvGrpSpPr>
              <p:cNvPr id="8" name="Group 7">
                <a:extLst>
                  <a:ext uri="{FF2B5EF4-FFF2-40B4-BE49-F238E27FC236}">
                    <a16:creationId xmlns:a16="http://schemas.microsoft.com/office/drawing/2014/main" id="{BD7D62D5-23B1-6174-BCAB-329814431E79}"/>
                  </a:ext>
                </a:extLst>
              </p:cNvPr>
              <p:cNvGrpSpPr/>
              <p:nvPr/>
            </p:nvGrpSpPr>
            <p:grpSpPr>
              <a:xfrm>
                <a:off x="314788" y="2167012"/>
                <a:ext cx="457200" cy="457200"/>
                <a:chOff x="1486363" y="2981825"/>
                <a:chExt cx="457200" cy="457200"/>
              </a:xfrm>
            </p:grpSpPr>
            <p:sp>
              <p:nvSpPr>
                <p:cNvPr id="10" name="Rectangle 9">
                  <a:extLst>
                    <a:ext uri="{FF2B5EF4-FFF2-40B4-BE49-F238E27FC236}">
                      <a16:creationId xmlns:a16="http://schemas.microsoft.com/office/drawing/2014/main" id="{E755A100-E75F-0659-1267-F753DD07ABA9}"/>
                    </a:ext>
                  </a:extLst>
                </p:cNvPr>
                <p:cNvSpPr/>
                <p:nvPr/>
              </p:nvSpPr>
              <p:spPr>
                <a:xfrm>
                  <a:off x="1524000" y="3028950"/>
                  <a:ext cx="381000" cy="184666"/>
                </a:xfrm>
                <a:prstGeom prst="rect">
                  <a:avLst/>
                </a:prstGeom>
                <a:solidFill>
                  <a:sysClr val="window" lastClr="FFFFFF"/>
                </a:solidFill>
                <a:ln w="25400" cap="flat" cmpd="sng" algn="ctr">
                  <a:solidFill>
                    <a:sysClr val="window" lastClr="FFFFFF"/>
                  </a:solidFill>
                  <a:prstDash val="solid"/>
                </a:ln>
                <a:effectLst/>
              </p:spPr>
              <p:txBody>
                <a:bodyPr rtlCol="0" anchor="ctr"/>
                <a:lstStyle/>
                <a:p>
                  <a:pPr algn="ctr" defTabSz="1219170">
                    <a:defRPr/>
                  </a:pPr>
                  <a:endParaRPr lang="en-US" sz="2400" kern="0" dirty="0">
                    <a:solidFill>
                      <a:prstClr val="white"/>
                    </a:solidFill>
                    <a:latin typeface="Arial" panose="020B0604020202020204" pitchFamily="34" charset="0"/>
                    <a:cs typeface="Arial" panose="020B0604020202020204" pitchFamily="34" charset="0"/>
                  </a:endParaRPr>
                </a:p>
              </p:txBody>
            </p:sp>
            <p:pic>
              <p:nvPicPr>
                <p:cNvPr id="11" name="Graphic 10" descr="Monitor with solid fill">
                  <a:extLst>
                    <a:ext uri="{FF2B5EF4-FFF2-40B4-BE49-F238E27FC236}">
                      <a16:creationId xmlns:a16="http://schemas.microsoft.com/office/drawing/2014/main" id="{4C892525-0A36-8EA2-14A1-7FFE48A5A5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86363" y="2981825"/>
                  <a:ext cx="457200" cy="457200"/>
                </a:xfrm>
                <a:prstGeom prst="rect">
                  <a:avLst/>
                </a:prstGeom>
              </p:spPr>
            </p:pic>
          </p:grpSp>
          <p:pic>
            <p:nvPicPr>
              <p:cNvPr id="9" name="Graphic 8" descr="Database with solid fill">
                <a:extLst>
                  <a:ext uri="{FF2B5EF4-FFF2-40B4-BE49-F238E27FC236}">
                    <a16:creationId xmlns:a16="http://schemas.microsoft.com/office/drawing/2014/main" id="{AAB07573-BB41-4461-D8CE-F92D8F905AE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7163" y="2343641"/>
                <a:ext cx="309137" cy="309138"/>
              </a:xfrm>
              <a:prstGeom prst="rect">
                <a:avLst/>
              </a:prstGeom>
            </p:spPr>
          </p:pic>
        </p:grpSp>
        <p:sp>
          <p:nvSpPr>
            <p:cNvPr id="5" name="TextBox 4">
              <a:extLst>
                <a:ext uri="{FF2B5EF4-FFF2-40B4-BE49-F238E27FC236}">
                  <a16:creationId xmlns:a16="http://schemas.microsoft.com/office/drawing/2014/main" id="{82B3A592-FA05-0681-F75D-7B94F33FB789}"/>
                </a:ext>
              </a:extLst>
            </p:cNvPr>
            <p:cNvSpPr txBox="1"/>
            <p:nvPr/>
          </p:nvSpPr>
          <p:spPr>
            <a:xfrm>
              <a:off x="421113" y="3222076"/>
              <a:ext cx="1126751" cy="223138"/>
            </a:xfrm>
            <a:prstGeom prst="rect">
              <a:avLst/>
            </a:prstGeom>
            <a:noFill/>
          </p:spPr>
          <p:txBody>
            <a:bodyPr wrap="none" rtlCol="0">
              <a:spAutoFit/>
            </a:bodyPr>
            <a:lstStyle/>
            <a:p>
              <a:pPr algn="ctr" defTabSz="1219170">
                <a:lnSpc>
                  <a:spcPts val="1600"/>
                </a:lnSpc>
                <a:defRPr/>
              </a:pPr>
              <a:r>
                <a:rPr lang="en-US" sz="1400" b="1" kern="0" dirty="0">
                  <a:solidFill>
                    <a:srgbClr val="1F497D"/>
                  </a:solidFill>
                  <a:latin typeface="Arial" panose="020B0604020202020204" pitchFamily="34" charset="0"/>
                  <a:cs typeface="Arial" panose="020B0604020202020204" pitchFamily="34" charset="0"/>
                </a:rPr>
                <a:t>DATA SOURCE</a:t>
              </a:r>
            </a:p>
          </p:txBody>
        </p:sp>
        <p:sp>
          <p:nvSpPr>
            <p:cNvPr id="6" name="Rectangle: Rounded Corners 5">
              <a:extLst>
                <a:ext uri="{FF2B5EF4-FFF2-40B4-BE49-F238E27FC236}">
                  <a16:creationId xmlns:a16="http://schemas.microsoft.com/office/drawing/2014/main" id="{CC19A470-F754-6327-63CE-531E19C6B2CC}"/>
                </a:ext>
              </a:extLst>
            </p:cNvPr>
            <p:cNvSpPr/>
            <p:nvPr/>
          </p:nvSpPr>
          <p:spPr>
            <a:xfrm>
              <a:off x="379981" y="2469541"/>
              <a:ext cx="3962400" cy="1000936"/>
            </a:xfrm>
            <a:prstGeom prst="roundRect">
              <a:avLst/>
            </a:prstGeom>
            <a:noFill/>
            <a:ln w="38100" cap="flat" cmpd="sng" algn="ctr">
              <a:solidFill>
                <a:srgbClr val="0D204A"/>
              </a:solidFill>
              <a:prstDash val="solid"/>
            </a:ln>
            <a:effectLst/>
          </p:spPr>
          <p:txBody>
            <a:bodyPr rtlCol="0" anchor="ctr"/>
            <a:lstStyle/>
            <a:p>
              <a:pPr algn="ctr" defTabSz="1219170">
                <a:defRPr/>
              </a:pPr>
              <a:endParaRPr lang="en-US" sz="2400" kern="0" dirty="0">
                <a:solidFill>
                  <a:prstClr val="white"/>
                </a:solidFill>
                <a:latin typeface="Arial" panose="020B0604020202020204" pitchFamily="34" charset="0"/>
                <a:cs typeface="Arial" panose="020B0604020202020204" pitchFamily="34" charset="0"/>
              </a:endParaRPr>
            </a:p>
          </p:txBody>
        </p:sp>
      </p:grpSp>
      <p:sp>
        <p:nvSpPr>
          <p:cNvPr id="12" name="Rectangle 11">
            <a:extLst>
              <a:ext uri="{FF2B5EF4-FFF2-40B4-BE49-F238E27FC236}">
                <a16:creationId xmlns:a16="http://schemas.microsoft.com/office/drawing/2014/main" id="{FC26F7DF-6F73-B04E-0956-EFF11DCA4321}"/>
              </a:ext>
            </a:extLst>
          </p:cNvPr>
          <p:cNvSpPr/>
          <p:nvPr/>
        </p:nvSpPr>
        <p:spPr>
          <a:xfrm>
            <a:off x="904113" y="5048821"/>
            <a:ext cx="461304" cy="223588"/>
          </a:xfrm>
          <a:prstGeom prst="rect">
            <a:avLst/>
          </a:prstGeom>
          <a:solidFill>
            <a:sysClr val="window" lastClr="FFFFFF"/>
          </a:solidFill>
          <a:ln w="25400" cap="flat" cmpd="sng" algn="ctr">
            <a:solidFill>
              <a:sysClr val="window" lastClr="FFFFFF"/>
            </a:solidFill>
            <a:prstDash val="solid"/>
          </a:ln>
          <a:effectLst/>
        </p:spPr>
        <p:txBody>
          <a:bodyPr rtlCol="0" anchor="ctr"/>
          <a:lstStyle/>
          <a:p>
            <a:pPr algn="ctr" defTabSz="1219170">
              <a:defRPr/>
            </a:pPr>
            <a:endParaRPr lang="en-US" sz="2400" kern="0" dirty="0">
              <a:solidFill>
                <a:prstClr val="white"/>
              </a:solidFill>
              <a:latin typeface="Franklin Gothic Book" panose="020B0503020102020204"/>
            </a:endParaRPr>
          </a:p>
        </p:txBody>
      </p:sp>
      <p:grpSp>
        <p:nvGrpSpPr>
          <p:cNvPr id="13" name="Group 12">
            <a:extLst>
              <a:ext uri="{FF2B5EF4-FFF2-40B4-BE49-F238E27FC236}">
                <a16:creationId xmlns:a16="http://schemas.microsoft.com/office/drawing/2014/main" id="{7E855B5A-ABAB-9CB1-08FA-8B222B2AF4D7}"/>
              </a:ext>
            </a:extLst>
          </p:cNvPr>
          <p:cNvGrpSpPr/>
          <p:nvPr/>
        </p:nvGrpSpPr>
        <p:grpSpPr>
          <a:xfrm>
            <a:off x="710843" y="4279618"/>
            <a:ext cx="5283200" cy="1323956"/>
            <a:chOff x="379981" y="3546210"/>
            <a:chExt cx="3962400" cy="1000936"/>
          </a:xfrm>
        </p:grpSpPr>
        <p:sp>
          <p:nvSpPr>
            <p:cNvPr id="14" name="TextBox 13">
              <a:extLst>
                <a:ext uri="{FF2B5EF4-FFF2-40B4-BE49-F238E27FC236}">
                  <a16:creationId xmlns:a16="http://schemas.microsoft.com/office/drawing/2014/main" id="{E158815C-C214-95EA-EFF1-E0089DB79815}"/>
                </a:ext>
              </a:extLst>
            </p:cNvPr>
            <p:cNvSpPr txBox="1"/>
            <p:nvPr/>
          </p:nvSpPr>
          <p:spPr>
            <a:xfrm>
              <a:off x="599851" y="4311721"/>
              <a:ext cx="608580" cy="224929"/>
            </a:xfrm>
            <a:prstGeom prst="rect">
              <a:avLst/>
            </a:prstGeom>
            <a:noFill/>
          </p:spPr>
          <p:txBody>
            <a:bodyPr wrap="none" rtlCol="0">
              <a:spAutoFit/>
            </a:bodyPr>
            <a:lstStyle/>
            <a:p>
              <a:pPr algn="ctr" defTabSz="1219170">
                <a:lnSpc>
                  <a:spcPts val="1600"/>
                </a:lnSpc>
                <a:defRPr/>
              </a:pPr>
              <a:r>
                <a:rPr lang="en-US" sz="1400" b="1" kern="0" dirty="0">
                  <a:solidFill>
                    <a:srgbClr val="1F497D"/>
                  </a:solidFill>
                  <a:latin typeface="Arial" panose="020B0604020202020204" pitchFamily="34" charset="0"/>
                  <a:cs typeface="Arial" panose="020B0604020202020204" pitchFamily="34" charset="0"/>
                </a:rPr>
                <a:t>TIMING</a:t>
              </a:r>
              <a:endParaRPr lang="en-US" sz="1600" b="1" kern="0" dirty="0">
                <a:solidFill>
                  <a:srgbClr val="1F497D"/>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C3585A04-CED3-F617-A3A7-3BB0BEDAE0EB}"/>
                </a:ext>
              </a:extLst>
            </p:cNvPr>
            <p:cNvSpPr/>
            <p:nvPr/>
          </p:nvSpPr>
          <p:spPr>
            <a:xfrm>
              <a:off x="379981" y="3546210"/>
              <a:ext cx="3962400" cy="1000936"/>
            </a:xfrm>
            <a:prstGeom prst="roundRect">
              <a:avLst/>
            </a:prstGeom>
            <a:noFill/>
            <a:ln w="38100" cap="flat" cmpd="sng" algn="ctr">
              <a:solidFill>
                <a:srgbClr val="0D204A"/>
              </a:solidFill>
              <a:prstDash val="solid"/>
            </a:ln>
            <a:effectLst/>
          </p:spPr>
          <p:txBody>
            <a:bodyPr rtlCol="0" anchor="ctr"/>
            <a:lstStyle/>
            <a:p>
              <a:pPr algn="ctr" defTabSz="1219170">
                <a:defRPr/>
              </a:pPr>
              <a:endParaRPr lang="en-US" sz="2400" kern="0" dirty="0">
                <a:solidFill>
                  <a:prstClr val="white"/>
                </a:solidFill>
                <a:latin typeface="Arial" panose="020B0604020202020204" pitchFamily="34" charset="0"/>
                <a:cs typeface="Arial" panose="020B0604020202020204" pitchFamily="34" charset="0"/>
              </a:endParaRPr>
            </a:p>
          </p:txBody>
        </p:sp>
        <p:pic>
          <p:nvPicPr>
            <p:cNvPr id="17" name="Picture 2" descr="Free Icon | Calendar">
              <a:extLst>
                <a:ext uri="{FF2B5EF4-FFF2-40B4-BE49-F238E27FC236}">
                  <a16:creationId xmlns:a16="http://schemas.microsoft.com/office/drawing/2014/main" id="{ED6F9427-71B5-104F-9F89-ECD7B84670E6}"/>
                </a:ext>
              </a:extLst>
            </p:cNvPr>
            <p:cNvPicPr>
              <a:picLocks noChangeAspect="1" noChangeArrowheads="1"/>
            </p:cNvPicPr>
            <p:nvPr/>
          </p:nvPicPr>
          <p:blipFill>
            <a:blip r:embed="rId9" cstate="print">
              <a:duotone>
                <a:srgbClr val="4F81B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31336" y="3674008"/>
              <a:ext cx="612001" cy="61200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24CE1E94-726D-65AA-E17E-D6B6C64387F8}"/>
                </a:ext>
              </a:extLst>
            </p:cNvPr>
            <p:cNvSpPr txBox="1"/>
            <p:nvPr/>
          </p:nvSpPr>
          <p:spPr>
            <a:xfrm>
              <a:off x="1366269" y="3716479"/>
              <a:ext cx="2863828" cy="550640"/>
            </a:xfrm>
            <a:prstGeom prst="rect">
              <a:avLst/>
            </a:prstGeom>
            <a:noFill/>
          </p:spPr>
          <p:txBody>
            <a:bodyPr wrap="square" rtlCol="0">
              <a:spAutoFit/>
            </a:bodyPr>
            <a:lstStyle/>
            <a:p>
              <a:pPr algn="ctr" defTabSz="1219170">
                <a:defRPr/>
              </a:pPr>
              <a:r>
                <a:rPr lang="en-US" sz="2000" b="1" kern="0" dirty="0">
                  <a:solidFill>
                    <a:schemeClr val="accent1"/>
                  </a:solidFill>
                  <a:latin typeface="Arial" panose="020B0604020202020204" pitchFamily="34" charset="0"/>
                  <a:cs typeface="Arial" panose="020B0604020202020204" pitchFamily="34" charset="0"/>
                </a:rPr>
                <a:t>Discharge dates</a:t>
              </a:r>
            </a:p>
            <a:p>
              <a:pPr algn="ctr" defTabSz="1219170">
                <a:defRPr/>
              </a:pPr>
              <a:r>
                <a:rPr lang="en-US" sz="2000" kern="0" dirty="0">
                  <a:solidFill>
                    <a:sysClr val="windowText" lastClr="000000"/>
                  </a:solidFill>
                  <a:latin typeface="Arial" panose="020B0604020202020204" pitchFamily="34" charset="0"/>
                  <a:cs typeface="Arial" panose="020B0604020202020204" pitchFamily="34" charset="0"/>
                </a:rPr>
                <a:t>May 2018 to</a:t>
              </a:r>
              <a:r>
                <a:rPr lang="en-US" sz="2000" kern="0" dirty="0">
                  <a:solidFill>
                    <a:prstClr val="black"/>
                  </a:solidFill>
                  <a:latin typeface="Arial" panose="020B0604020202020204" pitchFamily="34" charset="0"/>
                  <a:cs typeface="Arial" panose="020B0604020202020204" pitchFamily="34" charset="0"/>
                </a:rPr>
                <a:t> September 2022</a:t>
              </a:r>
            </a:p>
          </p:txBody>
        </p:sp>
      </p:grpSp>
      <p:grpSp>
        <p:nvGrpSpPr>
          <p:cNvPr id="19" name="Group 18">
            <a:extLst>
              <a:ext uri="{FF2B5EF4-FFF2-40B4-BE49-F238E27FC236}">
                <a16:creationId xmlns:a16="http://schemas.microsoft.com/office/drawing/2014/main" id="{2FB281E4-DE35-5579-AC69-B7D077AE2975}"/>
              </a:ext>
            </a:extLst>
          </p:cNvPr>
          <p:cNvGrpSpPr/>
          <p:nvPr/>
        </p:nvGrpSpPr>
        <p:grpSpPr>
          <a:xfrm>
            <a:off x="710843" y="1287957"/>
            <a:ext cx="5283200" cy="1334582"/>
            <a:chOff x="421397" y="1288877"/>
            <a:chExt cx="3962400" cy="1000937"/>
          </a:xfrm>
        </p:grpSpPr>
        <p:sp>
          <p:nvSpPr>
            <p:cNvPr id="20" name="TextBox 19">
              <a:extLst>
                <a:ext uri="{FF2B5EF4-FFF2-40B4-BE49-F238E27FC236}">
                  <a16:creationId xmlns:a16="http://schemas.microsoft.com/office/drawing/2014/main" id="{FD7E6325-E6DD-84E7-886B-D0B2AFBAB6AE}"/>
                </a:ext>
              </a:extLst>
            </p:cNvPr>
            <p:cNvSpPr txBox="1"/>
            <p:nvPr/>
          </p:nvSpPr>
          <p:spPr>
            <a:xfrm>
              <a:off x="1476392" y="1324436"/>
              <a:ext cx="2775711" cy="961898"/>
            </a:xfrm>
            <a:prstGeom prst="rect">
              <a:avLst/>
            </a:prstGeom>
            <a:noFill/>
            <a:ln>
              <a:noFill/>
            </a:ln>
          </p:spPr>
          <p:txBody>
            <a:bodyPr wrap="square" rtlCol="0">
              <a:spAutoFit/>
            </a:bodyPr>
            <a:lstStyle/>
            <a:p>
              <a:pPr algn="ctr" defTabSz="609585"/>
              <a:r>
                <a:rPr lang="en-US" sz="2000" b="1" dirty="0">
                  <a:solidFill>
                    <a:schemeClr val="accent1"/>
                  </a:solidFill>
                  <a:latin typeface="Arial" panose="020B0604020202020204" pitchFamily="34" charset="0"/>
                  <a:cs typeface="Arial" panose="020B0604020202020204" pitchFamily="34" charset="0"/>
                </a:rPr>
                <a:t>Multicenter, observational cohort study* </a:t>
              </a:r>
            </a:p>
            <a:p>
              <a:pPr algn="ctr" defTabSz="609585"/>
              <a:r>
                <a:rPr lang="en-US" dirty="0">
                  <a:solidFill>
                    <a:prstClr val="black"/>
                  </a:solidFill>
                  <a:latin typeface="Arial" panose="020B0604020202020204" pitchFamily="34" charset="0"/>
                  <a:cs typeface="Arial" panose="020B0604020202020204" pitchFamily="34" charset="0"/>
                </a:rPr>
                <a:t>ClinicalTrials.gov Identifier: NCT05548777</a:t>
              </a:r>
            </a:p>
          </p:txBody>
        </p:sp>
        <p:sp>
          <p:nvSpPr>
            <p:cNvPr id="21" name="Rectangle: Rounded Corners 20">
              <a:extLst>
                <a:ext uri="{FF2B5EF4-FFF2-40B4-BE49-F238E27FC236}">
                  <a16:creationId xmlns:a16="http://schemas.microsoft.com/office/drawing/2014/main" id="{DEA55B61-C2AA-55D1-B7F4-D3F90CE956EF}"/>
                </a:ext>
              </a:extLst>
            </p:cNvPr>
            <p:cNvSpPr/>
            <p:nvPr/>
          </p:nvSpPr>
          <p:spPr>
            <a:xfrm>
              <a:off x="421397" y="1288877"/>
              <a:ext cx="3962400" cy="1000937"/>
            </a:xfrm>
            <a:prstGeom prst="roundRect">
              <a:avLst/>
            </a:prstGeom>
            <a:noFill/>
            <a:ln w="38100" cap="flat" cmpd="sng" algn="ctr">
              <a:solidFill>
                <a:srgbClr val="0D204A"/>
              </a:solidFill>
              <a:prstDash val="solid"/>
            </a:ln>
            <a:effectLst/>
          </p:spPr>
          <p:txBody>
            <a:bodyPr rtlCol="0" anchor="ctr"/>
            <a:lstStyle/>
            <a:p>
              <a:pPr algn="ctr" defTabSz="1219170">
                <a:defRPr/>
              </a:pPr>
              <a:endParaRPr lang="en-US" sz="2400" kern="0" dirty="0">
                <a:solidFill>
                  <a:prstClr val="white"/>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04F5ECCE-EF7C-228E-24AD-4E8A3AABFA7A}"/>
                </a:ext>
              </a:extLst>
            </p:cNvPr>
            <p:cNvPicPr>
              <a:picLocks noChangeAspect="1"/>
            </p:cNvPicPr>
            <p:nvPr/>
          </p:nvPicPr>
          <p:blipFill>
            <a:blip r:embed="rId10"/>
            <a:stretch>
              <a:fillRect/>
            </a:stretch>
          </p:blipFill>
          <p:spPr>
            <a:xfrm>
              <a:off x="671461" y="1387164"/>
              <a:ext cx="628617" cy="659795"/>
            </a:xfrm>
            <a:prstGeom prst="rect">
              <a:avLst/>
            </a:prstGeom>
            <a:ln>
              <a:noFill/>
            </a:ln>
          </p:spPr>
        </p:pic>
        <p:sp>
          <p:nvSpPr>
            <p:cNvPr id="23" name="TextBox 22">
              <a:extLst>
                <a:ext uri="{FF2B5EF4-FFF2-40B4-BE49-F238E27FC236}">
                  <a16:creationId xmlns:a16="http://schemas.microsoft.com/office/drawing/2014/main" id="{097ACF91-25D5-09AD-97DE-105D439294DE}"/>
                </a:ext>
              </a:extLst>
            </p:cNvPr>
            <p:cNvSpPr txBox="1"/>
            <p:nvPr/>
          </p:nvSpPr>
          <p:spPr>
            <a:xfrm>
              <a:off x="515373" y="2041563"/>
              <a:ext cx="984885" cy="223138"/>
            </a:xfrm>
            <a:prstGeom prst="rect">
              <a:avLst/>
            </a:prstGeom>
            <a:noFill/>
          </p:spPr>
          <p:txBody>
            <a:bodyPr wrap="none" rtlCol="0">
              <a:spAutoFit/>
            </a:bodyPr>
            <a:lstStyle/>
            <a:p>
              <a:pPr algn="ctr" defTabSz="1219170">
                <a:lnSpc>
                  <a:spcPts val="1600"/>
                </a:lnSpc>
                <a:defRPr/>
              </a:pPr>
              <a:r>
                <a:rPr lang="en-US" sz="1400" b="1" kern="0" dirty="0">
                  <a:solidFill>
                    <a:srgbClr val="1F497D"/>
                  </a:solidFill>
                  <a:latin typeface="Arial" panose="020B0604020202020204" pitchFamily="34" charset="0"/>
                  <a:cs typeface="Arial" panose="020B0604020202020204" pitchFamily="34" charset="0"/>
                </a:rPr>
                <a:t>STUDY TYPE</a:t>
              </a:r>
            </a:p>
          </p:txBody>
        </p:sp>
      </p:grpSp>
      <p:sp>
        <p:nvSpPr>
          <p:cNvPr id="25" name="Rectangle 24">
            <a:extLst>
              <a:ext uri="{FF2B5EF4-FFF2-40B4-BE49-F238E27FC236}">
                <a16:creationId xmlns:a16="http://schemas.microsoft.com/office/drawing/2014/main" id="{FCF0B47B-50D8-5C82-AB08-0C0AA24C3726}"/>
              </a:ext>
            </a:extLst>
          </p:cNvPr>
          <p:cNvSpPr/>
          <p:nvPr/>
        </p:nvSpPr>
        <p:spPr>
          <a:xfrm>
            <a:off x="6301970" y="1287957"/>
            <a:ext cx="5047182" cy="4315618"/>
          </a:xfrm>
          <a:prstGeom prst="rect">
            <a:avLst/>
          </a:prstGeom>
          <a:solidFill>
            <a:schemeClr val="tx2">
              <a:lumMod val="25000"/>
              <a:lumOff val="75000"/>
              <a:alpha val="20000"/>
            </a:schemeClr>
          </a:solidFill>
          <a:ln w="12700" cap="flat" cmpd="sng" algn="ctr">
            <a:solidFill>
              <a:srgbClr val="003366"/>
            </a:solidFill>
            <a:prstDash val="solid"/>
          </a:ln>
          <a:effectLst/>
        </p:spPr>
        <p:txBody>
          <a:bodyPr rtlCol="0" anchor="ctr"/>
          <a:lstStyle/>
          <a:p>
            <a:pPr algn="ctr" defTabSz="1219170">
              <a:defRPr/>
            </a:pPr>
            <a:endParaRPr lang="en-US" sz="2400" kern="0" dirty="0">
              <a:solidFill>
                <a:prstClr val="white"/>
              </a:solidFill>
              <a:latin typeface="Calibri"/>
            </a:endParaRPr>
          </a:p>
        </p:txBody>
      </p:sp>
      <p:grpSp>
        <p:nvGrpSpPr>
          <p:cNvPr id="26" name="Group 25">
            <a:extLst>
              <a:ext uri="{FF2B5EF4-FFF2-40B4-BE49-F238E27FC236}">
                <a16:creationId xmlns:a16="http://schemas.microsoft.com/office/drawing/2014/main" id="{196246E0-B0A4-F1DA-DE4F-362671A448ED}"/>
              </a:ext>
            </a:extLst>
          </p:cNvPr>
          <p:cNvGrpSpPr/>
          <p:nvPr/>
        </p:nvGrpSpPr>
        <p:grpSpPr>
          <a:xfrm>
            <a:off x="6917819" y="1423339"/>
            <a:ext cx="4397343" cy="1102879"/>
            <a:chOff x="5199790" y="971550"/>
            <a:chExt cx="3847161" cy="1018319"/>
          </a:xfrm>
        </p:grpSpPr>
        <p:grpSp>
          <p:nvGrpSpPr>
            <p:cNvPr id="28" name="Group 27">
              <a:extLst>
                <a:ext uri="{FF2B5EF4-FFF2-40B4-BE49-F238E27FC236}">
                  <a16:creationId xmlns:a16="http://schemas.microsoft.com/office/drawing/2014/main" id="{7F4592BC-EE42-0B9F-986D-ABC64F06CFA4}"/>
                </a:ext>
              </a:extLst>
            </p:cNvPr>
            <p:cNvGrpSpPr/>
            <p:nvPr/>
          </p:nvGrpSpPr>
          <p:grpSpPr>
            <a:xfrm>
              <a:off x="5199790" y="971550"/>
              <a:ext cx="1355370" cy="1018319"/>
              <a:chOff x="5715000" y="1714177"/>
              <a:chExt cx="2133600" cy="1603020"/>
            </a:xfrm>
          </p:grpSpPr>
          <p:grpSp>
            <p:nvGrpSpPr>
              <p:cNvPr id="30" name="Group 29">
                <a:extLst>
                  <a:ext uri="{FF2B5EF4-FFF2-40B4-BE49-F238E27FC236}">
                    <a16:creationId xmlns:a16="http://schemas.microsoft.com/office/drawing/2014/main" id="{D13230B3-B311-4112-B3CE-D98F64B05C9C}"/>
                  </a:ext>
                </a:extLst>
              </p:cNvPr>
              <p:cNvGrpSpPr/>
              <p:nvPr/>
            </p:nvGrpSpPr>
            <p:grpSpPr>
              <a:xfrm>
                <a:off x="5715000" y="1714177"/>
                <a:ext cx="2133600" cy="914400"/>
                <a:chOff x="5715000" y="1714177"/>
                <a:chExt cx="2133600" cy="914400"/>
              </a:xfrm>
            </p:grpSpPr>
            <p:pic>
              <p:nvPicPr>
                <p:cNvPr id="35" name="Graphic 34" descr="Man and woman with solid fill">
                  <a:extLst>
                    <a:ext uri="{FF2B5EF4-FFF2-40B4-BE49-F238E27FC236}">
                      <a16:creationId xmlns:a16="http://schemas.microsoft.com/office/drawing/2014/main" id="{1BED9DF7-4AF2-E1B7-4472-C9713235D31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15000" y="1714177"/>
                  <a:ext cx="914400" cy="914400"/>
                </a:xfrm>
                <a:prstGeom prst="rect">
                  <a:avLst/>
                </a:prstGeom>
              </p:spPr>
            </p:pic>
            <p:pic>
              <p:nvPicPr>
                <p:cNvPr id="36" name="Graphic 35" descr="Man and woman with solid fill">
                  <a:extLst>
                    <a:ext uri="{FF2B5EF4-FFF2-40B4-BE49-F238E27FC236}">
                      <a16:creationId xmlns:a16="http://schemas.microsoft.com/office/drawing/2014/main" id="{77F8BC6B-88EC-52C9-93C4-5275C98861F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24600" y="1714177"/>
                  <a:ext cx="914400" cy="914400"/>
                </a:xfrm>
                <a:prstGeom prst="rect">
                  <a:avLst/>
                </a:prstGeom>
              </p:spPr>
            </p:pic>
            <p:pic>
              <p:nvPicPr>
                <p:cNvPr id="37" name="Graphic 36" descr="Man and woman with solid fill">
                  <a:extLst>
                    <a:ext uri="{FF2B5EF4-FFF2-40B4-BE49-F238E27FC236}">
                      <a16:creationId xmlns:a16="http://schemas.microsoft.com/office/drawing/2014/main" id="{C872B046-93D4-4379-C351-13D472B5FB2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934200" y="1714177"/>
                  <a:ext cx="914400" cy="914400"/>
                </a:xfrm>
                <a:prstGeom prst="rect">
                  <a:avLst/>
                </a:prstGeom>
              </p:spPr>
            </p:pic>
          </p:grpSp>
          <p:grpSp>
            <p:nvGrpSpPr>
              <p:cNvPr id="31" name="Group 30">
                <a:extLst>
                  <a:ext uri="{FF2B5EF4-FFF2-40B4-BE49-F238E27FC236}">
                    <a16:creationId xmlns:a16="http://schemas.microsoft.com/office/drawing/2014/main" id="{955860C2-1DAF-91D4-5EF2-81D08938A69F}"/>
                  </a:ext>
                </a:extLst>
              </p:cNvPr>
              <p:cNvGrpSpPr/>
              <p:nvPr/>
            </p:nvGrpSpPr>
            <p:grpSpPr>
              <a:xfrm>
                <a:off x="6019800" y="2058767"/>
                <a:ext cx="1524000" cy="914400"/>
                <a:chOff x="6019800" y="2058767"/>
                <a:chExt cx="1524000" cy="914400"/>
              </a:xfrm>
            </p:grpSpPr>
            <p:pic>
              <p:nvPicPr>
                <p:cNvPr id="33" name="Graphic 32" descr="Man and woman with solid fill">
                  <a:extLst>
                    <a:ext uri="{FF2B5EF4-FFF2-40B4-BE49-F238E27FC236}">
                      <a16:creationId xmlns:a16="http://schemas.microsoft.com/office/drawing/2014/main" id="{7DEC5C05-8ACD-55F2-78FF-F0907786C30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019800" y="2058767"/>
                  <a:ext cx="914400" cy="914400"/>
                </a:xfrm>
                <a:prstGeom prst="rect">
                  <a:avLst/>
                </a:prstGeom>
              </p:spPr>
            </p:pic>
            <p:pic>
              <p:nvPicPr>
                <p:cNvPr id="34" name="Graphic 33" descr="Man and woman with solid fill">
                  <a:extLst>
                    <a:ext uri="{FF2B5EF4-FFF2-40B4-BE49-F238E27FC236}">
                      <a16:creationId xmlns:a16="http://schemas.microsoft.com/office/drawing/2014/main" id="{07B0CB3E-D886-9014-691A-7E5B31E5038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629400" y="2058767"/>
                  <a:ext cx="914400" cy="914400"/>
                </a:xfrm>
                <a:prstGeom prst="rect">
                  <a:avLst/>
                </a:prstGeom>
              </p:spPr>
            </p:pic>
          </p:grpSp>
          <p:pic>
            <p:nvPicPr>
              <p:cNvPr id="32" name="Graphic 31" descr="Man and woman with solid fill">
                <a:extLst>
                  <a:ext uri="{FF2B5EF4-FFF2-40B4-BE49-F238E27FC236}">
                    <a16:creationId xmlns:a16="http://schemas.microsoft.com/office/drawing/2014/main" id="{D699D677-3012-0F1D-EE72-562616A95FF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311900" y="2402797"/>
                <a:ext cx="914400" cy="914400"/>
              </a:xfrm>
              <a:prstGeom prst="rect">
                <a:avLst/>
              </a:prstGeom>
            </p:spPr>
          </p:pic>
        </p:grpSp>
        <p:sp>
          <p:nvSpPr>
            <p:cNvPr id="29" name="TextBox 28">
              <a:extLst>
                <a:ext uri="{FF2B5EF4-FFF2-40B4-BE49-F238E27FC236}">
                  <a16:creationId xmlns:a16="http://schemas.microsoft.com/office/drawing/2014/main" id="{7E4B4F13-DBE0-E59F-D327-EDD4870B330E}"/>
                </a:ext>
              </a:extLst>
            </p:cNvPr>
            <p:cNvSpPr txBox="1"/>
            <p:nvPr/>
          </p:nvSpPr>
          <p:spPr>
            <a:xfrm>
              <a:off x="6710095" y="1252377"/>
              <a:ext cx="2336856" cy="401297"/>
            </a:xfrm>
            <a:prstGeom prst="rect">
              <a:avLst/>
            </a:prstGeom>
            <a:noFill/>
          </p:spPr>
          <p:txBody>
            <a:bodyPr wrap="square" rtlCol="0">
              <a:spAutoFit/>
            </a:bodyPr>
            <a:lstStyle/>
            <a:p>
              <a:pPr defTabSz="1219170">
                <a:defRPr/>
              </a:pPr>
              <a:r>
                <a:rPr lang="en-US" sz="2400" b="1" kern="0" dirty="0">
                  <a:solidFill>
                    <a:srgbClr val="012D6B"/>
                  </a:solidFill>
                  <a:latin typeface="Franklin Gothic Book" panose="020B0503020102020204"/>
                </a:rPr>
                <a:t>Inclusion Criteria</a:t>
              </a:r>
            </a:p>
          </p:txBody>
        </p:sp>
      </p:grpSp>
      <p:sp>
        <p:nvSpPr>
          <p:cNvPr id="27" name="TextBox 26">
            <a:extLst>
              <a:ext uri="{FF2B5EF4-FFF2-40B4-BE49-F238E27FC236}">
                <a16:creationId xmlns:a16="http://schemas.microsoft.com/office/drawing/2014/main" id="{11FB26EC-729A-D2FA-C291-77414F9AFF91}"/>
              </a:ext>
            </a:extLst>
          </p:cNvPr>
          <p:cNvSpPr txBox="1"/>
          <p:nvPr/>
        </p:nvSpPr>
        <p:spPr>
          <a:xfrm>
            <a:off x="6488640" y="2546663"/>
            <a:ext cx="4699357" cy="2964914"/>
          </a:xfrm>
          <a:prstGeom prst="rect">
            <a:avLst/>
          </a:prstGeom>
          <a:noFill/>
        </p:spPr>
        <p:txBody>
          <a:bodyPr wrap="square" rtlCol="0">
            <a:spAutoFit/>
          </a:bodyPr>
          <a:lstStyle/>
          <a:p>
            <a:pPr marL="380990" indent="-380990" defTabSz="1219170">
              <a:spcBef>
                <a:spcPts val="800"/>
              </a:spcBef>
              <a:buClr>
                <a:srgbClr val="012D6B"/>
              </a:buClr>
              <a:buFont typeface="Wingdings" panose="05000000000000000000" pitchFamily="2" charset="2"/>
              <a:buChar char="ü"/>
            </a:pPr>
            <a:r>
              <a:rPr lang="en-US" sz="2000" kern="0" dirty="0">
                <a:solidFill>
                  <a:sysClr val="windowText" lastClr="000000"/>
                </a:solidFill>
                <a:latin typeface="Franklin Gothic Book" panose="020B0503020102020204"/>
              </a:rPr>
              <a:t>Age ≥18 years</a:t>
            </a:r>
          </a:p>
          <a:p>
            <a:pPr marL="380990" indent="-380990" defTabSz="1219170">
              <a:spcBef>
                <a:spcPts val="800"/>
              </a:spcBef>
              <a:buClr>
                <a:srgbClr val="012D6B"/>
              </a:buClr>
              <a:buFont typeface="Wingdings" panose="05000000000000000000" pitchFamily="2" charset="2"/>
              <a:buChar char="ü"/>
            </a:pPr>
            <a:r>
              <a:rPr lang="en-US" sz="2000" kern="0" dirty="0">
                <a:solidFill>
                  <a:sysClr val="windowText" lastClr="000000"/>
                </a:solidFill>
                <a:latin typeface="Franklin Gothic Book" panose="020B0503020102020204"/>
              </a:rPr>
              <a:t>Hospitalized for anticoagulant-related major bleed</a:t>
            </a:r>
            <a:r>
              <a:rPr lang="en-US" sz="2000" kern="0" baseline="30000" dirty="0">
                <a:solidFill>
                  <a:sysClr val="windowText" lastClr="000000"/>
                </a:solidFill>
                <a:latin typeface="Franklin Gothic Book" panose="020B0503020102020204"/>
              </a:rPr>
              <a:t>†</a:t>
            </a:r>
          </a:p>
          <a:p>
            <a:pPr marL="380990" indent="-380990" defTabSz="1219170">
              <a:spcBef>
                <a:spcPts val="800"/>
              </a:spcBef>
              <a:buClr>
                <a:srgbClr val="012D6B"/>
              </a:buClr>
              <a:buFont typeface="Wingdings" panose="05000000000000000000" pitchFamily="2" charset="2"/>
              <a:buChar char="ü"/>
            </a:pPr>
            <a:r>
              <a:rPr lang="en-US" sz="2000" kern="0" dirty="0">
                <a:solidFill>
                  <a:sysClr val="windowText" lastClr="000000"/>
                </a:solidFill>
                <a:latin typeface="Franklin Gothic Book" panose="020B0503020102020204"/>
              </a:rPr>
              <a:t>Rivaroxaban or apixaban use at time of bleeding event</a:t>
            </a:r>
          </a:p>
          <a:p>
            <a:pPr marL="380990" indent="-380990" defTabSz="1219170">
              <a:spcBef>
                <a:spcPts val="800"/>
              </a:spcBef>
              <a:buClr>
                <a:srgbClr val="012D6B"/>
              </a:buClr>
              <a:buFont typeface="Wingdings" panose="05000000000000000000" pitchFamily="2" charset="2"/>
              <a:buChar char="ü"/>
            </a:pPr>
            <a:r>
              <a:rPr lang="en-US" sz="2000" kern="0" dirty="0">
                <a:solidFill>
                  <a:sysClr val="windowText" lastClr="000000"/>
                </a:solidFill>
                <a:latin typeface="Franklin Gothic Book" panose="020B0503020102020204"/>
              </a:rPr>
              <a:t>Treatment with either andexanet alfa or 4F-PCC during hospitalization</a:t>
            </a:r>
          </a:p>
          <a:p>
            <a:pPr marL="380990" indent="-380990" defTabSz="1219170">
              <a:spcBef>
                <a:spcPts val="800"/>
              </a:spcBef>
              <a:buClr>
                <a:srgbClr val="012D6B"/>
              </a:buClr>
              <a:buFont typeface="Wingdings" panose="05000000000000000000" pitchFamily="2" charset="2"/>
              <a:buChar char="ü"/>
            </a:pPr>
            <a:r>
              <a:rPr lang="en-US" sz="2000" kern="0" dirty="0">
                <a:solidFill>
                  <a:sysClr val="windowText" lastClr="000000"/>
                </a:solidFill>
                <a:latin typeface="Franklin Gothic Book" panose="020B0503020102020204"/>
              </a:rPr>
              <a:t>Documented discharge disposition</a:t>
            </a:r>
          </a:p>
        </p:txBody>
      </p:sp>
      <p:sp>
        <p:nvSpPr>
          <p:cNvPr id="43" name="Footer Placeholder 42">
            <a:extLst>
              <a:ext uri="{FF2B5EF4-FFF2-40B4-BE49-F238E27FC236}">
                <a16:creationId xmlns:a16="http://schemas.microsoft.com/office/drawing/2014/main" id="{A62F4AA6-7FF6-06A4-C124-61C58BCABC66}"/>
              </a:ext>
            </a:extLst>
          </p:cNvPr>
          <p:cNvSpPr>
            <a:spLocks noGrp="1"/>
          </p:cNvSpPr>
          <p:nvPr>
            <p:ph type="ftr" sz="quarter" idx="3"/>
          </p:nvPr>
        </p:nvSpPr>
        <p:spPr>
          <a:xfrm>
            <a:off x="609600" y="6356350"/>
            <a:ext cx="10744199" cy="442131"/>
          </a:xfrm>
        </p:spPr>
        <p:txBody>
          <a:bodyPr/>
          <a:lstStyle/>
          <a:p>
            <a:r>
              <a:rPr lang="en-US" dirty="0"/>
              <a:t>*An institutional review board waiver was obtained by Advarra Institutional Review Board Services, Inc., per US-HHS regulations; informed consent was not required; </a:t>
            </a:r>
            <a:r>
              <a:rPr lang="en-US" baseline="30000" dirty="0"/>
              <a:t>†</a:t>
            </a:r>
            <a:r>
              <a:rPr lang="en-US" dirty="0"/>
              <a:t>Inpatient admission with ICD-10 diagnosis code of D68.32 (hemorrhagic disorder due to extrinsic circulating anticoagulants). </a:t>
            </a:r>
          </a:p>
          <a:p>
            <a:r>
              <a:rPr lang="en-US" dirty="0"/>
              <a:t>EHR, electronic health record; 4F-PCC, 4-factor prothrombin complex concentrate; HHS, Health and Human Services; ICD-10, International Classification of Diseases-10th Revision.</a:t>
            </a:r>
          </a:p>
        </p:txBody>
      </p:sp>
      <p:sp>
        <p:nvSpPr>
          <p:cNvPr id="39" name="Title 38">
            <a:extLst>
              <a:ext uri="{FF2B5EF4-FFF2-40B4-BE49-F238E27FC236}">
                <a16:creationId xmlns:a16="http://schemas.microsoft.com/office/drawing/2014/main" id="{7EDDC9F6-EBD5-7E51-962F-FA321DA4867C}"/>
              </a:ext>
            </a:extLst>
          </p:cNvPr>
          <p:cNvSpPr>
            <a:spLocks noGrp="1"/>
          </p:cNvSpPr>
          <p:nvPr>
            <p:ph type="title"/>
          </p:nvPr>
        </p:nvSpPr>
        <p:spPr>
          <a:xfrm>
            <a:off x="609600" y="199505"/>
            <a:ext cx="10744200" cy="1185577"/>
          </a:xfrm>
        </p:spPr>
        <p:txBody>
          <a:bodyPr/>
          <a:lstStyle/>
          <a:p>
            <a:r>
              <a:rPr lang="en-US"/>
              <a:t>Methods: Study Design</a:t>
            </a:r>
            <a:endParaRPr lang="en-US" dirty="0"/>
          </a:p>
        </p:txBody>
      </p:sp>
    </p:spTree>
    <p:extLst>
      <p:ext uri="{BB962C8B-B14F-4D97-AF65-F5344CB8AC3E}">
        <p14:creationId xmlns:p14="http://schemas.microsoft.com/office/powerpoint/2010/main" val="2780297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Straight Connector 65">
            <a:extLst>
              <a:ext uri="{FF2B5EF4-FFF2-40B4-BE49-F238E27FC236}">
                <a16:creationId xmlns:a16="http://schemas.microsoft.com/office/drawing/2014/main" id="{CF62043B-5AF1-2F05-93CB-92F67100BD7E}"/>
              </a:ext>
            </a:extLst>
          </p:cNvPr>
          <p:cNvCxnSpPr>
            <a:cxnSpLocks/>
          </p:cNvCxnSpPr>
          <p:nvPr/>
        </p:nvCxnSpPr>
        <p:spPr>
          <a:xfrm>
            <a:off x="7084057" y="1114206"/>
            <a:ext cx="0" cy="4738708"/>
          </a:xfrm>
          <a:prstGeom prst="line">
            <a:avLst/>
          </a:prstGeom>
          <a:noFill/>
          <a:ln w="9525" cap="flat" cmpd="dbl" algn="ctr">
            <a:solidFill>
              <a:srgbClr val="0D204A"/>
            </a:solidFill>
            <a:prstDash val="solid"/>
          </a:ln>
          <a:effectLst/>
        </p:spPr>
      </p:cxnSp>
      <p:graphicFrame>
        <p:nvGraphicFramePr>
          <p:cNvPr id="2" name="Table 12">
            <a:extLst>
              <a:ext uri="{FF2B5EF4-FFF2-40B4-BE49-F238E27FC236}">
                <a16:creationId xmlns:a16="http://schemas.microsoft.com/office/drawing/2014/main" id="{AB2C2E9A-6405-4C71-EA66-9966D6A7E825}"/>
              </a:ext>
            </a:extLst>
          </p:cNvPr>
          <p:cNvGraphicFramePr>
            <a:graphicFrameLocks noGrp="1"/>
          </p:cNvGraphicFramePr>
          <p:nvPr>
            <p:extLst>
              <p:ext uri="{D42A27DB-BD31-4B8C-83A1-F6EECF244321}">
                <p14:modId xmlns:p14="http://schemas.microsoft.com/office/powerpoint/2010/main" val="248796691"/>
              </p:ext>
            </p:extLst>
          </p:nvPr>
        </p:nvGraphicFramePr>
        <p:xfrm>
          <a:off x="759096" y="1114206"/>
          <a:ext cx="6166036" cy="4783451"/>
        </p:xfrm>
        <a:graphic>
          <a:graphicData uri="http://schemas.openxmlformats.org/drawingml/2006/table">
            <a:tbl>
              <a:tblPr firstRow="1" bandRow="1">
                <a:tableStyleId>{5C22544A-7EE6-4342-B048-85BDC9FD1C3A}</a:tableStyleId>
              </a:tblPr>
              <a:tblGrid>
                <a:gridCol w="3425576">
                  <a:extLst>
                    <a:ext uri="{9D8B030D-6E8A-4147-A177-3AD203B41FA5}">
                      <a16:colId xmlns:a16="http://schemas.microsoft.com/office/drawing/2014/main" val="3232244526"/>
                    </a:ext>
                  </a:extLst>
                </a:gridCol>
                <a:gridCol w="1370230">
                  <a:extLst>
                    <a:ext uri="{9D8B030D-6E8A-4147-A177-3AD203B41FA5}">
                      <a16:colId xmlns:a16="http://schemas.microsoft.com/office/drawing/2014/main" val="3072985970"/>
                    </a:ext>
                  </a:extLst>
                </a:gridCol>
                <a:gridCol w="1370230">
                  <a:extLst>
                    <a:ext uri="{9D8B030D-6E8A-4147-A177-3AD203B41FA5}">
                      <a16:colId xmlns:a16="http://schemas.microsoft.com/office/drawing/2014/main" val="2398300017"/>
                    </a:ext>
                  </a:extLst>
                </a:gridCol>
              </a:tblGrid>
              <a:tr h="465212">
                <a:tc>
                  <a:txBody>
                    <a:bodyPr/>
                    <a:lstStyle/>
                    <a:p>
                      <a:pPr>
                        <a:lnSpc>
                          <a:spcPct val="100000"/>
                        </a:lnSpc>
                      </a:pPr>
                      <a:r>
                        <a:rPr lang="en-US" sz="1300" dirty="0"/>
                        <a:t>Variable</a:t>
                      </a:r>
                    </a:p>
                  </a:txBody>
                  <a:tcPr marL="118872" marR="121920" marT="0" marB="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lnSpc>
                          <a:spcPct val="100000"/>
                        </a:lnSpc>
                      </a:pPr>
                      <a:r>
                        <a:rPr lang="en-US" sz="1300" dirty="0"/>
                        <a:t>Andexanet alfa </a:t>
                      </a:r>
                    </a:p>
                  </a:txBody>
                  <a:tcPr marL="118872" marR="121920" marT="0" marB="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lnSpc>
                          <a:spcPct val="100000"/>
                        </a:lnSpc>
                      </a:pPr>
                      <a:r>
                        <a:rPr lang="en-US" sz="1300" dirty="0"/>
                        <a:t>4F-PCC</a:t>
                      </a:r>
                    </a:p>
                  </a:txBody>
                  <a:tcPr marL="118872" marR="121920" marT="0" marB="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636550394"/>
                  </a:ext>
                </a:extLst>
              </a:tr>
              <a:tr h="292329">
                <a:tc>
                  <a:txBody>
                    <a:bodyPr/>
                    <a:lstStyle/>
                    <a:p>
                      <a:pPr>
                        <a:lnSpc>
                          <a:spcPct val="100000"/>
                        </a:lnSpc>
                      </a:pPr>
                      <a:r>
                        <a:rPr lang="en-US" sz="1300" dirty="0">
                          <a:solidFill>
                            <a:srgbClr val="0D204A"/>
                          </a:solidFill>
                        </a:rPr>
                        <a:t>Age, years, mean</a:t>
                      </a:r>
                    </a:p>
                  </a:txBody>
                  <a:tcPr marL="118872" marR="121920" marT="0" marB="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US" sz="1300" dirty="0">
                          <a:solidFill>
                            <a:srgbClr val="0D204A"/>
                          </a:solidFill>
                        </a:rPr>
                        <a:t>65.6</a:t>
                      </a:r>
                    </a:p>
                  </a:txBody>
                  <a:tcPr marL="118872" marR="121920" marT="0" marB="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50000"/>
                      </a:schemeClr>
                    </a:solidFill>
                  </a:tcPr>
                </a:tc>
                <a:tc>
                  <a:txBody>
                    <a:bodyPr/>
                    <a:lstStyle/>
                    <a:p>
                      <a:pPr algn="ctr">
                        <a:lnSpc>
                          <a:spcPct val="100000"/>
                        </a:lnSpc>
                      </a:pPr>
                      <a:r>
                        <a:rPr lang="en-US" sz="1300" dirty="0">
                          <a:solidFill>
                            <a:srgbClr val="0D204A"/>
                          </a:solidFill>
                        </a:rPr>
                        <a:t>66.6</a:t>
                      </a:r>
                    </a:p>
                  </a:txBody>
                  <a:tcPr marL="118872" marR="121920" marT="0" marB="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15000"/>
                      </a:schemeClr>
                    </a:solidFill>
                  </a:tcPr>
                </a:tc>
                <a:extLst>
                  <a:ext uri="{0D108BD9-81ED-4DB2-BD59-A6C34878D82A}">
                    <a16:rowId xmlns:a16="http://schemas.microsoft.com/office/drawing/2014/main" val="71453433"/>
                  </a:ext>
                </a:extLst>
              </a:tr>
              <a:tr h="292329">
                <a:tc>
                  <a:txBody>
                    <a:bodyPr/>
                    <a:lstStyle/>
                    <a:p>
                      <a:pPr>
                        <a:lnSpc>
                          <a:spcPct val="100000"/>
                        </a:lnSpc>
                      </a:pPr>
                      <a:r>
                        <a:rPr lang="en-US" sz="1300" dirty="0">
                          <a:solidFill>
                            <a:srgbClr val="0D204A"/>
                          </a:solidFill>
                        </a:rPr>
                        <a:t>Male, %</a:t>
                      </a:r>
                    </a:p>
                  </a:txBody>
                  <a:tcPr marL="118872" marR="121920" marT="0" marB="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US" sz="1300" dirty="0">
                          <a:solidFill>
                            <a:srgbClr val="0D204A"/>
                          </a:solidFill>
                        </a:rPr>
                        <a:t>57.2</a:t>
                      </a:r>
                    </a:p>
                  </a:txBody>
                  <a:tcPr marL="118872" marR="121920" marT="0" marB="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50000"/>
                      </a:schemeClr>
                    </a:solidFill>
                  </a:tcPr>
                </a:tc>
                <a:tc>
                  <a:txBody>
                    <a:bodyPr/>
                    <a:lstStyle/>
                    <a:p>
                      <a:pPr algn="ctr">
                        <a:lnSpc>
                          <a:spcPct val="100000"/>
                        </a:lnSpc>
                      </a:pPr>
                      <a:r>
                        <a:rPr lang="en-US" sz="1300" dirty="0">
                          <a:solidFill>
                            <a:srgbClr val="0D204A"/>
                          </a:solidFill>
                        </a:rPr>
                        <a:t>60.5</a:t>
                      </a:r>
                    </a:p>
                  </a:txBody>
                  <a:tcPr marL="118872" marR="121920" marT="0" marB="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15000"/>
                      </a:schemeClr>
                    </a:solidFill>
                  </a:tcPr>
                </a:tc>
                <a:extLst>
                  <a:ext uri="{0D108BD9-81ED-4DB2-BD59-A6C34878D82A}">
                    <a16:rowId xmlns:a16="http://schemas.microsoft.com/office/drawing/2014/main" val="1029265583"/>
                  </a:ext>
                </a:extLst>
              </a:tr>
              <a:tr h="292329">
                <a:tc>
                  <a:txBody>
                    <a:bodyPr/>
                    <a:lstStyle/>
                    <a:p>
                      <a:pPr>
                        <a:lnSpc>
                          <a:spcPct val="100000"/>
                        </a:lnSpc>
                      </a:pPr>
                      <a:r>
                        <a:rPr lang="en-US" sz="1300" dirty="0">
                          <a:solidFill>
                            <a:srgbClr val="0D204A"/>
                          </a:solidFill>
                        </a:rPr>
                        <a:t>Alteration in mental status, %*</a:t>
                      </a:r>
                    </a:p>
                  </a:txBody>
                  <a:tcPr marL="118872" marR="121920" marT="0" marB="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US" sz="1300" dirty="0">
                          <a:solidFill>
                            <a:srgbClr val="0D204A"/>
                          </a:solidFill>
                        </a:rPr>
                        <a:t>33.2</a:t>
                      </a:r>
                    </a:p>
                  </a:txBody>
                  <a:tcPr marL="118872" marR="121920" marT="0" marB="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50000"/>
                      </a:schemeClr>
                    </a:solidFill>
                  </a:tcPr>
                </a:tc>
                <a:tc>
                  <a:txBody>
                    <a:bodyPr/>
                    <a:lstStyle/>
                    <a:p>
                      <a:pPr algn="ctr">
                        <a:lnSpc>
                          <a:spcPct val="100000"/>
                        </a:lnSpc>
                      </a:pPr>
                      <a:r>
                        <a:rPr lang="en-US" sz="1300" dirty="0">
                          <a:solidFill>
                            <a:srgbClr val="0D204A"/>
                          </a:solidFill>
                        </a:rPr>
                        <a:t>37.1</a:t>
                      </a:r>
                    </a:p>
                  </a:txBody>
                  <a:tcPr marL="118872" marR="121920" marT="0" marB="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15000"/>
                      </a:schemeClr>
                    </a:solidFill>
                  </a:tcPr>
                </a:tc>
                <a:extLst>
                  <a:ext uri="{0D108BD9-81ED-4DB2-BD59-A6C34878D82A}">
                    <a16:rowId xmlns:a16="http://schemas.microsoft.com/office/drawing/2014/main" val="2858810349"/>
                  </a:ext>
                </a:extLst>
              </a:tr>
              <a:tr h="292329">
                <a:tc>
                  <a:txBody>
                    <a:bodyPr/>
                    <a:lstStyle/>
                    <a:p>
                      <a:pPr>
                        <a:lnSpc>
                          <a:spcPct val="100000"/>
                        </a:lnSpc>
                      </a:pPr>
                      <a:r>
                        <a:rPr lang="en-US" sz="1300" dirty="0">
                          <a:solidFill>
                            <a:srgbClr val="0D204A"/>
                          </a:solidFill>
                        </a:rPr>
                        <a:t>DNR order, %</a:t>
                      </a:r>
                    </a:p>
                  </a:txBody>
                  <a:tcPr marL="118872" marR="121920" marT="0" marB="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US" sz="1300" dirty="0">
                          <a:solidFill>
                            <a:srgbClr val="0D204A"/>
                          </a:solidFill>
                        </a:rPr>
                        <a:t>18.3</a:t>
                      </a:r>
                    </a:p>
                  </a:txBody>
                  <a:tcPr marL="118872" marR="121920" marT="0" marB="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50000"/>
                      </a:schemeClr>
                    </a:solidFill>
                  </a:tcPr>
                </a:tc>
                <a:tc>
                  <a:txBody>
                    <a:bodyPr/>
                    <a:lstStyle/>
                    <a:p>
                      <a:pPr algn="ctr">
                        <a:lnSpc>
                          <a:spcPct val="100000"/>
                        </a:lnSpc>
                      </a:pPr>
                      <a:r>
                        <a:rPr lang="en-US" sz="1300" dirty="0">
                          <a:solidFill>
                            <a:srgbClr val="0D204A"/>
                          </a:solidFill>
                        </a:rPr>
                        <a:t>19.8</a:t>
                      </a:r>
                    </a:p>
                  </a:txBody>
                  <a:tcPr marL="118872" marR="121920" marT="0" marB="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15000"/>
                      </a:schemeClr>
                    </a:solidFill>
                  </a:tcPr>
                </a:tc>
                <a:extLst>
                  <a:ext uri="{0D108BD9-81ED-4DB2-BD59-A6C34878D82A}">
                    <a16:rowId xmlns:a16="http://schemas.microsoft.com/office/drawing/2014/main" val="2460067268"/>
                  </a:ext>
                </a:extLst>
              </a:tr>
              <a:tr h="292329">
                <a:tc>
                  <a:txBody>
                    <a:bodyPr/>
                    <a:lstStyle/>
                    <a:p>
                      <a:pPr>
                        <a:lnSpc>
                          <a:spcPct val="100000"/>
                        </a:lnSpc>
                      </a:pPr>
                      <a:r>
                        <a:rPr lang="en-US" sz="1300" dirty="0">
                          <a:solidFill>
                            <a:srgbClr val="0D204A"/>
                          </a:solidFill>
                        </a:rPr>
                        <a:t>Comorbidities, %</a:t>
                      </a:r>
                    </a:p>
                  </a:txBody>
                  <a:tcPr marL="118872" marR="121920" marT="0" marB="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endParaRPr lang="en-US" sz="1300" dirty="0">
                        <a:solidFill>
                          <a:srgbClr val="0D204A"/>
                        </a:solidFill>
                      </a:endParaRPr>
                    </a:p>
                  </a:txBody>
                  <a:tcPr marL="118872" marR="121920" marT="0" marB="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50000"/>
                      </a:schemeClr>
                    </a:solidFill>
                  </a:tcPr>
                </a:tc>
                <a:tc>
                  <a:txBody>
                    <a:bodyPr/>
                    <a:lstStyle/>
                    <a:p>
                      <a:pPr algn="ctr">
                        <a:lnSpc>
                          <a:spcPct val="100000"/>
                        </a:lnSpc>
                      </a:pPr>
                      <a:endParaRPr lang="en-US" sz="1300" dirty="0">
                        <a:solidFill>
                          <a:srgbClr val="0D204A"/>
                        </a:solidFill>
                      </a:endParaRPr>
                    </a:p>
                  </a:txBody>
                  <a:tcPr marL="118872" marR="121920" marT="0" marB="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15000"/>
                      </a:schemeClr>
                    </a:solidFill>
                  </a:tcPr>
                </a:tc>
                <a:extLst>
                  <a:ext uri="{0D108BD9-81ED-4DB2-BD59-A6C34878D82A}">
                    <a16:rowId xmlns:a16="http://schemas.microsoft.com/office/drawing/2014/main" val="3821577869"/>
                  </a:ext>
                </a:extLst>
              </a:tr>
              <a:tr h="292329">
                <a:tc>
                  <a:txBody>
                    <a:bodyPr/>
                    <a:lstStyle/>
                    <a:p>
                      <a:pPr marL="115888" indent="0">
                        <a:lnSpc>
                          <a:spcPct val="100000"/>
                        </a:lnSpc>
                      </a:pPr>
                      <a:r>
                        <a:rPr lang="en-US" sz="1300" dirty="0">
                          <a:solidFill>
                            <a:srgbClr val="0D204A"/>
                          </a:solidFill>
                        </a:rPr>
                        <a:t>Diabetes</a:t>
                      </a:r>
                    </a:p>
                  </a:txBody>
                  <a:tcPr marL="118872" marR="121920" marT="0" marB="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US" sz="1300" dirty="0">
                          <a:solidFill>
                            <a:srgbClr val="0D204A"/>
                          </a:solidFill>
                        </a:rPr>
                        <a:t>42.9</a:t>
                      </a:r>
                    </a:p>
                  </a:txBody>
                  <a:tcPr marL="118872" marR="121920" marT="0" marB="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50000"/>
                      </a:schemeClr>
                    </a:solidFill>
                  </a:tcPr>
                </a:tc>
                <a:tc>
                  <a:txBody>
                    <a:bodyPr/>
                    <a:lstStyle/>
                    <a:p>
                      <a:pPr algn="ctr">
                        <a:lnSpc>
                          <a:spcPct val="100000"/>
                        </a:lnSpc>
                      </a:pPr>
                      <a:r>
                        <a:rPr lang="en-US" sz="1300" dirty="0">
                          <a:solidFill>
                            <a:srgbClr val="0D204A"/>
                          </a:solidFill>
                        </a:rPr>
                        <a:t>44.0</a:t>
                      </a:r>
                    </a:p>
                  </a:txBody>
                  <a:tcPr marL="118872" marR="121920" marT="0" marB="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15000"/>
                      </a:schemeClr>
                    </a:solidFill>
                  </a:tcPr>
                </a:tc>
                <a:extLst>
                  <a:ext uri="{0D108BD9-81ED-4DB2-BD59-A6C34878D82A}">
                    <a16:rowId xmlns:a16="http://schemas.microsoft.com/office/drawing/2014/main" val="227056496"/>
                  </a:ext>
                </a:extLst>
              </a:tr>
              <a:tr h="292329">
                <a:tc>
                  <a:txBody>
                    <a:bodyPr/>
                    <a:lstStyle/>
                    <a:p>
                      <a:pPr marL="115888" indent="0">
                        <a:lnSpc>
                          <a:spcPct val="100000"/>
                        </a:lnSpc>
                      </a:pPr>
                      <a:r>
                        <a:rPr lang="en-US" sz="1300" dirty="0">
                          <a:solidFill>
                            <a:srgbClr val="0D204A"/>
                          </a:solidFill>
                        </a:rPr>
                        <a:t>Heart failure</a:t>
                      </a:r>
                    </a:p>
                  </a:txBody>
                  <a:tcPr marL="118872" marR="121920" marT="0" marB="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US" sz="1300" dirty="0">
                          <a:solidFill>
                            <a:srgbClr val="0D204A"/>
                          </a:solidFill>
                        </a:rPr>
                        <a:t>23.1</a:t>
                      </a:r>
                    </a:p>
                  </a:txBody>
                  <a:tcPr marL="118872" marR="121920" marT="0" marB="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50000"/>
                      </a:schemeClr>
                    </a:solidFill>
                  </a:tcPr>
                </a:tc>
                <a:tc>
                  <a:txBody>
                    <a:bodyPr/>
                    <a:lstStyle/>
                    <a:p>
                      <a:pPr algn="ctr">
                        <a:lnSpc>
                          <a:spcPct val="100000"/>
                        </a:lnSpc>
                      </a:pPr>
                      <a:r>
                        <a:rPr lang="en-US" sz="1300" dirty="0">
                          <a:solidFill>
                            <a:srgbClr val="0D204A"/>
                          </a:solidFill>
                        </a:rPr>
                        <a:t>22.4</a:t>
                      </a:r>
                    </a:p>
                  </a:txBody>
                  <a:tcPr marL="118872" marR="121920" marT="0" marB="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15000"/>
                      </a:schemeClr>
                    </a:solidFill>
                  </a:tcPr>
                </a:tc>
                <a:extLst>
                  <a:ext uri="{0D108BD9-81ED-4DB2-BD59-A6C34878D82A}">
                    <a16:rowId xmlns:a16="http://schemas.microsoft.com/office/drawing/2014/main" val="3946718902"/>
                  </a:ext>
                </a:extLst>
              </a:tr>
              <a:tr h="292329">
                <a:tc>
                  <a:txBody>
                    <a:bodyPr/>
                    <a:lstStyle/>
                    <a:p>
                      <a:pPr marL="115888" indent="0">
                        <a:lnSpc>
                          <a:spcPct val="100000"/>
                        </a:lnSpc>
                      </a:pPr>
                      <a:r>
                        <a:rPr lang="en-US" sz="1300" dirty="0">
                          <a:solidFill>
                            <a:srgbClr val="0D204A"/>
                          </a:solidFill>
                        </a:rPr>
                        <a:t>CKD</a:t>
                      </a:r>
                    </a:p>
                  </a:txBody>
                  <a:tcPr marL="118872" marR="121920" marT="0" marB="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US" sz="1300" dirty="0">
                          <a:solidFill>
                            <a:srgbClr val="0D204A"/>
                          </a:solidFill>
                        </a:rPr>
                        <a:t>22.9</a:t>
                      </a:r>
                    </a:p>
                  </a:txBody>
                  <a:tcPr marL="118872" marR="121920" marT="0" marB="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50000"/>
                      </a:schemeClr>
                    </a:solidFill>
                  </a:tcPr>
                </a:tc>
                <a:tc>
                  <a:txBody>
                    <a:bodyPr/>
                    <a:lstStyle/>
                    <a:p>
                      <a:pPr algn="ctr">
                        <a:lnSpc>
                          <a:spcPct val="100000"/>
                        </a:lnSpc>
                      </a:pPr>
                      <a:r>
                        <a:rPr lang="en-US" sz="1300" dirty="0">
                          <a:solidFill>
                            <a:srgbClr val="0D204A"/>
                          </a:solidFill>
                        </a:rPr>
                        <a:t>23.2</a:t>
                      </a:r>
                    </a:p>
                  </a:txBody>
                  <a:tcPr marL="118872" marR="121920" marT="0" marB="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15000"/>
                      </a:schemeClr>
                    </a:solidFill>
                  </a:tcPr>
                </a:tc>
                <a:extLst>
                  <a:ext uri="{0D108BD9-81ED-4DB2-BD59-A6C34878D82A}">
                    <a16:rowId xmlns:a16="http://schemas.microsoft.com/office/drawing/2014/main" val="241758187"/>
                  </a:ext>
                </a:extLst>
              </a:tr>
              <a:tr h="292329">
                <a:tc>
                  <a:txBody>
                    <a:bodyPr/>
                    <a:lstStyle/>
                    <a:p>
                      <a:pPr marL="115888" indent="0">
                        <a:lnSpc>
                          <a:spcPct val="100000"/>
                        </a:lnSpc>
                      </a:pPr>
                      <a:r>
                        <a:rPr lang="en-US" sz="1300" dirty="0">
                          <a:solidFill>
                            <a:srgbClr val="0D204A"/>
                          </a:solidFill>
                        </a:rPr>
                        <a:t>Liver disease</a:t>
                      </a:r>
                    </a:p>
                  </a:txBody>
                  <a:tcPr marL="118872" marR="121920" marT="0" marB="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US" sz="1300" dirty="0">
                          <a:solidFill>
                            <a:srgbClr val="0D204A"/>
                          </a:solidFill>
                        </a:rPr>
                        <a:t>12.3</a:t>
                      </a:r>
                    </a:p>
                  </a:txBody>
                  <a:tcPr marL="118872" marR="121920" marT="0" marB="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50000"/>
                      </a:schemeClr>
                    </a:solidFill>
                  </a:tcPr>
                </a:tc>
                <a:tc>
                  <a:txBody>
                    <a:bodyPr/>
                    <a:lstStyle/>
                    <a:p>
                      <a:pPr algn="ctr">
                        <a:lnSpc>
                          <a:spcPct val="100000"/>
                        </a:lnSpc>
                      </a:pPr>
                      <a:r>
                        <a:rPr lang="en-US" sz="1300" dirty="0">
                          <a:solidFill>
                            <a:srgbClr val="0D204A"/>
                          </a:solidFill>
                        </a:rPr>
                        <a:t>13.0</a:t>
                      </a:r>
                    </a:p>
                  </a:txBody>
                  <a:tcPr marL="118872" marR="121920" marT="0" marB="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15000"/>
                      </a:schemeClr>
                    </a:solidFill>
                  </a:tcPr>
                </a:tc>
                <a:extLst>
                  <a:ext uri="{0D108BD9-81ED-4DB2-BD59-A6C34878D82A}">
                    <a16:rowId xmlns:a16="http://schemas.microsoft.com/office/drawing/2014/main" val="2547996355"/>
                  </a:ext>
                </a:extLst>
              </a:tr>
              <a:tr h="517962">
                <a:tc>
                  <a:txBody>
                    <a:bodyPr/>
                    <a:lstStyle/>
                    <a:p>
                      <a:pPr>
                        <a:lnSpc>
                          <a:spcPct val="100000"/>
                        </a:lnSpc>
                      </a:pPr>
                      <a:r>
                        <a:rPr lang="en-US" sz="1300" dirty="0">
                          <a:solidFill>
                            <a:srgbClr val="0D204A"/>
                          </a:solidFill>
                        </a:rPr>
                        <a:t>Time from last </a:t>
                      </a:r>
                      <a:r>
                        <a:rPr lang="en-US" sz="1300" dirty="0" err="1">
                          <a:solidFill>
                            <a:srgbClr val="0D204A"/>
                          </a:solidFill>
                        </a:rPr>
                        <a:t>FXai</a:t>
                      </a:r>
                      <a:r>
                        <a:rPr lang="en-US" sz="1300" dirty="0">
                          <a:solidFill>
                            <a:srgbClr val="0D204A"/>
                          </a:solidFill>
                        </a:rPr>
                        <a:t> dose, to hospital admission, %</a:t>
                      </a:r>
                      <a:r>
                        <a:rPr lang="en-US" sz="1300" baseline="30000" dirty="0">
                          <a:solidFill>
                            <a:srgbClr val="0D204A"/>
                          </a:solidFill>
                        </a:rPr>
                        <a:t>†</a:t>
                      </a:r>
                    </a:p>
                  </a:txBody>
                  <a:tcPr marL="118872" marR="121920" marT="0" marB="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endParaRPr lang="en-US" sz="1300" dirty="0">
                        <a:solidFill>
                          <a:srgbClr val="0D204A"/>
                        </a:solidFill>
                      </a:endParaRPr>
                    </a:p>
                  </a:txBody>
                  <a:tcPr marL="118872" marR="121920" marT="0" marB="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50000"/>
                      </a:schemeClr>
                    </a:solidFill>
                  </a:tcPr>
                </a:tc>
                <a:tc>
                  <a:txBody>
                    <a:bodyPr/>
                    <a:lstStyle/>
                    <a:p>
                      <a:pPr algn="ctr">
                        <a:lnSpc>
                          <a:spcPct val="100000"/>
                        </a:lnSpc>
                      </a:pPr>
                      <a:endParaRPr lang="en-US" sz="1300" dirty="0">
                        <a:solidFill>
                          <a:srgbClr val="0D204A"/>
                        </a:solidFill>
                      </a:endParaRPr>
                    </a:p>
                  </a:txBody>
                  <a:tcPr marL="118872" marR="121920" marT="0" marB="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15000"/>
                      </a:schemeClr>
                    </a:solidFill>
                  </a:tcPr>
                </a:tc>
                <a:extLst>
                  <a:ext uri="{0D108BD9-81ED-4DB2-BD59-A6C34878D82A}">
                    <a16:rowId xmlns:a16="http://schemas.microsoft.com/office/drawing/2014/main" val="61039339"/>
                  </a:ext>
                </a:extLst>
              </a:tr>
              <a:tr h="292329">
                <a:tc>
                  <a:txBody>
                    <a:bodyPr/>
                    <a:lstStyle/>
                    <a:p>
                      <a:pPr marL="115888" indent="0">
                        <a:lnSpc>
                          <a:spcPct val="100000"/>
                        </a:lnSpc>
                      </a:pPr>
                      <a:r>
                        <a:rPr lang="en-US" sz="1300" dirty="0">
                          <a:solidFill>
                            <a:srgbClr val="0D204A"/>
                          </a:solidFill>
                        </a:rPr>
                        <a:t>&lt;8 hours</a:t>
                      </a:r>
                    </a:p>
                  </a:txBody>
                  <a:tcPr marL="118872" marR="121920" marT="0" marB="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US" sz="1300" dirty="0">
                          <a:solidFill>
                            <a:srgbClr val="0D204A"/>
                          </a:solidFill>
                        </a:rPr>
                        <a:t>44.1</a:t>
                      </a:r>
                    </a:p>
                  </a:txBody>
                  <a:tcPr marL="118872" marR="121920" marT="0" marB="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50000"/>
                      </a:schemeClr>
                    </a:solidFill>
                  </a:tcPr>
                </a:tc>
                <a:tc>
                  <a:txBody>
                    <a:bodyPr/>
                    <a:lstStyle/>
                    <a:p>
                      <a:pPr algn="ctr">
                        <a:lnSpc>
                          <a:spcPct val="100000"/>
                        </a:lnSpc>
                      </a:pPr>
                      <a:r>
                        <a:rPr lang="en-US" sz="1300" dirty="0">
                          <a:solidFill>
                            <a:srgbClr val="0D204A"/>
                          </a:solidFill>
                        </a:rPr>
                        <a:t>41.5</a:t>
                      </a:r>
                    </a:p>
                  </a:txBody>
                  <a:tcPr marL="118872" marR="121920" marT="0" marB="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15000"/>
                      </a:schemeClr>
                    </a:solidFill>
                  </a:tcPr>
                </a:tc>
                <a:extLst>
                  <a:ext uri="{0D108BD9-81ED-4DB2-BD59-A6C34878D82A}">
                    <a16:rowId xmlns:a16="http://schemas.microsoft.com/office/drawing/2014/main" val="325792020"/>
                  </a:ext>
                </a:extLst>
              </a:tr>
              <a:tr h="292329">
                <a:tc>
                  <a:txBody>
                    <a:bodyPr/>
                    <a:lstStyle/>
                    <a:p>
                      <a:pPr marL="115888" indent="0">
                        <a:lnSpc>
                          <a:spcPct val="100000"/>
                        </a:lnSpc>
                      </a:pPr>
                      <a:r>
                        <a:rPr lang="en-US" sz="1300" dirty="0">
                          <a:solidFill>
                            <a:srgbClr val="0D204A"/>
                          </a:solidFill>
                        </a:rPr>
                        <a:t>8-18 hours</a:t>
                      </a:r>
                    </a:p>
                  </a:txBody>
                  <a:tcPr marL="118872" marR="121920" marT="0" marB="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US" sz="1300" dirty="0">
                          <a:solidFill>
                            <a:srgbClr val="0D204A"/>
                          </a:solidFill>
                        </a:rPr>
                        <a:t>41.8</a:t>
                      </a:r>
                    </a:p>
                  </a:txBody>
                  <a:tcPr marL="118872" marR="121920" marT="0" marB="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50000"/>
                      </a:schemeClr>
                    </a:solidFill>
                  </a:tcPr>
                </a:tc>
                <a:tc>
                  <a:txBody>
                    <a:bodyPr/>
                    <a:lstStyle/>
                    <a:p>
                      <a:pPr algn="ctr">
                        <a:lnSpc>
                          <a:spcPct val="100000"/>
                        </a:lnSpc>
                      </a:pPr>
                      <a:r>
                        <a:rPr lang="en-US" sz="1300" dirty="0">
                          <a:solidFill>
                            <a:srgbClr val="0D204A"/>
                          </a:solidFill>
                        </a:rPr>
                        <a:t>41.1</a:t>
                      </a:r>
                    </a:p>
                  </a:txBody>
                  <a:tcPr marL="118872" marR="121920" marT="0" marB="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15000"/>
                      </a:schemeClr>
                    </a:solidFill>
                  </a:tcPr>
                </a:tc>
                <a:extLst>
                  <a:ext uri="{0D108BD9-81ED-4DB2-BD59-A6C34878D82A}">
                    <a16:rowId xmlns:a16="http://schemas.microsoft.com/office/drawing/2014/main" val="1007739456"/>
                  </a:ext>
                </a:extLst>
              </a:tr>
              <a:tr h="292329">
                <a:tc>
                  <a:txBody>
                    <a:bodyPr/>
                    <a:lstStyle/>
                    <a:p>
                      <a:pPr marL="115888" indent="0">
                        <a:lnSpc>
                          <a:spcPct val="100000"/>
                        </a:lnSpc>
                      </a:pPr>
                      <a:r>
                        <a:rPr lang="en-US" sz="1300" dirty="0">
                          <a:solidFill>
                            <a:srgbClr val="0D204A"/>
                          </a:solidFill>
                        </a:rPr>
                        <a:t>&gt;18 hours</a:t>
                      </a:r>
                    </a:p>
                  </a:txBody>
                  <a:tcPr marL="118872" marR="121920" marT="0" marB="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US" sz="1300" dirty="0">
                          <a:solidFill>
                            <a:srgbClr val="0D204A"/>
                          </a:solidFill>
                        </a:rPr>
                        <a:t>14.0</a:t>
                      </a:r>
                    </a:p>
                  </a:txBody>
                  <a:tcPr marL="118872" marR="121920" marT="0" marB="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50000"/>
                      </a:schemeClr>
                    </a:solidFill>
                  </a:tcPr>
                </a:tc>
                <a:tc>
                  <a:txBody>
                    <a:bodyPr/>
                    <a:lstStyle/>
                    <a:p>
                      <a:pPr algn="ctr">
                        <a:lnSpc>
                          <a:spcPct val="100000"/>
                        </a:lnSpc>
                      </a:pPr>
                      <a:r>
                        <a:rPr lang="en-US" sz="1300" dirty="0">
                          <a:solidFill>
                            <a:srgbClr val="0D204A"/>
                          </a:solidFill>
                        </a:rPr>
                        <a:t>17.4</a:t>
                      </a:r>
                    </a:p>
                  </a:txBody>
                  <a:tcPr marL="118872" marR="121920" marT="0" marB="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15000"/>
                      </a:schemeClr>
                    </a:solidFill>
                  </a:tcPr>
                </a:tc>
                <a:extLst>
                  <a:ext uri="{0D108BD9-81ED-4DB2-BD59-A6C34878D82A}">
                    <a16:rowId xmlns:a16="http://schemas.microsoft.com/office/drawing/2014/main" val="2797661537"/>
                  </a:ext>
                </a:extLst>
              </a:tr>
              <a:tr h="292329">
                <a:tc>
                  <a:txBody>
                    <a:bodyPr/>
                    <a:lstStyle/>
                    <a:p>
                      <a:pPr>
                        <a:lnSpc>
                          <a:spcPct val="100000"/>
                        </a:lnSpc>
                      </a:pPr>
                      <a:r>
                        <a:rPr lang="en-US" sz="1300" dirty="0">
                          <a:solidFill>
                            <a:srgbClr val="0D204A"/>
                          </a:solidFill>
                        </a:rPr>
                        <a:t>Door-to-administration time, hours, median</a:t>
                      </a:r>
                    </a:p>
                  </a:txBody>
                  <a:tcPr marL="118872" marR="121920" marT="0" marB="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US" sz="1300" dirty="0">
                          <a:solidFill>
                            <a:srgbClr val="0D204A"/>
                          </a:solidFill>
                        </a:rPr>
                        <a:t>2.5</a:t>
                      </a:r>
                    </a:p>
                  </a:txBody>
                  <a:tcPr marL="118872" marR="121920" marT="0" marB="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50000"/>
                      </a:schemeClr>
                    </a:solidFill>
                  </a:tcPr>
                </a:tc>
                <a:tc>
                  <a:txBody>
                    <a:bodyPr/>
                    <a:lstStyle/>
                    <a:p>
                      <a:pPr algn="ctr">
                        <a:lnSpc>
                          <a:spcPct val="100000"/>
                        </a:lnSpc>
                      </a:pPr>
                      <a:r>
                        <a:rPr lang="en-US" sz="1300" dirty="0">
                          <a:solidFill>
                            <a:srgbClr val="0D204A"/>
                          </a:solidFill>
                        </a:rPr>
                        <a:t>2.3</a:t>
                      </a:r>
                    </a:p>
                  </a:txBody>
                  <a:tcPr marL="118872" marR="121920" marT="0" marB="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15000"/>
                      </a:schemeClr>
                    </a:solidFill>
                  </a:tcPr>
                </a:tc>
                <a:extLst>
                  <a:ext uri="{0D108BD9-81ED-4DB2-BD59-A6C34878D82A}">
                    <a16:rowId xmlns:a16="http://schemas.microsoft.com/office/drawing/2014/main" val="4192265768"/>
                  </a:ext>
                </a:extLst>
              </a:tr>
            </a:tbl>
          </a:graphicData>
        </a:graphic>
      </p:graphicFrame>
      <p:sp>
        <p:nvSpPr>
          <p:cNvPr id="11" name="TextBox 10">
            <a:extLst>
              <a:ext uri="{FF2B5EF4-FFF2-40B4-BE49-F238E27FC236}">
                <a16:creationId xmlns:a16="http://schemas.microsoft.com/office/drawing/2014/main" id="{5B44E0C6-6FA3-9140-5124-017A3F653296}"/>
              </a:ext>
            </a:extLst>
          </p:cNvPr>
          <p:cNvSpPr txBox="1"/>
          <p:nvPr/>
        </p:nvSpPr>
        <p:spPr>
          <a:xfrm>
            <a:off x="609600" y="602903"/>
            <a:ext cx="10953922" cy="400110"/>
          </a:xfrm>
          <a:prstGeom prst="rect">
            <a:avLst/>
          </a:prstGeom>
          <a:noFill/>
        </p:spPr>
        <p:txBody>
          <a:bodyPr wrap="square" rtlCol="0">
            <a:spAutoFit/>
          </a:bodyPr>
          <a:lstStyle/>
          <a:p>
            <a:pPr algn="ctr" defTabSz="1219170">
              <a:defRPr/>
            </a:pPr>
            <a:r>
              <a:rPr lang="en-US" sz="2000" kern="0" dirty="0">
                <a:solidFill>
                  <a:sysClr val="windowText" lastClr="000000"/>
                </a:solidFill>
                <a:latin typeface="Arial" panose="020B0604020202020204" pitchFamily="34" charset="0"/>
                <a:cs typeface="Arial" panose="020B0604020202020204" pitchFamily="34" charset="0"/>
              </a:rPr>
              <a:t>Characteristics for </a:t>
            </a:r>
            <a:r>
              <a:rPr lang="en-US" sz="2000" b="1" kern="0" dirty="0">
                <a:solidFill>
                  <a:schemeClr val="accent4"/>
                </a:solidFill>
                <a:latin typeface="Arial" panose="020B0604020202020204" pitchFamily="34" charset="0"/>
                <a:cs typeface="Arial" panose="020B0604020202020204" pitchFamily="34" charset="0"/>
              </a:rPr>
              <a:t>andexanet alfa (N = 2122) </a:t>
            </a:r>
            <a:r>
              <a:rPr lang="en-US" sz="2000" kern="0" dirty="0">
                <a:solidFill>
                  <a:sysClr val="windowText" lastClr="000000"/>
                </a:solidFill>
                <a:latin typeface="Arial" panose="020B0604020202020204" pitchFamily="34" charset="0"/>
                <a:cs typeface="Arial" panose="020B0604020202020204" pitchFamily="34" charset="0"/>
              </a:rPr>
              <a:t>versus </a:t>
            </a:r>
            <a:r>
              <a:rPr lang="en-US" sz="2000" b="1" kern="0" dirty="0">
                <a:solidFill>
                  <a:schemeClr val="accent1"/>
                </a:solidFill>
                <a:latin typeface="Arial" panose="020B0604020202020204" pitchFamily="34" charset="0"/>
                <a:cs typeface="Arial" panose="020B0604020202020204" pitchFamily="34" charset="0"/>
              </a:rPr>
              <a:t>4F-PCC (N = 2273)</a:t>
            </a:r>
            <a:r>
              <a:rPr lang="en-US" sz="2000" b="1" kern="0" baseline="30000" dirty="0">
                <a:latin typeface="Arial" panose="020B0604020202020204" pitchFamily="34" charset="0"/>
                <a:cs typeface="Arial" panose="020B0604020202020204" pitchFamily="34" charset="0"/>
              </a:rPr>
              <a:t>1</a:t>
            </a:r>
          </a:p>
        </p:txBody>
      </p:sp>
      <p:grpSp>
        <p:nvGrpSpPr>
          <p:cNvPr id="15" name="Group 14">
            <a:extLst>
              <a:ext uri="{FF2B5EF4-FFF2-40B4-BE49-F238E27FC236}">
                <a16:creationId xmlns:a16="http://schemas.microsoft.com/office/drawing/2014/main" id="{2A665D9B-5651-56BC-D48E-8A5C9B73F406}"/>
              </a:ext>
            </a:extLst>
          </p:cNvPr>
          <p:cNvGrpSpPr/>
          <p:nvPr/>
        </p:nvGrpSpPr>
        <p:grpSpPr>
          <a:xfrm>
            <a:off x="7074618" y="1339623"/>
            <a:ext cx="4473917" cy="4184375"/>
            <a:chOff x="7317899" y="1339623"/>
            <a:chExt cx="4473917" cy="4184375"/>
          </a:xfrm>
        </p:grpSpPr>
        <p:sp>
          <p:nvSpPr>
            <p:cNvPr id="69" name="TextBox 68">
              <a:extLst>
                <a:ext uri="{FF2B5EF4-FFF2-40B4-BE49-F238E27FC236}">
                  <a16:creationId xmlns:a16="http://schemas.microsoft.com/office/drawing/2014/main" id="{866231F9-CFF0-4481-FBF6-381900E3F335}"/>
                </a:ext>
              </a:extLst>
            </p:cNvPr>
            <p:cNvSpPr txBox="1"/>
            <p:nvPr/>
          </p:nvSpPr>
          <p:spPr>
            <a:xfrm>
              <a:off x="8544975" y="1339623"/>
              <a:ext cx="2165978" cy="400110"/>
            </a:xfrm>
            <a:prstGeom prst="rect">
              <a:avLst/>
            </a:prstGeom>
            <a:noFill/>
          </p:spPr>
          <p:txBody>
            <a:bodyPr wrap="none" rtlCol="0">
              <a:spAutoFit/>
            </a:bodyPr>
            <a:lstStyle/>
            <a:p>
              <a:pPr defTabSz="1219170">
                <a:defRPr/>
              </a:pPr>
              <a:r>
                <a:rPr lang="en-US" sz="2000" b="1" kern="0" dirty="0">
                  <a:solidFill>
                    <a:srgbClr val="003366"/>
                  </a:solidFill>
                  <a:latin typeface="Arial" panose="020B0604020202020204" pitchFamily="34" charset="0"/>
                  <a:cs typeface="Arial" panose="020B0604020202020204" pitchFamily="34" charset="0"/>
                </a:rPr>
                <a:t>Bleed Locations</a:t>
              </a:r>
            </a:p>
          </p:txBody>
        </p:sp>
        <p:grpSp>
          <p:nvGrpSpPr>
            <p:cNvPr id="13" name="Group 12">
              <a:extLst>
                <a:ext uri="{FF2B5EF4-FFF2-40B4-BE49-F238E27FC236}">
                  <a16:creationId xmlns:a16="http://schemas.microsoft.com/office/drawing/2014/main" id="{1BDA3C1F-C72B-4703-B2A4-92294AD319FC}"/>
                </a:ext>
              </a:extLst>
            </p:cNvPr>
            <p:cNvGrpSpPr/>
            <p:nvPr/>
          </p:nvGrpSpPr>
          <p:grpSpPr>
            <a:xfrm>
              <a:off x="9625838" y="2373983"/>
              <a:ext cx="2165978" cy="2262662"/>
              <a:chOff x="7084270" y="2998673"/>
              <a:chExt cx="1624484" cy="1696996"/>
            </a:xfrm>
          </p:grpSpPr>
          <p:grpSp>
            <p:nvGrpSpPr>
              <p:cNvPr id="4" name="Group 3">
                <a:extLst>
                  <a:ext uri="{FF2B5EF4-FFF2-40B4-BE49-F238E27FC236}">
                    <a16:creationId xmlns:a16="http://schemas.microsoft.com/office/drawing/2014/main" id="{00FFFEC7-95A3-E027-5A99-30AFD0D3967A}"/>
                  </a:ext>
                </a:extLst>
              </p:cNvPr>
              <p:cNvGrpSpPr/>
              <p:nvPr/>
            </p:nvGrpSpPr>
            <p:grpSpPr>
              <a:xfrm>
                <a:off x="7084270" y="2998673"/>
                <a:ext cx="1624484" cy="1696996"/>
                <a:chOff x="6929601" y="2841066"/>
                <a:chExt cx="1624484" cy="1696996"/>
              </a:xfrm>
            </p:grpSpPr>
            <p:graphicFrame>
              <p:nvGraphicFramePr>
                <p:cNvPr id="85" name="Chart 84">
                  <a:extLst>
                    <a:ext uri="{FF2B5EF4-FFF2-40B4-BE49-F238E27FC236}">
                      <a16:creationId xmlns:a16="http://schemas.microsoft.com/office/drawing/2014/main" id="{DDB4A7C3-5FC7-D2E5-9E47-9A083BC9AFCC}"/>
                    </a:ext>
                  </a:extLst>
                </p:cNvPr>
                <p:cNvGraphicFramePr/>
                <p:nvPr>
                  <p:extLst>
                    <p:ext uri="{D42A27DB-BD31-4B8C-83A1-F6EECF244321}">
                      <p14:modId xmlns:p14="http://schemas.microsoft.com/office/powerpoint/2010/main" val="3343262719"/>
                    </p:ext>
                  </p:extLst>
                </p:nvPr>
              </p:nvGraphicFramePr>
              <p:xfrm>
                <a:off x="6929601" y="2960118"/>
                <a:ext cx="1624484" cy="1577944"/>
              </p:xfrm>
              <a:graphic>
                <a:graphicData uri="http://schemas.openxmlformats.org/drawingml/2006/chart">
                  <c:chart xmlns:c="http://schemas.openxmlformats.org/drawingml/2006/chart" xmlns:r="http://schemas.openxmlformats.org/officeDocument/2006/relationships" r:id="rId3"/>
                </a:graphicData>
              </a:graphic>
            </p:graphicFrame>
            <p:sp>
              <p:nvSpPr>
                <p:cNvPr id="87" name="TextBox 86">
                  <a:extLst>
                    <a:ext uri="{FF2B5EF4-FFF2-40B4-BE49-F238E27FC236}">
                      <a16:creationId xmlns:a16="http://schemas.microsoft.com/office/drawing/2014/main" id="{4D5FF865-4A08-37F0-71E9-A7FB26EC39E8}"/>
                    </a:ext>
                  </a:extLst>
                </p:cNvPr>
                <p:cNvSpPr txBox="1"/>
                <p:nvPr/>
              </p:nvSpPr>
              <p:spPr>
                <a:xfrm>
                  <a:off x="7513655" y="2841066"/>
                  <a:ext cx="423434" cy="220301"/>
                </a:xfrm>
                <a:prstGeom prst="rect">
                  <a:avLst/>
                </a:prstGeom>
                <a:noFill/>
              </p:spPr>
              <p:txBody>
                <a:bodyPr wrap="none" rtlCol="0">
                  <a:spAutoFit/>
                </a:bodyPr>
                <a:lstStyle/>
                <a:p>
                  <a:pPr algn="ctr" defTabSz="1219170">
                    <a:lnSpc>
                      <a:spcPts val="1733"/>
                    </a:lnSpc>
                    <a:defRPr/>
                  </a:pPr>
                  <a:r>
                    <a:rPr lang="en-US" sz="1300" b="1" kern="0" dirty="0">
                      <a:solidFill>
                        <a:srgbClr val="0D204A"/>
                      </a:solidFill>
                      <a:latin typeface="Arial" panose="020B0604020202020204" pitchFamily="34" charset="0"/>
                      <a:cs typeface="Arial" panose="020B0604020202020204" pitchFamily="34" charset="0"/>
                    </a:rPr>
                    <a:t>1.8%</a:t>
                  </a:r>
                </a:p>
              </p:txBody>
            </p:sp>
            <p:sp>
              <p:nvSpPr>
                <p:cNvPr id="90" name="TextBox 89">
                  <a:extLst>
                    <a:ext uri="{FF2B5EF4-FFF2-40B4-BE49-F238E27FC236}">
                      <a16:creationId xmlns:a16="http://schemas.microsoft.com/office/drawing/2014/main" id="{0E1C0DD5-545B-CBFC-1192-21B080F565B4}"/>
                    </a:ext>
                  </a:extLst>
                </p:cNvPr>
                <p:cNvSpPr txBox="1"/>
                <p:nvPr/>
              </p:nvSpPr>
              <p:spPr>
                <a:xfrm>
                  <a:off x="7135225" y="2951304"/>
                  <a:ext cx="423434" cy="220301"/>
                </a:xfrm>
                <a:prstGeom prst="rect">
                  <a:avLst/>
                </a:prstGeom>
                <a:noFill/>
              </p:spPr>
              <p:txBody>
                <a:bodyPr wrap="none" rtlCol="0">
                  <a:spAutoFit/>
                </a:bodyPr>
                <a:lstStyle/>
                <a:p>
                  <a:pPr algn="ctr" defTabSz="1219170">
                    <a:lnSpc>
                      <a:spcPts val="1733"/>
                    </a:lnSpc>
                    <a:defRPr/>
                  </a:pPr>
                  <a:r>
                    <a:rPr lang="en-US" sz="1300" b="1" kern="0" dirty="0">
                      <a:solidFill>
                        <a:srgbClr val="0D204A"/>
                      </a:solidFill>
                      <a:latin typeface="Arial" panose="020B0604020202020204" pitchFamily="34" charset="0"/>
                      <a:cs typeface="Arial" panose="020B0604020202020204" pitchFamily="34" charset="0"/>
                    </a:rPr>
                    <a:t>9.2%</a:t>
                  </a:r>
                </a:p>
              </p:txBody>
            </p:sp>
            <p:cxnSp>
              <p:nvCxnSpPr>
                <p:cNvPr id="91" name="Straight Connector 90">
                  <a:extLst>
                    <a:ext uri="{FF2B5EF4-FFF2-40B4-BE49-F238E27FC236}">
                      <a16:creationId xmlns:a16="http://schemas.microsoft.com/office/drawing/2014/main" id="{F73D378A-A023-A1E2-7A92-00FFBCE7400F}"/>
                    </a:ext>
                  </a:extLst>
                </p:cNvPr>
                <p:cNvCxnSpPr>
                  <a:cxnSpLocks/>
                </p:cNvCxnSpPr>
                <p:nvPr/>
              </p:nvCxnSpPr>
              <p:spPr>
                <a:xfrm flipH="1" flipV="1">
                  <a:off x="7374647" y="3152482"/>
                  <a:ext cx="118579" cy="105408"/>
                </a:xfrm>
                <a:prstGeom prst="line">
                  <a:avLst/>
                </a:prstGeom>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D8A17987-3E55-94AA-E874-7DA974598FB6}"/>
                    </a:ext>
                  </a:extLst>
                </p:cNvPr>
                <p:cNvCxnSpPr>
                  <a:cxnSpLocks/>
                </p:cNvCxnSpPr>
                <p:nvPr/>
              </p:nvCxnSpPr>
              <p:spPr>
                <a:xfrm flipV="1">
                  <a:off x="7707927" y="3040531"/>
                  <a:ext cx="0" cy="111951"/>
                </a:xfrm>
                <a:prstGeom prst="line">
                  <a:avLst/>
                </a:prstGeom>
                <a:ln w="9525"/>
              </p:spPr>
              <p:style>
                <a:lnRef idx="1">
                  <a:schemeClr val="dk1"/>
                </a:lnRef>
                <a:fillRef idx="0">
                  <a:schemeClr val="dk1"/>
                </a:fillRef>
                <a:effectRef idx="0">
                  <a:schemeClr val="dk1"/>
                </a:effectRef>
                <a:fontRef idx="minor">
                  <a:schemeClr val="tx1"/>
                </a:fontRef>
              </p:style>
            </p:cxnSp>
          </p:grpSp>
          <p:sp>
            <p:nvSpPr>
              <p:cNvPr id="88" name="TextBox 87">
                <a:extLst>
                  <a:ext uri="{FF2B5EF4-FFF2-40B4-BE49-F238E27FC236}">
                    <a16:creationId xmlns:a16="http://schemas.microsoft.com/office/drawing/2014/main" id="{A6B6E52F-E5A6-D2B7-90CF-9664556C0985}"/>
                  </a:ext>
                </a:extLst>
              </p:cNvPr>
              <p:cNvSpPr txBox="1"/>
              <p:nvPr/>
            </p:nvSpPr>
            <p:spPr>
              <a:xfrm>
                <a:off x="7930777" y="3818818"/>
                <a:ext cx="493164" cy="220301"/>
              </a:xfrm>
              <a:prstGeom prst="rect">
                <a:avLst/>
              </a:prstGeom>
              <a:noFill/>
            </p:spPr>
            <p:txBody>
              <a:bodyPr wrap="none" rtlCol="0">
                <a:spAutoFit/>
              </a:bodyPr>
              <a:lstStyle/>
              <a:p>
                <a:pPr algn="ctr" defTabSz="1219170">
                  <a:lnSpc>
                    <a:spcPts val="1733"/>
                  </a:lnSpc>
                  <a:defRPr/>
                </a:pPr>
                <a:r>
                  <a:rPr lang="en-US" sz="1300" b="1" kern="0" dirty="0">
                    <a:solidFill>
                      <a:prstClr val="white"/>
                    </a:solidFill>
                    <a:latin typeface="Arial" panose="020B0604020202020204" pitchFamily="34" charset="0"/>
                    <a:cs typeface="Arial" panose="020B0604020202020204" pitchFamily="34" charset="0"/>
                  </a:rPr>
                  <a:t>59.9%</a:t>
                </a:r>
              </a:p>
            </p:txBody>
          </p:sp>
          <p:sp>
            <p:nvSpPr>
              <p:cNvPr id="89" name="TextBox 88">
                <a:extLst>
                  <a:ext uri="{FF2B5EF4-FFF2-40B4-BE49-F238E27FC236}">
                    <a16:creationId xmlns:a16="http://schemas.microsoft.com/office/drawing/2014/main" id="{C28632FA-C1E7-2BA1-F3B5-4C90382835DC}"/>
                  </a:ext>
                </a:extLst>
              </p:cNvPr>
              <p:cNvSpPr txBox="1"/>
              <p:nvPr/>
            </p:nvSpPr>
            <p:spPr>
              <a:xfrm>
                <a:off x="7253449" y="3772144"/>
                <a:ext cx="493164" cy="220301"/>
              </a:xfrm>
              <a:prstGeom prst="rect">
                <a:avLst/>
              </a:prstGeom>
              <a:noFill/>
            </p:spPr>
            <p:txBody>
              <a:bodyPr wrap="none" rtlCol="0">
                <a:spAutoFit/>
              </a:bodyPr>
              <a:lstStyle/>
              <a:p>
                <a:pPr algn="ctr" defTabSz="1219170">
                  <a:lnSpc>
                    <a:spcPts val="1733"/>
                  </a:lnSpc>
                  <a:defRPr/>
                </a:pPr>
                <a:r>
                  <a:rPr lang="en-US" sz="1300" b="1" kern="0" dirty="0">
                    <a:solidFill>
                      <a:prstClr val="white"/>
                    </a:solidFill>
                    <a:latin typeface="Arial" panose="020B0604020202020204" pitchFamily="34" charset="0"/>
                    <a:cs typeface="Arial" panose="020B0604020202020204" pitchFamily="34" charset="0"/>
                  </a:rPr>
                  <a:t>29.1%</a:t>
                </a:r>
              </a:p>
            </p:txBody>
          </p:sp>
        </p:grpSp>
        <p:grpSp>
          <p:nvGrpSpPr>
            <p:cNvPr id="12" name="Group 11">
              <a:extLst>
                <a:ext uri="{FF2B5EF4-FFF2-40B4-BE49-F238E27FC236}">
                  <a16:creationId xmlns:a16="http://schemas.microsoft.com/office/drawing/2014/main" id="{A21187BD-106D-AF5F-6255-9BA9754AE084}"/>
                </a:ext>
              </a:extLst>
            </p:cNvPr>
            <p:cNvGrpSpPr/>
            <p:nvPr/>
          </p:nvGrpSpPr>
          <p:grpSpPr>
            <a:xfrm>
              <a:off x="7317899" y="2383338"/>
              <a:ext cx="2349419" cy="2281817"/>
              <a:chOff x="6998025" y="1415011"/>
              <a:chExt cx="1758367" cy="1711363"/>
            </a:xfrm>
          </p:grpSpPr>
          <p:grpSp>
            <p:nvGrpSpPr>
              <p:cNvPr id="10" name="Group 9">
                <a:extLst>
                  <a:ext uri="{FF2B5EF4-FFF2-40B4-BE49-F238E27FC236}">
                    <a16:creationId xmlns:a16="http://schemas.microsoft.com/office/drawing/2014/main" id="{58BC8643-8A1F-073F-D176-7B3DB2134A7B}"/>
                  </a:ext>
                </a:extLst>
              </p:cNvPr>
              <p:cNvGrpSpPr/>
              <p:nvPr/>
            </p:nvGrpSpPr>
            <p:grpSpPr>
              <a:xfrm>
                <a:off x="6998025" y="1415011"/>
                <a:ext cx="1758367" cy="1711363"/>
                <a:chOff x="6843356" y="1211357"/>
                <a:chExt cx="1758367" cy="1711363"/>
              </a:xfrm>
            </p:grpSpPr>
            <p:graphicFrame>
              <p:nvGraphicFramePr>
                <p:cNvPr id="79" name="Chart 78">
                  <a:extLst>
                    <a:ext uri="{FF2B5EF4-FFF2-40B4-BE49-F238E27FC236}">
                      <a16:creationId xmlns:a16="http://schemas.microsoft.com/office/drawing/2014/main" id="{01F36F00-F1DD-9B29-FD75-B143C180ADB4}"/>
                    </a:ext>
                  </a:extLst>
                </p:cNvPr>
                <p:cNvGraphicFramePr/>
                <p:nvPr>
                  <p:extLst>
                    <p:ext uri="{D42A27DB-BD31-4B8C-83A1-F6EECF244321}">
                      <p14:modId xmlns:p14="http://schemas.microsoft.com/office/powerpoint/2010/main" val="2573478788"/>
                    </p:ext>
                  </p:extLst>
                </p:nvPr>
              </p:nvGraphicFramePr>
              <p:xfrm>
                <a:off x="6843356" y="1345803"/>
                <a:ext cx="1758367" cy="1576917"/>
              </p:xfrm>
              <a:graphic>
                <a:graphicData uri="http://schemas.openxmlformats.org/drawingml/2006/chart">
                  <c:chart xmlns:c="http://schemas.openxmlformats.org/drawingml/2006/chart" xmlns:r="http://schemas.openxmlformats.org/officeDocument/2006/relationships" r:id="rId4"/>
                </a:graphicData>
              </a:graphic>
            </p:graphicFrame>
            <p:sp>
              <p:nvSpPr>
                <p:cNvPr id="80" name="TextBox 79">
                  <a:extLst>
                    <a:ext uri="{FF2B5EF4-FFF2-40B4-BE49-F238E27FC236}">
                      <a16:creationId xmlns:a16="http://schemas.microsoft.com/office/drawing/2014/main" id="{F6EB6615-CEC4-9409-627B-D561BEA9C368}"/>
                    </a:ext>
                  </a:extLst>
                </p:cNvPr>
                <p:cNvSpPr txBox="1"/>
                <p:nvPr/>
              </p:nvSpPr>
              <p:spPr>
                <a:xfrm>
                  <a:off x="7493617" y="1211357"/>
                  <a:ext cx="422545" cy="220301"/>
                </a:xfrm>
                <a:prstGeom prst="rect">
                  <a:avLst/>
                </a:prstGeom>
                <a:noFill/>
              </p:spPr>
              <p:txBody>
                <a:bodyPr wrap="none" rtlCol="0">
                  <a:spAutoFit/>
                </a:bodyPr>
                <a:lstStyle/>
                <a:p>
                  <a:pPr algn="ctr" defTabSz="1219170">
                    <a:lnSpc>
                      <a:spcPts val="1733"/>
                    </a:lnSpc>
                    <a:defRPr/>
                  </a:pPr>
                  <a:r>
                    <a:rPr lang="en-US" sz="1300" b="1" kern="0" dirty="0">
                      <a:solidFill>
                        <a:srgbClr val="0D204A"/>
                      </a:solidFill>
                      <a:latin typeface="Arial" panose="020B0604020202020204" pitchFamily="34" charset="0"/>
                      <a:cs typeface="Arial" panose="020B0604020202020204" pitchFamily="34" charset="0"/>
                    </a:rPr>
                    <a:t>1.8%</a:t>
                  </a:r>
                </a:p>
              </p:txBody>
            </p:sp>
            <p:sp>
              <p:nvSpPr>
                <p:cNvPr id="81" name="TextBox 80">
                  <a:extLst>
                    <a:ext uri="{FF2B5EF4-FFF2-40B4-BE49-F238E27FC236}">
                      <a16:creationId xmlns:a16="http://schemas.microsoft.com/office/drawing/2014/main" id="{8B463470-C312-20CF-98E8-B1087651FCB9}"/>
                    </a:ext>
                  </a:extLst>
                </p:cNvPr>
                <p:cNvSpPr txBox="1"/>
                <p:nvPr/>
              </p:nvSpPr>
              <p:spPr>
                <a:xfrm>
                  <a:off x="7041796" y="1329296"/>
                  <a:ext cx="492129" cy="220301"/>
                </a:xfrm>
                <a:prstGeom prst="rect">
                  <a:avLst/>
                </a:prstGeom>
                <a:noFill/>
              </p:spPr>
              <p:txBody>
                <a:bodyPr wrap="none" rtlCol="0">
                  <a:spAutoFit/>
                </a:bodyPr>
                <a:lstStyle/>
                <a:p>
                  <a:pPr algn="ctr" defTabSz="1219170">
                    <a:lnSpc>
                      <a:spcPts val="1733"/>
                    </a:lnSpc>
                    <a:defRPr/>
                  </a:pPr>
                  <a:r>
                    <a:rPr lang="en-US" sz="1300" b="1" kern="0" dirty="0">
                      <a:solidFill>
                        <a:srgbClr val="0D204A"/>
                      </a:solidFill>
                      <a:latin typeface="Arial" panose="020B0604020202020204" pitchFamily="34" charset="0"/>
                      <a:cs typeface="Arial" panose="020B0604020202020204" pitchFamily="34" charset="0"/>
                    </a:rPr>
                    <a:t>10.0%</a:t>
                  </a:r>
                </a:p>
              </p:txBody>
            </p:sp>
          </p:grpSp>
          <p:sp>
            <p:nvSpPr>
              <p:cNvPr id="83" name="TextBox 82">
                <a:extLst>
                  <a:ext uri="{FF2B5EF4-FFF2-40B4-BE49-F238E27FC236}">
                    <a16:creationId xmlns:a16="http://schemas.microsoft.com/office/drawing/2014/main" id="{3121349E-E79F-B1FF-06F5-3D75EC119BBB}"/>
                  </a:ext>
                </a:extLst>
              </p:cNvPr>
              <p:cNvSpPr txBox="1"/>
              <p:nvPr/>
            </p:nvSpPr>
            <p:spPr>
              <a:xfrm>
                <a:off x="7899723" y="2256072"/>
                <a:ext cx="492129" cy="220301"/>
              </a:xfrm>
              <a:prstGeom prst="rect">
                <a:avLst/>
              </a:prstGeom>
              <a:noFill/>
            </p:spPr>
            <p:txBody>
              <a:bodyPr wrap="none" rtlCol="0">
                <a:spAutoFit/>
              </a:bodyPr>
              <a:lstStyle/>
              <a:p>
                <a:pPr algn="ctr" defTabSz="1219170">
                  <a:lnSpc>
                    <a:spcPts val="1733"/>
                  </a:lnSpc>
                  <a:defRPr/>
                </a:pPr>
                <a:r>
                  <a:rPr lang="en-US" sz="1300" b="1" kern="0" dirty="0">
                    <a:solidFill>
                      <a:prstClr val="white"/>
                    </a:solidFill>
                    <a:latin typeface="Arial" panose="020B0604020202020204" pitchFamily="34" charset="0"/>
                    <a:cs typeface="Arial" panose="020B0604020202020204" pitchFamily="34" charset="0"/>
                  </a:rPr>
                  <a:t>56.8%</a:t>
                </a:r>
              </a:p>
            </p:txBody>
          </p:sp>
          <p:sp>
            <p:nvSpPr>
              <p:cNvPr id="84" name="TextBox 83">
                <a:extLst>
                  <a:ext uri="{FF2B5EF4-FFF2-40B4-BE49-F238E27FC236}">
                    <a16:creationId xmlns:a16="http://schemas.microsoft.com/office/drawing/2014/main" id="{2B64C8F3-5579-6525-3BCA-23F58B45C517}"/>
                  </a:ext>
                </a:extLst>
              </p:cNvPr>
              <p:cNvSpPr txBox="1"/>
              <p:nvPr/>
            </p:nvSpPr>
            <p:spPr>
              <a:xfrm>
                <a:off x="7242302" y="2284347"/>
                <a:ext cx="492129" cy="220301"/>
              </a:xfrm>
              <a:prstGeom prst="rect">
                <a:avLst/>
              </a:prstGeom>
              <a:noFill/>
            </p:spPr>
            <p:txBody>
              <a:bodyPr wrap="none" rtlCol="0">
                <a:spAutoFit/>
              </a:bodyPr>
              <a:lstStyle/>
              <a:p>
                <a:pPr algn="ctr" defTabSz="1219170">
                  <a:lnSpc>
                    <a:spcPts val="1733"/>
                  </a:lnSpc>
                  <a:defRPr/>
                </a:pPr>
                <a:r>
                  <a:rPr lang="en-US" sz="1300" b="1" kern="0" dirty="0">
                    <a:solidFill>
                      <a:prstClr val="white"/>
                    </a:solidFill>
                    <a:latin typeface="Arial" panose="020B0604020202020204" pitchFamily="34" charset="0"/>
                    <a:cs typeface="Arial" panose="020B0604020202020204" pitchFamily="34" charset="0"/>
                  </a:rPr>
                  <a:t>31.4%</a:t>
                </a:r>
              </a:p>
            </p:txBody>
          </p:sp>
        </p:grpSp>
        <p:sp>
          <p:nvSpPr>
            <p:cNvPr id="82" name="TextBox 81">
              <a:extLst>
                <a:ext uri="{FF2B5EF4-FFF2-40B4-BE49-F238E27FC236}">
                  <a16:creationId xmlns:a16="http://schemas.microsoft.com/office/drawing/2014/main" id="{A127BAFE-7350-B53F-0115-6413D974A029}"/>
                </a:ext>
              </a:extLst>
            </p:cNvPr>
            <p:cNvSpPr txBox="1"/>
            <p:nvPr/>
          </p:nvSpPr>
          <p:spPr>
            <a:xfrm>
              <a:off x="7389830" y="1919957"/>
              <a:ext cx="2027296" cy="338554"/>
            </a:xfrm>
            <a:prstGeom prst="rect">
              <a:avLst/>
            </a:prstGeom>
            <a:noFill/>
          </p:spPr>
          <p:txBody>
            <a:bodyPr wrap="square" rtlCol="0">
              <a:spAutoFit/>
            </a:bodyPr>
            <a:lstStyle/>
            <a:p>
              <a:pPr algn="ctr" defTabSz="1219170">
                <a:defRPr/>
              </a:pPr>
              <a:r>
                <a:rPr lang="en-US" sz="1600" b="1" kern="0" dirty="0">
                  <a:solidFill>
                    <a:srgbClr val="005BAA"/>
                  </a:solidFill>
                  <a:latin typeface="Arial" panose="020B0604020202020204" pitchFamily="34" charset="0"/>
                  <a:cs typeface="Arial" panose="020B0604020202020204" pitchFamily="34" charset="0"/>
                </a:rPr>
                <a:t>Andexanet alfa</a:t>
              </a:r>
            </a:p>
          </p:txBody>
        </p:sp>
        <p:sp>
          <p:nvSpPr>
            <p:cNvPr id="86" name="TextBox 85">
              <a:extLst>
                <a:ext uri="{FF2B5EF4-FFF2-40B4-BE49-F238E27FC236}">
                  <a16:creationId xmlns:a16="http://schemas.microsoft.com/office/drawing/2014/main" id="{DD8DA5DD-7492-9976-ABFA-E45D9C97E31F}"/>
                </a:ext>
              </a:extLst>
            </p:cNvPr>
            <p:cNvSpPr txBox="1"/>
            <p:nvPr/>
          </p:nvSpPr>
          <p:spPr>
            <a:xfrm>
              <a:off x="9830571" y="1919956"/>
              <a:ext cx="1715977" cy="338554"/>
            </a:xfrm>
            <a:prstGeom prst="rect">
              <a:avLst/>
            </a:prstGeom>
            <a:noFill/>
          </p:spPr>
          <p:txBody>
            <a:bodyPr wrap="square" rtlCol="0">
              <a:spAutoFit/>
            </a:bodyPr>
            <a:lstStyle/>
            <a:p>
              <a:pPr algn="ctr" defTabSz="1219170">
                <a:defRPr/>
              </a:pPr>
              <a:r>
                <a:rPr lang="en-US" sz="1600" b="1" kern="0" dirty="0">
                  <a:solidFill>
                    <a:srgbClr val="C00000"/>
                  </a:solidFill>
                  <a:latin typeface="Arial" panose="020B0604020202020204" pitchFamily="34" charset="0"/>
                  <a:cs typeface="Arial" panose="020B0604020202020204" pitchFamily="34" charset="0"/>
                </a:rPr>
                <a:t>4F-PCC</a:t>
              </a:r>
            </a:p>
          </p:txBody>
        </p:sp>
        <p:sp>
          <p:nvSpPr>
            <p:cNvPr id="17" name="TextBox 16">
              <a:extLst>
                <a:ext uri="{FF2B5EF4-FFF2-40B4-BE49-F238E27FC236}">
                  <a16:creationId xmlns:a16="http://schemas.microsoft.com/office/drawing/2014/main" id="{04A317C5-3AF4-B7B1-66C5-231D98C4F7B8}"/>
                </a:ext>
              </a:extLst>
            </p:cNvPr>
            <p:cNvSpPr txBox="1"/>
            <p:nvPr/>
          </p:nvSpPr>
          <p:spPr>
            <a:xfrm>
              <a:off x="8085540" y="5046944"/>
              <a:ext cx="2272840" cy="477054"/>
            </a:xfrm>
            <a:prstGeom prst="rect">
              <a:avLst/>
            </a:prstGeom>
            <a:noFill/>
          </p:spPr>
          <p:txBody>
            <a:bodyPr wrap="square" rtlCol="0">
              <a:spAutoFit/>
            </a:bodyPr>
            <a:lstStyle/>
            <a:p>
              <a:pPr defTabSz="1219170">
                <a:lnSpc>
                  <a:spcPts val="1467"/>
                </a:lnSpc>
                <a:defRPr/>
              </a:pPr>
              <a:r>
                <a:rPr lang="en-US" sz="1300" kern="0" dirty="0">
                  <a:solidFill>
                    <a:srgbClr val="0D204A"/>
                  </a:solidFill>
                  <a:latin typeface="Arial" panose="020B0604020202020204" pitchFamily="34" charset="0"/>
                  <a:cs typeface="Arial" panose="020B0604020202020204" pitchFamily="34" charset="0"/>
                </a:rPr>
                <a:t>Critical compartment/</a:t>
              </a:r>
            </a:p>
            <a:p>
              <a:pPr defTabSz="1219170">
                <a:lnSpc>
                  <a:spcPts val="1467"/>
                </a:lnSpc>
                <a:defRPr/>
              </a:pPr>
              <a:r>
                <a:rPr lang="en-US" sz="1300" kern="0" dirty="0">
                  <a:solidFill>
                    <a:srgbClr val="0D204A"/>
                  </a:solidFill>
                  <a:latin typeface="Arial" panose="020B0604020202020204" pitchFamily="34" charset="0"/>
                  <a:cs typeface="Arial" panose="020B0604020202020204" pitchFamily="34" charset="0"/>
                </a:rPr>
                <a:t>noncompressible</a:t>
              </a:r>
            </a:p>
          </p:txBody>
        </p:sp>
        <p:sp>
          <p:nvSpPr>
            <p:cNvPr id="18" name="Rectangle 17">
              <a:extLst>
                <a:ext uri="{FF2B5EF4-FFF2-40B4-BE49-F238E27FC236}">
                  <a16:creationId xmlns:a16="http://schemas.microsoft.com/office/drawing/2014/main" id="{CD795476-DDB3-B391-F720-B6012E1E6366}"/>
                </a:ext>
              </a:extLst>
            </p:cNvPr>
            <p:cNvSpPr/>
            <p:nvPr/>
          </p:nvSpPr>
          <p:spPr>
            <a:xfrm>
              <a:off x="7738309" y="4793720"/>
              <a:ext cx="115724" cy="110733"/>
            </a:xfrm>
            <a:prstGeom prst="rect">
              <a:avLst/>
            </a:prstGeom>
            <a:solidFill>
              <a:schemeClr val="accent4"/>
            </a:solidFill>
            <a:ln w="25400" cap="flat" cmpd="sng" algn="ctr">
              <a:noFill/>
              <a:prstDash val="solid"/>
            </a:ln>
            <a:effectLst/>
          </p:spPr>
          <p:txBody>
            <a:bodyPr rtlCol="0" anchor="ctr"/>
            <a:lstStyle/>
            <a:p>
              <a:pPr algn="ctr" defTabSz="1219170">
                <a:defRPr/>
              </a:pPr>
              <a:endParaRPr lang="en-US" sz="2400" kern="0" dirty="0">
                <a:solidFill>
                  <a:srgbClr val="0D204A"/>
                </a:solidFill>
                <a:latin typeface="Franklin Gothic Book" panose="020B0503020102020204"/>
              </a:endParaRPr>
            </a:p>
          </p:txBody>
        </p:sp>
        <p:sp>
          <p:nvSpPr>
            <p:cNvPr id="19" name="TextBox 18">
              <a:extLst>
                <a:ext uri="{FF2B5EF4-FFF2-40B4-BE49-F238E27FC236}">
                  <a16:creationId xmlns:a16="http://schemas.microsoft.com/office/drawing/2014/main" id="{27C2FFF3-AE79-18B1-5A30-787536E1ECE3}"/>
                </a:ext>
              </a:extLst>
            </p:cNvPr>
            <p:cNvSpPr txBox="1"/>
            <p:nvPr/>
          </p:nvSpPr>
          <p:spPr>
            <a:xfrm>
              <a:off x="8085540" y="4676391"/>
              <a:ext cx="1038963" cy="293735"/>
            </a:xfrm>
            <a:prstGeom prst="rect">
              <a:avLst/>
            </a:prstGeom>
            <a:noFill/>
          </p:spPr>
          <p:txBody>
            <a:bodyPr wrap="square" rtlCol="0">
              <a:spAutoFit/>
            </a:bodyPr>
            <a:lstStyle/>
            <a:p>
              <a:pPr defTabSz="1219170">
                <a:lnSpc>
                  <a:spcPts val="1733"/>
                </a:lnSpc>
                <a:defRPr/>
              </a:pPr>
              <a:r>
                <a:rPr lang="en-US" sz="1300" kern="0" dirty="0">
                  <a:solidFill>
                    <a:srgbClr val="0D204A"/>
                  </a:solidFill>
                  <a:latin typeface="Arial" panose="020B0604020202020204" pitchFamily="34" charset="0"/>
                  <a:cs typeface="Arial" panose="020B0604020202020204" pitchFamily="34" charset="0"/>
                </a:rPr>
                <a:t>GI</a:t>
              </a:r>
            </a:p>
          </p:txBody>
        </p:sp>
        <p:sp>
          <p:nvSpPr>
            <p:cNvPr id="20" name="Rectangle 19">
              <a:extLst>
                <a:ext uri="{FF2B5EF4-FFF2-40B4-BE49-F238E27FC236}">
                  <a16:creationId xmlns:a16="http://schemas.microsoft.com/office/drawing/2014/main" id="{F274DFA6-8D35-3375-DBC0-BB1027A762D9}"/>
                </a:ext>
              </a:extLst>
            </p:cNvPr>
            <p:cNvSpPr/>
            <p:nvPr/>
          </p:nvSpPr>
          <p:spPr>
            <a:xfrm>
              <a:off x="10360055" y="4793720"/>
              <a:ext cx="115724" cy="110733"/>
            </a:xfrm>
            <a:prstGeom prst="rect">
              <a:avLst/>
            </a:prstGeom>
            <a:solidFill>
              <a:schemeClr val="accent4">
                <a:lumMod val="60000"/>
                <a:lumOff val="40000"/>
              </a:schemeClr>
            </a:solidFill>
            <a:ln w="25400" cap="flat" cmpd="sng" algn="ctr">
              <a:noFill/>
              <a:prstDash val="solid"/>
            </a:ln>
            <a:effectLst/>
          </p:spPr>
          <p:txBody>
            <a:bodyPr rtlCol="0" anchor="ctr"/>
            <a:lstStyle/>
            <a:p>
              <a:pPr algn="ctr" defTabSz="1219170">
                <a:defRPr/>
              </a:pPr>
              <a:endParaRPr lang="en-US" sz="2400" kern="0" dirty="0">
                <a:solidFill>
                  <a:srgbClr val="0D204A"/>
                </a:solidFill>
                <a:latin typeface="Franklin Gothic Book" panose="020B0503020102020204"/>
              </a:endParaRPr>
            </a:p>
          </p:txBody>
        </p:sp>
        <p:sp>
          <p:nvSpPr>
            <p:cNvPr id="21" name="TextBox 20">
              <a:extLst>
                <a:ext uri="{FF2B5EF4-FFF2-40B4-BE49-F238E27FC236}">
                  <a16:creationId xmlns:a16="http://schemas.microsoft.com/office/drawing/2014/main" id="{6C036369-34DF-0BA7-69AD-2BE513563E4F}"/>
                </a:ext>
              </a:extLst>
            </p:cNvPr>
            <p:cNvSpPr txBox="1"/>
            <p:nvPr/>
          </p:nvSpPr>
          <p:spPr>
            <a:xfrm>
              <a:off x="10685712" y="4676391"/>
              <a:ext cx="1038963" cy="293735"/>
            </a:xfrm>
            <a:prstGeom prst="rect">
              <a:avLst/>
            </a:prstGeom>
            <a:noFill/>
          </p:spPr>
          <p:txBody>
            <a:bodyPr wrap="square" rtlCol="0">
              <a:spAutoFit/>
            </a:bodyPr>
            <a:lstStyle/>
            <a:p>
              <a:pPr defTabSz="1219170">
                <a:lnSpc>
                  <a:spcPts val="1733"/>
                </a:lnSpc>
                <a:defRPr/>
              </a:pPr>
              <a:r>
                <a:rPr lang="en-US" sz="1300" kern="0" dirty="0">
                  <a:solidFill>
                    <a:srgbClr val="0D204A"/>
                  </a:solidFill>
                  <a:latin typeface="Arial" panose="020B0604020202020204" pitchFamily="34" charset="0"/>
                  <a:cs typeface="Arial" panose="020B0604020202020204" pitchFamily="34" charset="0"/>
                </a:rPr>
                <a:t>ICH</a:t>
              </a:r>
            </a:p>
          </p:txBody>
        </p:sp>
        <p:sp>
          <p:nvSpPr>
            <p:cNvPr id="22" name="Rectangle 21">
              <a:extLst>
                <a:ext uri="{FF2B5EF4-FFF2-40B4-BE49-F238E27FC236}">
                  <a16:creationId xmlns:a16="http://schemas.microsoft.com/office/drawing/2014/main" id="{C4A8C165-035B-AD49-4D2B-06B4A2D4D169}"/>
                </a:ext>
              </a:extLst>
            </p:cNvPr>
            <p:cNvSpPr/>
            <p:nvPr/>
          </p:nvSpPr>
          <p:spPr>
            <a:xfrm>
              <a:off x="10351779" y="5244627"/>
              <a:ext cx="115724" cy="110733"/>
            </a:xfrm>
            <a:prstGeom prst="rect">
              <a:avLst/>
            </a:prstGeom>
            <a:solidFill>
              <a:schemeClr val="accent4">
                <a:lumMod val="20000"/>
                <a:lumOff val="80000"/>
              </a:schemeClr>
            </a:solidFill>
            <a:ln w="25400" cap="flat" cmpd="sng" algn="ctr">
              <a:noFill/>
              <a:prstDash val="solid"/>
            </a:ln>
            <a:effectLst/>
          </p:spPr>
          <p:txBody>
            <a:bodyPr rtlCol="0" anchor="ctr"/>
            <a:lstStyle/>
            <a:p>
              <a:pPr algn="ctr" defTabSz="1219170">
                <a:defRPr/>
              </a:pPr>
              <a:endParaRPr lang="en-US" sz="2400" kern="0" dirty="0">
                <a:solidFill>
                  <a:srgbClr val="0D204A"/>
                </a:solidFill>
                <a:latin typeface="Franklin Gothic Book" panose="020B0503020102020204"/>
              </a:endParaRPr>
            </a:p>
          </p:txBody>
        </p:sp>
        <p:sp>
          <p:nvSpPr>
            <p:cNvPr id="23" name="Rectangle 22">
              <a:extLst>
                <a:ext uri="{FF2B5EF4-FFF2-40B4-BE49-F238E27FC236}">
                  <a16:creationId xmlns:a16="http://schemas.microsoft.com/office/drawing/2014/main" id="{C5C5DF29-F6E1-2097-FEE1-8C1D41F5F25B}"/>
                </a:ext>
              </a:extLst>
            </p:cNvPr>
            <p:cNvSpPr/>
            <p:nvPr/>
          </p:nvSpPr>
          <p:spPr>
            <a:xfrm>
              <a:off x="7965730" y="5241217"/>
              <a:ext cx="115724" cy="110733"/>
            </a:xfrm>
            <a:prstGeom prst="rect">
              <a:avLst/>
            </a:prstGeom>
            <a:solidFill>
              <a:schemeClr val="accent1">
                <a:lumMod val="40000"/>
                <a:lumOff val="60000"/>
              </a:schemeClr>
            </a:solidFill>
            <a:ln w="25400" cap="flat" cmpd="sng" algn="ctr">
              <a:noFill/>
              <a:prstDash val="solid"/>
            </a:ln>
            <a:effectLst/>
          </p:spPr>
          <p:txBody>
            <a:bodyPr rtlCol="0" anchor="ctr"/>
            <a:lstStyle/>
            <a:p>
              <a:pPr algn="ctr" defTabSz="1219170">
                <a:defRPr/>
              </a:pPr>
              <a:endParaRPr lang="en-US" sz="2400" kern="0" dirty="0">
                <a:solidFill>
                  <a:srgbClr val="0D204A"/>
                </a:solidFill>
                <a:latin typeface="Franklin Gothic Book" panose="020B0503020102020204"/>
              </a:endParaRPr>
            </a:p>
          </p:txBody>
        </p:sp>
        <p:sp>
          <p:nvSpPr>
            <p:cNvPr id="24" name="TextBox 23">
              <a:extLst>
                <a:ext uri="{FF2B5EF4-FFF2-40B4-BE49-F238E27FC236}">
                  <a16:creationId xmlns:a16="http://schemas.microsoft.com/office/drawing/2014/main" id="{7E1B7D60-A46E-4ED4-03B7-C0F04DA27946}"/>
                </a:ext>
              </a:extLst>
            </p:cNvPr>
            <p:cNvSpPr txBox="1"/>
            <p:nvPr/>
          </p:nvSpPr>
          <p:spPr>
            <a:xfrm>
              <a:off x="10665475" y="5127298"/>
              <a:ext cx="1038963" cy="293735"/>
            </a:xfrm>
            <a:prstGeom prst="rect">
              <a:avLst/>
            </a:prstGeom>
            <a:noFill/>
          </p:spPr>
          <p:txBody>
            <a:bodyPr wrap="square" rtlCol="0">
              <a:spAutoFit/>
            </a:bodyPr>
            <a:lstStyle/>
            <a:p>
              <a:pPr defTabSz="1219170">
                <a:lnSpc>
                  <a:spcPts val="1733"/>
                </a:lnSpc>
                <a:defRPr/>
              </a:pPr>
              <a:r>
                <a:rPr lang="en-US" sz="1300" kern="0" dirty="0">
                  <a:solidFill>
                    <a:srgbClr val="0D204A"/>
                  </a:solidFill>
                  <a:latin typeface="Arial" panose="020B0604020202020204" pitchFamily="34" charset="0"/>
                  <a:cs typeface="Arial" panose="020B0604020202020204" pitchFamily="34" charset="0"/>
                </a:rPr>
                <a:t>Other</a:t>
              </a:r>
            </a:p>
          </p:txBody>
        </p:sp>
        <p:sp>
          <p:nvSpPr>
            <p:cNvPr id="5" name="Rectangle 4">
              <a:extLst>
                <a:ext uri="{FF2B5EF4-FFF2-40B4-BE49-F238E27FC236}">
                  <a16:creationId xmlns:a16="http://schemas.microsoft.com/office/drawing/2014/main" id="{9CB2A7D6-71F2-1231-FE75-0EAF2AA921BF}"/>
                </a:ext>
              </a:extLst>
            </p:cNvPr>
            <p:cNvSpPr/>
            <p:nvPr/>
          </p:nvSpPr>
          <p:spPr>
            <a:xfrm>
              <a:off x="7965730" y="4793720"/>
              <a:ext cx="115724" cy="110733"/>
            </a:xfrm>
            <a:prstGeom prst="rect">
              <a:avLst/>
            </a:prstGeom>
            <a:solidFill>
              <a:schemeClr val="accent1"/>
            </a:solidFill>
            <a:ln w="25400" cap="flat" cmpd="sng" algn="ctr">
              <a:noFill/>
              <a:prstDash val="solid"/>
            </a:ln>
            <a:effectLst/>
          </p:spPr>
          <p:txBody>
            <a:bodyPr rtlCol="0" anchor="ctr"/>
            <a:lstStyle/>
            <a:p>
              <a:pPr algn="ctr" defTabSz="1219170">
                <a:defRPr/>
              </a:pPr>
              <a:endParaRPr lang="en-US" sz="2400" kern="0" dirty="0">
                <a:solidFill>
                  <a:srgbClr val="0D204A"/>
                </a:solidFill>
                <a:latin typeface="Franklin Gothic Book" panose="020B0503020102020204"/>
              </a:endParaRPr>
            </a:p>
          </p:txBody>
        </p:sp>
        <p:sp>
          <p:nvSpPr>
            <p:cNvPr id="6" name="Rectangle 5">
              <a:extLst>
                <a:ext uri="{FF2B5EF4-FFF2-40B4-BE49-F238E27FC236}">
                  <a16:creationId xmlns:a16="http://schemas.microsoft.com/office/drawing/2014/main" id="{ABD665A9-D10C-ED96-8855-4FAC19BFAA41}"/>
                </a:ext>
              </a:extLst>
            </p:cNvPr>
            <p:cNvSpPr/>
            <p:nvPr/>
          </p:nvSpPr>
          <p:spPr>
            <a:xfrm>
              <a:off x="7738309" y="5241217"/>
              <a:ext cx="115724" cy="110733"/>
            </a:xfrm>
            <a:prstGeom prst="rect">
              <a:avLst/>
            </a:prstGeom>
            <a:solidFill>
              <a:schemeClr val="accent4">
                <a:lumMod val="40000"/>
                <a:lumOff val="60000"/>
              </a:schemeClr>
            </a:solidFill>
            <a:ln w="25400" cap="flat" cmpd="sng" algn="ctr">
              <a:noFill/>
              <a:prstDash val="solid"/>
            </a:ln>
            <a:effectLst/>
          </p:spPr>
          <p:txBody>
            <a:bodyPr rtlCol="0" anchor="ctr"/>
            <a:lstStyle/>
            <a:p>
              <a:pPr algn="ctr" defTabSz="1219170">
                <a:defRPr/>
              </a:pPr>
              <a:endParaRPr lang="en-US" sz="2400" kern="0" dirty="0">
                <a:solidFill>
                  <a:srgbClr val="0D204A"/>
                </a:solidFill>
                <a:latin typeface="Franklin Gothic Book" panose="020B0503020102020204"/>
              </a:endParaRPr>
            </a:p>
          </p:txBody>
        </p:sp>
        <p:sp>
          <p:nvSpPr>
            <p:cNvPr id="7" name="Rectangle 6">
              <a:extLst>
                <a:ext uri="{FF2B5EF4-FFF2-40B4-BE49-F238E27FC236}">
                  <a16:creationId xmlns:a16="http://schemas.microsoft.com/office/drawing/2014/main" id="{AAFD830B-69BD-0048-B553-A1BB14532591}"/>
                </a:ext>
              </a:extLst>
            </p:cNvPr>
            <p:cNvSpPr/>
            <p:nvPr/>
          </p:nvSpPr>
          <p:spPr>
            <a:xfrm>
              <a:off x="10583117" y="4793720"/>
              <a:ext cx="115724" cy="110733"/>
            </a:xfrm>
            <a:prstGeom prst="rect">
              <a:avLst/>
            </a:prstGeom>
            <a:solidFill>
              <a:schemeClr val="accent1">
                <a:lumMod val="60000"/>
                <a:lumOff val="40000"/>
              </a:schemeClr>
            </a:solidFill>
            <a:ln w="25400" cap="flat" cmpd="sng" algn="ctr">
              <a:noFill/>
              <a:prstDash val="solid"/>
            </a:ln>
            <a:effectLst/>
          </p:spPr>
          <p:txBody>
            <a:bodyPr rtlCol="0" anchor="ctr"/>
            <a:lstStyle/>
            <a:p>
              <a:pPr algn="ctr" defTabSz="1219170">
                <a:defRPr/>
              </a:pPr>
              <a:endParaRPr lang="en-US" sz="2400" kern="0" dirty="0">
                <a:solidFill>
                  <a:srgbClr val="0D204A"/>
                </a:solidFill>
                <a:latin typeface="Franklin Gothic Book" panose="020B0503020102020204"/>
              </a:endParaRPr>
            </a:p>
          </p:txBody>
        </p:sp>
        <p:sp>
          <p:nvSpPr>
            <p:cNvPr id="8" name="Rectangle 7">
              <a:extLst>
                <a:ext uri="{FF2B5EF4-FFF2-40B4-BE49-F238E27FC236}">
                  <a16:creationId xmlns:a16="http://schemas.microsoft.com/office/drawing/2014/main" id="{8CD2FA2B-A623-9140-C801-49D4E1D868DC}"/>
                </a:ext>
              </a:extLst>
            </p:cNvPr>
            <p:cNvSpPr/>
            <p:nvPr/>
          </p:nvSpPr>
          <p:spPr>
            <a:xfrm>
              <a:off x="10583117" y="5244627"/>
              <a:ext cx="115724" cy="110733"/>
            </a:xfrm>
            <a:prstGeom prst="rect">
              <a:avLst/>
            </a:prstGeom>
            <a:solidFill>
              <a:schemeClr val="accent1">
                <a:lumMod val="20000"/>
                <a:lumOff val="80000"/>
              </a:schemeClr>
            </a:solidFill>
            <a:ln w="25400" cap="flat" cmpd="sng" algn="ctr">
              <a:noFill/>
              <a:prstDash val="solid"/>
            </a:ln>
            <a:effectLst/>
          </p:spPr>
          <p:txBody>
            <a:bodyPr rtlCol="0" anchor="ctr"/>
            <a:lstStyle/>
            <a:p>
              <a:pPr algn="ctr" defTabSz="1219170">
                <a:defRPr/>
              </a:pPr>
              <a:endParaRPr lang="en-US" sz="2400" kern="0" dirty="0">
                <a:solidFill>
                  <a:srgbClr val="0D204A"/>
                </a:solidFill>
                <a:latin typeface="Franklin Gothic Book" panose="020B0503020102020204"/>
              </a:endParaRPr>
            </a:p>
          </p:txBody>
        </p:sp>
      </p:grpSp>
      <p:sp>
        <p:nvSpPr>
          <p:cNvPr id="9" name="Title 8">
            <a:extLst>
              <a:ext uri="{FF2B5EF4-FFF2-40B4-BE49-F238E27FC236}">
                <a16:creationId xmlns:a16="http://schemas.microsoft.com/office/drawing/2014/main" id="{A05A0558-0D1C-7FE5-727B-F2DA341D01F2}"/>
              </a:ext>
            </a:extLst>
          </p:cNvPr>
          <p:cNvSpPr>
            <a:spLocks noGrp="1"/>
          </p:cNvSpPr>
          <p:nvPr>
            <p:ph type="title"/>
          </p:nvPr>
        </p:nvSpPr>
        <p:spPr>
          <a:xfrm>
            <a:off x="609600" y="116381"/>
            <a:ext cx="10953928" cy="566870"/>
          </a:xfrm>
        </p:spPr>
        <p:txBody>
          <a:bodyPr>
            <a:normAutofit/>
          </a:bodyPr>
          <a:lstStyle/>
          <a:p>
            <a:r>
              <a:rPr lang="en-US" sz="2800">
                <a:solidFill>
                  <a:srgbClr val="0D204A"/>
                </a:solidFill>
                <a:latin typeface="Franklin Gothic Medium" panose="020B0603020102020204" pitchFamily="34" charset="0"/>
              </a:rPr>
              <a:t>Results: Overall Population </a:t>
            </a:r>
            <a:r>
              <a:rPr lang="en-US" sz="2800">
                <a:solidFill>
                  <a:srgbClr val="0D204A"/>
                </a:solidFill>
                <a:latin typeface="Univers Light" panose="020B0403020202020204" pitchFamily="34" charset="0"/>
              </a:rPr>
              <a:t>– </a:t>
            </a:r>
            <a:r>
              <a:rPr lang="en-US" sz="2800">
                <a:solidFill>
                  <a:srgbClr val="0D204A"/>
                </a:solidFill>
                <a:latin typeface="Franklin Gothic Medium" panose="020B0603020102020204" pitchFamily="34" charset="0"/>
              </a:rPr>
              <a:t>Patient and Treatment Characteristics</a:t>
            </a:r>
            <a:endParaRPr lang="en-US" sz="2800" dirty="0"/>
          </a:p>
        </p:txBody>
      </p:sp>
      <p:sp>
        <p:nvSpPr>
          <p:cNvPr id="30" name="Footer Placeholder 29">
            <a:extLst>
              <a:ext uri="{FF2B5EF4-FFF2-40B4-BE49-F238E27FC236}">
                <a16:creationId xmlns:a16="http://schemas.microsoft.com/office/drawing/2014/main" id="{730E9531-8CB6-E46D-323F-9F71198E8235}"/>
              </a:ext>
            </a:extLst>
          </p:cNvPr>
          <p:cNvSpPr>
            <a:spLocks noGrp="1"/>
          </p:cNvSpPr>
          <p:nvPr>
            <p:ph type="ftr" sz="quarter" idx="3"/>
          </p:nvPr>
        </p:nvSpPr>
        <p:spPr/>
        <p:txBody>
          <a:bodyPr/>
          <a:lstStyle/>
          <a:p>
            <a:r>
              <a:rPr lang="en-US" dirty="0"/>
              <a:t>*Available data: </a:t>
            </a:r>
            <a:r>
              <a:rPr lang="en-US" dirty="0" err="1"/>
              <a:t>andexanet</a:t>
            </a:r>
            <a:r>
              <a:rPr lang="en-US" dirty="0"/>
              <a:t> alfa, N = 2032; 4F-PCC, N = 2174.
</a:t>
            </a:r>
            <a:r>
              <a:rPr lang="en-US" baseline="30000" dirty="0"/>
              <a:t>†</a:t>
            </a:r>
            <a:r>
              <a:rPr lang="en-US" dirty="0"/>
              <a:t>Percentages may not total 100% due to rounding.
1. </a:t>
            </a:r>
            <a:r>
              <a:rPr lang="en-US" dirty="0" err="1"/>
              <a:t>Fermann</a:t>
            </a:r>
            <a:r>
              <a:rPr lang="en-US" dirty="0"/>
              <a:t> GJ, et al. Society for Academic Emergency Medicine (SAEM) Annual Meeting; 2023. </a:t>
            </a:r>
            <a:br>
              <a:rPr lang="en-US" dirty="0"/>
            </a:br>
            <a:r>
              <a:rPr lang="en-US" dirty="0"/>
              <a:t>CKD, chronic kidney disease; DNR, do-not-resuscitate; </a:t>
            </a:r>
            <a:r>
              <a:rPr lang="en-US" dirty="0" err="1"/>
              <a:t>FXai</a:t>
            </a:r>
            <a:r>
              <a:rPr lang="en-US" dirty="0"/>
              <a:t>, </a:t>
            </a:r>
            <a:r>
              <a:rPr lang="en-US" dirty="0" err="1"/>
              <a:t>FXa</a:t>
            </a:r>
            <a:r>
              <a:rPr lang="en-US" dirty="0"/>
              <a:t> inhibitor; ICH, intracranial hemorrhage.</a:t>
            </a:r>
          </a:p>
        </p:txBody>
      </p:sp>
    </p:spTree>
    <p:extLst>
      <p:ext uri="{BB962C8B-B14F-4D97-AF65-F5344CB8AC3E}">
        <p14:creationId xmlns:p14="http://schemas.microsoft.com/office/powerpoint/2010/main" val="585389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18">
            <a:extLst>
              <a:ext uri="{FF2B5EF4-FFF2-40B4-BE49-F238E27FC236}">
                <a16:creationId xmlns:a16="http://schemas.microsoft.com/office/drawing/2014/main" id="{775912DE-31F9-83A6-CBAB-3652FF44853C}"/>
              </a:ext>
            </a:extLst>
          </p:cNvPr>
          <p:cNvSpPr>
            <a:spLocks noGrp="1"/>
          </p:cNvSpPr>
          <p:nvPr>
            <p:ph type="ftr" sz="quarter" idx="3"/>
          </p:nvPr>
        </p:nvSpPr>
        <p:spPr>
          <a:xfrm>
            <a:off x="609600" y="6356350"/>
            <a:ext cx="10744199" cy="442131"/>
          </a:xfrm>
        </p:spPr>
        <p:txBody>
          <a:bodyPr/>
          <a:lstStyle/>
          <a:p>
            <a:r>
              <a:rPr lang="en-US"/>
              <a:t>*Other/unknown: andexanet alfa, 0.2%; 4F-PCC, 0.2%; </a:t>
            </a:r>
            <a:r>
              <a:rPr lang="en-US" baseline="30000"/>
              <a:t>†</a:t>
            </a:r>
            <a:r>
              <a:rPr lang="en-US"/>
              <a:t>Reported in &gt;20% of patients in either treatment group.
AC, anticoagulant. </a:t>
            </a:r>
            <a:endParaRPr lang="en-US" dirty="0"/>
          </a:p>
        </p:txBody>
      </p:sp>
      <p:sp>
        <p:nvSpPr>
          <p:cNvPr id="2" name="Title 1">
            <a:extLst>
              <a:ext uri="{FF2B5EF4-FFF2-40B4-BE49-F238E27FC236}">
                <a16:creationId xmlns:a16="http://schemas.microsoft.com/office/drawing/2014/main" id="{82DEDCCD-EFDF-8AAA-85F5-A150CA5A52E5}"/>
              </a:ext>
            </a:extLst>
          </p:cNvPr>
          <p:cNvSpPr>
            <a:spLocks noGrp="1"/>
          </p:cNvSpPr>
          <p:nvPr>
            <p:ph type="title"/>
          </p:nvPr>
        </p:nvSpPr>
        <p:spPr>
          <a:xfrm>
            <a:off x="609600" y="199505"/>
            <a:ext cx="10744200" cy="1185577"/>
          </a:xfrm>
        </p:spPr>
        <p:txBody>
          <a:bodyPr>
            <a:normAutofit/>
          </a:bodyPr>
          <a:lstStyle/>
          <a:p>
            <a:r>
              <a:rPr lang="en-US"/>
              <a:t>GI Bleed Subgroup: Patient Characteristics</a:t>
            </a:r>
            <a:endParaRPr lang="en-US" dirty="0"/>
          </a:p>
        </p:txBody>
      </p:sp>
      <p:sp>
        <p:nvSpPr>
          <p:cNvPr id="21" name="Content Placeholder 20">
            <a:extLst>
              <a:ext uri="{FF2B5EF4-FFF2-40B4-BE49-F238E27FC236}">
                <a16:creationId xmlns:a16="http://schemas.microsoft.com/office/drawing/2014/main" id="{A724CC07-74F9-6E61-D39C-6F8D25E1768E}"/>
              </a:ext>
            </a:extLst>
          </p:cNvPr>
          <p:cNvSpPr>
            <a:spLocks noGrp="1"/>
          </p:cNvSpPr>
          <p:nvPr>
            <p:ph idx="1"/>
          </p:nvPr>
        </p:nvSpPr>
        <p:spPr/>
        <p:txBody>
          <a:bodyPr/>
          <a:lstStyle/>
          <a:p>
            <a:pPr marL="0" indent="0">
              <a:buNone/>
            </a:pPr>
            <a:r>
              <a:rPr kumimoji="0" lang="en-US" sz="2400" b="1"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rPr>
              <a:t>Andexanet alfa (n = 1,206)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versus </a:t>
            </a:r>
            <a:r>
              <a:rPr kumimoji="0" lang="en-US" sz="24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4F-PCC (n = 1,361)</a:t>
            </a:r>
          </a:p>
        </p:txBody>
      </p:sp>
      <p:grpSp>
        <p:nvGrpSpPr>
          <p:cNvPr id="7" name="Group 6">
            <a:extLst>
              <a:ext uri="{FF2B5EF4-FFF2-40B4-BE49-F238E27FC236}">
                <a16:creationId xmlns:a16="http://schemas.microsoft.com/office/drawing/2014/main" id="{255E0CB3-5A23-944C-4388-2B843E092C17}"/>
              </a:ext>
            </a:extLst>
          </p:cNvPr>
          <p:cNvGrpSpPr/>
          <p:nvPr/>
        </p:nvGrpSpPr>
        <p:grpSpPr>
          <a:xfrm>
            <a:off x="3878688" y="2077417"/>
            <a:ext cx="2919145" cy="1058489"/>
            <a:chOff x="2677894" y="1359454"/>
            <a:chExt cx="2419740" cy="819965"/>
          </a:xfrm>
        </p:grpSpPr>
        <p:sp>
          <p:nvSpPr>
            <p:cNvPr id="23" name="Arrow: Pentagon 22">
              <a:extLst>
                <a:ext uri="{FF2B5EF4-FFF2-40B4-BE49-F238E27FC236}">
                  <a16:creationId xmlns:a16="http://schemas.microsoft.com/office/drawing/2014/main" id="{145DB665-DD6F-AA3C-3BC8-A33D6AD6FCF9}"/>
                </a:ext>
              </a:extLst>
            </p:cNvPr>
            <p:cNvSpPr/>
            <p:nvPr/>
          </p:nvSpPr>
          <p:spPr>
            <a:xfrm>
              <a:off x="2775154" y="1359454"/>
              <a:ext cx="2322480" cy="819965"/>
            </a:xfrm>
            <a:prstGeom prst="homePlate">
              <a:avLst>
                <a:gd name="adj" fmla="val 0"/>
              </a:avLst>
            </a:prstGeom>
            <a:solidFill>
              <a:sysClr val="window" lastClr="FFFFFF"/>
            </a:solidFill>
            <a:ln w="28575" cap="flat" cmpd="sng" algn="ctr">
              <a:solidFill>
                <a:srgbClr val="33427D"/>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24" name="TextBox 23">
              <a:extLst>
                <a:ext uri="{FF2B5EF4-FFF2-40B4-BE49-F238E27FC236}">
                  <a16:creationId xmlns:a16="http://schemas.microsoft.com/office/drawing/2014/main" id="{92E93ABD-907F-A647-A96F-77A7C5059F9B}"/>
                </a:ext>
              </a:extLst>
            </p:cNvPr>
            <p:cNvSpPr txBox="1"/>
            <p:nvPr/>
          </p:nvSpPr>
          <p:spPr>
            <a:xfrm>
              <a:off x="3422815" y="1626383"/>
              <a:ext cx="1534986" cy="286105"/>
            </a:xfrm>
            <a:prstGeom prst="rect">
              <a:avLst/>
            </a:prstGeom>
            <a:no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rPr>
                <a:t>56.2%</a:t>
              </a:r>
              <a:r>
                <a:rPr kumimoji="0" lang="en-US" sz="1800" b="1" i="0" u="none" strike="noStrike" kern="0" cap="none" spc="0" normalizeH="0" baseline="0" noProof="0" dirty="0">
                  <a:ln>
                    <a:noFill/>
                  </a:ln>
                  <a:solidFill>
                    <a:srgbClr val="0E5AB8"/>
                  </a:solidFill>
                  <a:effectLst/>
                  <a:uLnTx/>
                  <a:uFillTx/>
                  <a:latin typeface="Arial" panose="020B0604020202020204" pitchFamily="34" charset="0"/>
                  <a:cs typeface="Arial" panose="020B0604020202020204" pitchFamily="34" charset="0"/>
                </a:rPr>
                <a:t> </a:t>
              </a: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vs </a:t>
              </a:r>
              <a:r>
                <a:rPr kumimoji="0" lang="en-US" sz="1800" b="1" i="0"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62.0%</a:t>
              </a:r>
            </a:p>
          </p:txBody>
        </p:sp>
        <p:grpSp>
          <p:nvGrpSpPr>
            <p:cNvPr id="25" name="Group 24">
              <a:extLst>
                <a:ext uri="{FF2B5EF4-FFF2-40B4-BE49-F238E27FC236}">
                  <a16:creationId xmlns:a16="http://schemas.microsoft.com/office/drawing/2014/main" id="{1CD28DC5-3339-9B20-01E7-781282C71766}"/>
                </a:ext>
              </a:extLst>
            </p:cNvPr>
            <p:cNvGrpSpPr/>
            <p:nvPr/>
          </p:nvGrpSpPr>
          <p:grpSpPr>
            <a:xfrm>
              <a:off x="2677894" y="1422223"/>
              <a:ext cx="702723" cy="723617"/>
              <a:chOff x="2942098" y="1861262"/>
              <a:chExt cx="702723" cy="723617"/>
            </a:xfrm>
          </p:grpSpPr>
          <p:pic>
            <p:nvPicPr>
              <p:cNvPr id="26" name="Graphic 25" descr="Man with solid fill">
                <a:extLst>
                  <a:ext uri="{FF2B5EF4-FFF2-40B4-BE49-F238E27FC236}">
                    <a16:creationId xmlns:a16="http://schemas.microsoft.com/office/drawing/2014/main" id="{1D022C74-875F-F736-CF5C-711D14C896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42098" y="1882156"/>
                <a:ext cx="702723" cy="702723"/>
              </a:xfrm>
              <a:prstGeom prst="rect">
                <a:avLst/>
              </a:prstGeom>
            </p:spPr>
          </p:pic>
          <p:pic>
            <p:nvPicPr>
              <p:cNvPr id="27" name="Graphic 26" descr="Male with solid fill">
                <a:extLst>
                  <a:ext uri="{FF2B5EF4-FFF2-40B4-BE49-F238E27FC236}">
                    <a16:creationId xmlns:a16="http://schemas.microsoft.com/office/drawing/2014/main" id="{826DC999-9504-0FC8-79A4-E3F594EB0A1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61570" y="1861262"/>
                <a:ext cx="374078" cy="374078"/>
              </a:xfrm>
              <a:prstGeom prst="rect">
                <a:avLst/>
              </a:prstGeom>
            </p:spPr>
          </p:pic>
        </p:grpSp>
      </p:grpSp>
      <p:grpSp>
        <p:nvGrpSpPr>
          <p:cNvPr id="5" name="Group 4">
            <a:extLst>
              <a:ext uri="{FF2B5EF4-FFF2-40B4-BE49-F238E27FC236}">
                <a16:creationId xmlns:a16="http://schemas.microsoft.com/office/drawing/2014/main" id="{E89C533A-2ADF-DCC8-7596-AD5AAB802374}"/>
              </a:ext>
            </a:extLst>
          </p:cNvPr>
          <p:cNvGrpSpPr/>
          <p:nvPr/>
        </p:nvGrpSpPr>
        <p:grpSpPr>
          <a:xfrm>
            <a:off x="1145023" y="2077417"/>
            <a:ext cx="2712613" cy="1059144"/>
            <a:chOff x="779836" y="2849315"/>
            <a:chExt cx="2712613" cy="1059144"/>
          </a:xfrm>
        </p:grpSpPr>
        <p:grpSp>
          <p:nvGrpSpPr>
            <p:cNvPr id="31" name="Group 30">
              <a:extLst>
                <a:ext uri="{FF2B5EF4-FFF2-40B4-BE49-F238E27FC236}">
                  <a16:creationId xmlns:a16="http://schemas.microsoft.com/office/drawing/2014/main" id="{18802D46-26CC-F63F-2F58-4BDBCC62EA6A}"/>
                </a:ext>
              </a:extLst>
            </p:cNvPr>
            <p:cNvGrpSpPr/>
            <p:nvPr/>
          </p:nvGrpSpPr>
          <p:grpSpPr>
            <a:xfrm>
              <a:off x="779836" y="2849315"/>
              <a:ext cx="2712613" cy="1059144"/>
              <a:chOff x="514962" y="2886130"/>
              <a:chExt cx="2388644" cy="819965"/>
            </a:xfrm>
          </p:grpSpPr>
          <p:sp>
            <p:nvSpPr>
              <p:cNvPr id="6" name="Arrow: Pentagon 5">
                <a:extLst>
                  <a:ext uri="{FF2B5EF4-FFF2-40B4-BE49-F238E27FC236}">
                    <a16:creationId xmlns:a16="http://schemas.microsoft.com/office/drawing/2014/main" id="{77694AD6-ACB1-DDE3-B717-878C2774D91E}"/>
                  </a:ext>
                </a:extLst>
              </p:cNvPr>
              <p:cNvSpPr/>
              <p:nvPr/>
            </p:nvSpPr>
            <p:spPr>
              <a:xfrm>
                <a:off x="514962" y="2886130"/>
                <a:ext cx="2388644" cy="819965"/>
              </a:xfrm>
              <a:prstGeom prst="homePlate">
                <a:avLst>
                  <a:gd name="adj" fmla="val 0"/>
                </a:avLst>
              </a:prstGeom>
              <a:solidFill>
                <a:sysClr val="window" lastClr="FFFFFF"/>
              </a:solidFill>
              <a:ln w="28575" cap="flat" cmpd="sng" algn="ctr">
                <a:solidFill>
                  <a:srgbClr val="33427D"/>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Franklin Gothic Book" panose="020B0503020102020204"/>
                    <a:ea typeface="+mn-ea"/>
                    <a:cs typeface="+mn-cs"/>
                  </a:rPr>
                  <a:t>Mean</a:t>
                </a:r>
              </a:p>
            </p:txBody>
          </p:sp>
          <p:sp>
            <p:nvSpPr>
              <p:cNvPr id="10" name="TextBox 9">
                <a:extLst>
                  <a:ext uri="{FF2B5EF4-FFF2-40B4-BE49-F238E27FC236}">
                    <a16:creationId xmlns:a16="http://schemas.microsoft.com/office/drawing/2014/main" id="{4A0EB91E-D502-E823-E044-7D655CCB293E}"/>
                  </a:ext>
                </a:extLst>
              </p:cNvPr>
              <p:cNvSpPr txBox="1"/>
              <p:nvPr/>
            </p:nvSpPr>
            <p:spPr>
              <a:xfrm>
                <a:off x="649465" y="3148461"/>
                <a:ext cx="632352" cy="30975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33427D"/>
                    </a:solidFill>
                    <a:effectLst/>
                    <a:uLnTx/>
                    <a:uFillTx/>
                    <a:latin typeface="Poppins" panose="00000500000000000000" pitchFamily="2" charset="0"/>
                    <a:ea typeface="+mn-ea"/>
                    <a:cs typeface="Poppins" panose="00000500000000000000" pitchFamily="2" charset="0"/>
                  </a:rPr>
                  <a:t>AGE</a:t>
                </a:r>
                <a:endParaRPr kumimoji="0" lang="en-US" sz="1800" b="1" i="0" u="none" strike="noStrike" kern="0" cap="none" spc="0" normalizeH="0" baseline="0" noProof="0" dirty="0">
                  <a:ln>
                    <a:noFill/>
                  </a:ln>
                  <a:solidFill>
                    <a:srgbClr val="33427D"/>
                  </a:solidFill>
                  <a:effectLst/>
                  <a:uLnTx/>
                  <a:uFillTx/>
                  <a:latin typeface="Poppins" panose="00000500000000000000" pitchFamily="2" charset="0"/>
                  <a:ea typeface="+mn-ea"/>
                  <a:cs typeface="Poppins" panose="00000500000000000000" pitchFamily="2" charset="0"/>
                </a:endParaRPr>
              </a:p>
            </p:txBody>
          </p:sp>
        </p:grpSp>
        <p:sp>
          <p:nvSpPr>
            <p:cNvPr id="9" name="Arc 8">
              <a:extLst>
                <a:ext uri="{FF2B5EF4-FFF2-40B4-BE49-F238E27FC236}">
                  <a16:creationId xmlns:a16="http://schemas.microsoft.com/office/drawing/2014/main" id="{CDE9FF86-EF3E-1D7D-E286-8A9BC3A36557}"/>
                </a:ext>
              </a:extLst>
            </p:cNvPr>
            <p:cNvSpPr/>
            <p:nvPr/>
          </p:nvSpPr>
          <p:spPr>
            <a:xfrm>
              <a:off x="955325" y="3050651"/>
              <a:ext cx="654550" cy="654857"/>
            </a:xfrm>
            <a:prstGeom prst="arc">
              <a:avLst>
                <a:gd name="adj1" fmla="val 1240291"/>
                <a:gd name="adj2" fmla="val 19858296"/>
              </a:avLst>
            </a:prstGeom>
            <a:noFill/>
            <a:ln w="57150" cap="flat" cmpd="sng" algn="ctr">
              <a:solidFill>
                <a:srgbClr val="33427D"/>
              </a:solidFill>
              <a:prstDash val="solid"/>
              <a:miter lim="800000"/>
              <a:headEnd type="none" w="med" len="med"/>
              <a:tailEnd type="triangl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Franklin Gothic Book" panose="020B0503020102020204"/>
                <a:ea typeface="+mn-ea"/>
                <a:cs typeface="+mn-cs"/>
              </a:endParaRPr>
            </a:p>
          </p:txBody>
        </p:sp>
        <p:grpSp>
          <p:nvGrpSpPr>
            <p:cNvPr id="3" name="Group 2">
              <a:extLst>
                <a:ext uri="{FF2B5EF4-FFF2-40B4-BE49-F238E27FC236}">
                  <a16:creationId xmlns:a16="http://schemas.microsoft.com/office/drawing/2014/main" id="{16A4E45D-00C2-D3B6-2DC9-DE842BCE0B63}"/>
                </a:ext>
              </a:extLst>
            </p:cNvPr>
            <p:cNvGrpSpPr/>
            <p:nvPr/>
          </p:nvGrpSpPr>
          <p:grpSpPr>
            <a:xfrm>
              <a:off x="1851736" y="2914835"/>
              <a:ext cx="1552027" cy="875913"/>
              <a:chOff x="1851736" y="2882898"/>
              <a:chExt cx="1552027" cy="875913"/>
            </a:xfrm>
          </p:grpSpPr>
          <p:sp>
            <p:nvSpPr>
              <p:cNvPr id="8" name="TextBox 7">
                <a:extLst>
                  <a:ext uri="{FF2B5EF4-FFF2-40B4-BE49-F238E27FC236}">
                    <a16:creationId xmlns:a16="http://schemas.microsoft.com/office/drawing/2014/main" id="{2136E967-A6E9-CC99-A3B7-52D2E63EF01D}"/>
                  </a:ext>
                </a:extLst>
              </p:cNvPr>
              <p:cNvSpPr txBox="1"/>
              <p:nvPr/>
            </p:nvSpPr>
            <p:spPr>
              <a:xfrm>
                <a:off x="1851736" y="3215714"/>
                <a:ext cx="1552027" cy="543097"/>
              </a:xfrm>
              <a:prstGeom prst="rect">
                <a:avLst/>
              </a:prstGeom>
              <a:noFill/>
            </p:spPr>
            <p:txBody>
              <a:bodyPr wrap="none" rtlCol="0">
                <a:spAutoFit/>
              </a:bodyPr>
              <a:lstStyle/>
              <a:p>
                <a:pPr marL="0" marR="0" lvl="0" indent="0" algn="ctr" defTabSz="457200" rtl="0" eaLnBrk="1" fontAlgn="auto" latinLnBrk="0" hangingPunct="1">
                  <a:lnSpc>
                    <a:spcPts val="17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rPr>
                  <a:t>65.2</a:t>
                </a:r>
                <a:r>
                  <a:rPr kumimoji="0" lang="en-US" sz="1800" b="0" i="0" u="none" strike="noStrike" kern="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rPr>
                  <a:t> </a:t>
                </a: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vs </a:t>
                </a:r>
                <a:r>
                  <a:rPr kumimoji="0" lang="en-US" sz="1800" b="1" i="0"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65.7</a:t>
                </a:r>
                <a:r>
                  <a:rPr kumimoji="0" lang="en-US" sz="1800" b="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p>
              <a:p>
                <a:pPr marL="0" marR="0" lvl="0" indent="0" algn="ctr" defTabSz="457200" rtl="0" eaLnBrk="1" fontAlgn="auto" latinLnBrk="0" hangingPunct="1">
                  <a:lnSpc>
                    <a:spcPts val="17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years</a:t>
                </a:r>
                <a:endParaRPr kumimoji="0" lang="en-US" sz="1800" b="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A6BB71D-1337-EC4F-CAAC-F0405EB4E49C}"/>
                  </a:ext>
                </a:extLst>
              </p:cNvPr>
              <p:cNvSpPr txBox="1"/>
              <p:nvPr/>
            </p:nvSpPr>
            <p:spPr>
              <a:xfrm>
                <a:off x="2193557" y="2882898"/>
                <a:ext cx="76174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Mean</a:t>
                </a:r>
              </a:p>
            </p:txBody>
          </p:sp>
        </p:grpSp>
      </p:grpSp>
      <p:graphicFrame>
        <p:nvGraphicFramePr>
          <p:cNvPr id="29" name="Table 12">
            <a:extLst>
              <a:ext uri="{FF2B5EF4-FFF2-40B4-BE49-F238E27FC236}">
                <a16:creationId xmlns:a16="http://schemas.microsoft.com/office/drawing/2014/main" id="{9E57671D-92D4-5918-2A85-25B6C4E5B2FC}"/>
              </a:ext>
            </a:extLst>
          </p:cNvPr>
          <p:cNvGraphicFramePr>
            <a:graphicFrameLocks noGrp="1"/>
          </p:cNvGraphicFramePr>
          <p:nvPr>
            <p:extLst>
              <p:ext uri="{D42A27DB-BD31-4B8C-83A1-F6EECF244321}">
                <p14:modId xmlns:p14="http://schemas.microsoft.com/office/powerpoint/2010/main" val="2440273461"/>
              </p:ext>
            </p:extLst>
          </p:nvPr>
        </p:nvGraphicFramePr>
        <p:xfrm>
          <a:off x="6939451" y="2062561"/>
          <a:ext cx="4433405" cy="3495670"/>
        </p:xfrm>
        <a:graphic>
          <a:graphicData uri="http://schemas.openxmlformats.org/drawingml/2006/table">
            <a:tbl>
              <a:tblPr firstRow="1" bandRow="1"/>
              <a:tblGrid>
                <a:gridCol w="2177094">
                  <a:extLst>
                    <a:ext uri="{9D8B030D-6E8A-4147-A177-3AD203B41FA5}">
                      <a16:colId xmlns:a16="http://schemas.microsoft.com/office/drawing/2014/main" val="3232244526"/>
                    </a:ext>
                  </a:extLst>
                </a:gridCol>
                <a:gridCol w="1318161">
                  <a:extLst>
                    <a:ext uri="{9D8B030D-6E8A-4147-A177-3AD203B41FA5}">
                      <a16:colId xmlns:a16="http://schemas.microsoft.com/office/drawing/2014/main" val="3072985970"/>
                    </a:ext>
                  </a:extLst>
                </a:gridCol>
                <a:gridCol w="938150">
                  <a:extLst>
                    <a:ext uri="{9D8B030D-6E8A-4147-A177-3AD203B41FA5}">
                      <a16:colId xmlns:a16="http://schemas.microsoft.com/office/drawing/2014/main" val="2398300017"/>
                    </a:ext>
                  </a:extLst>
                </a:gridCol>
              </a:tblGrid>
              <a:tr h="389236">
                <a:tc>
                  <a:txBody>
                    <a:bodyPr/>
                    <a:lstStyle>
                      <a:lvl1pPr marL="0" algn="l" defTabSz="914400" rtl="0" eaLnBrk="1" latinLnBrk="0" hangingPunct="1">
                        <a:defRPr sz="1800" b="1" kern="1200">
                          <a:solidFill>
                            <a:schemeClr val="lt1"/>
                          </a:solidFill>
                          <a:latin typeface="Franklin Gothic Book" panose="020B0503020102020204"/>
                        </a:defRPr>
                      </a:lvl1pPr>
                      <a:lvl2pPr marL="457200" algn="l" defTabSz="914400" rtl="0" eaLnBrk="1" latinLnBrk="0" hangingPunct="1">
                        <a:defRPr sz="1800" b="1" kern="1200">
                          <a:solidFill>
                            <a:schemeClr val="lt1"/>
                          </a:solidFill>
                          <a:latin typeface="Franklin Gothic Book" panose="020B0503020102020204"/>
                        </a:defRPr>
                      </a:lvl2pPr>
                      <a:lvl3pPr marL="914400" algn="l" defTabSz="914400" rtl="0" eaLnBrk="1" latinLnBrk="0" hangingPunct="1">
                        <a:defRPr sz="1800" b="1" kern="1200">
                          <a:solidFill>
                            <a:schemeClr val="lt1"/>
                          </a:solidFill>
                          <a:latin typeface="Franklin Gothic Book" panose="020B0503020102020204"/>
                        </a:defRPr>
                      </a:lvl3pPr>
                      <a:lvl4pPr marL="1371600" algn="l" defTabSz="914400" rtl="0" eaLnBrk="1" latinLnBrk="0" hangingPunct="1">
                        <a:defRPr sz="1800" b="1" kern="1200">
                          <a:solidFill>
                            <a:schemeClr val="lt1"/>
                          </a:solidFill>
                          <a:latin typeface="Franklin Gothic Book" panose="020B0503020102020204"/>
                        </a:defRPr>
                      </a:lvl4pPr>
                      <a:lvl5pPr marL="1828800" algn="l" defTabSz="914400" rtl="0" eaLnBrk="1" latinLnBrk="0" hangingPunct="1">
                        <a:defRPr sz="1800" b="1" kern="1200">
                          <a:solidFill>
                            <a:schemeClr val="lt1"/>
                          </a:solidFill>
                          <a:latin typeface="Franklin Gothic Book" panose="020B0503020102020204"/>
                        </a:defRPr>
                      </a:lvl5pPr>
                      <a:lvl6pPr marL="2286000" algn="l" defTabSz="914400" rtl="0" eaLnBrk="1" latinLnBrk="0" hangingPunct="1">
                        <a:defRPr sz="1800" b="1" kern="1200">
                          <a:solidFill>
                            <a:schemeClr val="lt1"/>
                          </a:solidFill>
                          <a:latin typeface="Franklin Gothic Book" panose="020B0503020102020204"/>
                        </a:defRPr>
                      </a:lvl6pPr>
                      <a:lvl7pPr marL="2743200" algn="l" defTabSz="914400" rtl="0" eaLnBrk="1" latinLnBrk="0" hangingPunct="1">
                        <a:defRPr sz="1800" b="1" kern="1200">
                          <a:solidFill>
                            <a:schemeClr val="lt1"/>
                          </a:solidFill>
                          <a:latin typeface="Franklin Gothic Book" panose="020B0503020102020204"/>
                        </a:defRPr>
                      </a:lvl7pPr>
                      <a:lvl8pPr marL="3200400" algn="l" defTabSz="914400" rtl="0" eaLnBrk="1" latinLnBrk="0" hangingPunct="1">
                        <a:defRPr sz="1800" b="1" kern="1200">
                          <a:solidFill>
                            <a:schemeClr val="lt1"/>
                          </a:solidFill>
                          <a:latin typeface="Franklin Gothic Book" panose="020B0503020102020204"/>
                        </a:defRPr>
                      </a:lvl8pPr>
                      <a:lvl9pPr marL="3657600" algn="l" defTabSz="914400" rtl="0" eaLnBrk="1" latinLnBrk="0" hangingPunct="1">
                        <a:defRPr sz="1800" b="1" kern="1200">
                          <a:solidFill>
                            <a:schemeClr val="lt1"/>
                          </a:solidFill>
                          <a:latin typeface="Franklin Gothic Book" panose="020B0503020102020204"/>
                        </a:defRPr>
                      </a:lvl9pPr>
                    </a:lstStyle>
                    <a:p>
                      <a:pPr>
                        <a:lnSpc>
                          <a:spcPts val="1800"/>
                        </a:lnSpc>
                      </a:pPr>
                      <a:endParaRPr lang="en-US" sz="1200" b="1" i="1"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6350" cap="flat" cmpd="sng" algn="ctr">
                      <a:solidFill>
                        <a:srgbClr val="0D204A"/>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lt1"/>
                          </a:solidFill>
                          <a:latin typeface="Franklin Gothic Book" panose="020B0503020102020204"/>
                        </a:defRPr>
                      </a:lvl1pPr>
                      <a:lvl2pPr marL="457200" algn="l" defTabSz="914400" rtl="0" eaLnBrk="1" latinLnBrk="0" hangingPunct="1">
                        <a:defRPr sz="1800" b="1" kern="1200">
                          <a:solidFill>
                            <a:schemeClr val="lt1"/>
                          </a:solidFill>
                          <a:latin typeface="Franklin Gothic Book" panose="020B0503020102020204"/>
                        </a:defRPr>
                      </a:lvl2pPr>
                      <a:lvl3pPr marL="914400" algn="l" defTabSz="914400" rtl="0" eaLnBrk="1" latinLnBrk="0" hangingPunct="1">
                        <a:defRPr sz="1800" b="1" kern="1200">
                          <a:solidFill>
                            <a:schemeClr val="lt1"/>
                          </a:solidFill>
                          <a:latin typeface="Franklin Gothic Book" panose="020B0503020102020204"/>
                        </a:defRPr>
                      </a:lvl3pPr>
                      <a:lvl4pPr marL="1371600" algn="l" defTabSz="914400" rtl="0" eaLnBrk="1" latinLnBrk="0" hangingPunct="1">
                        <a:defRPr sz="1800" b="1" kern="1200">
                          <a:solidFill>
                            <a:schemeClr val="lt1"/>
                          </a:solidFill>
                          <a:latin typeface="Franklin Gothic Book" panose="020B0503020102020204"/>
                        </a:defRPr>
                      </a:lvl4pPr>
                      <a:lvl5pPr marL="1828800" algn="l" defTabSz="914400" rtl="0" eaLnBrk="1" latinLnBrk="0" hangingPunct="1">
                        <a:defRPr sz="1800" b="1" kern="1200">
                          <a:solidFill>
                            <a:schemeClr val="lt1"/>
                          </a:solidFill>
                          <a:latin typeface="Franklin Gothic Book" panose="020B0503020102020204"/>
                        </a:defRPr>
                      </a:lvl5pPr>
                      <a:lvl6pPr marL="2286000" algn="l" defTabSz="914400" rtl="0" eaLnBrk="1" latinLnBrk="0" hangingPunct="1">
                        <a:defRPr sz="1800" b="1" kern="1200">
                          <a:solidFill>
                            <a:schemeClr val="lt1"/>
                          </a:solidFill>
                          <a:latin typeface="Franklin Gothic Book" panose="020B0503020102020204"/>
                        </a:defRPr>
                      </a:lvl6pPr>
                      <a:lvl7pPr marL="2743200" algn="l" defTabSz="914400" rtl="0" eaLnBrk="1" latinLnBrk="0" hangingPunct="1">
                        <a:defRPr sz="1800" b="1" kern="1200">
                          <a:solidFill>
                            <a:schemeClr val="lt1"/>
                          </a:solidFill>
                          <a:latin typeface="Franklin Gothic Book" panose="020B0503020102020204"/>
                        </a:defRPr>
                      </a:lvl7pPr>
                      <a:lvl8pPr marL="3200400" algn="l" defTabSz="914400" rtl="0" eaLnBrk="1" latinLnBrk="0" hangingPunct="1">
                        <a:defRPr sz="1800" b="1" kern="1200">
                          <a:solidFill>
                            <a:schemeClr val="lt1"/>
                          </a:solidFill>
                          <a:latin typeface="Franklin Gothic Book" panose="020B0503020102020204"/>
                        </a:defRPr>
                      </a:lvl8pPr>
                      <a:lvl9pPr marL="3657600" algn="l" defTabSz="914400" rtl="0" eaLnBrk="1" latinLnBrk="0" hangingPunct="1">
                        <a:defRPr sz="1800" b="1" kern="1200">
                          <a:solidFill>
                            <a:schemeClr val="lt1"/>
                          </a:solidFill>
                          <a:latin typeface="Franklin Gothic Book" panose="020B0503020102020204"/>
                        </a:defRPr>
                      </a:lvl9pPr>
                    </a:lstStyle>
                    <a:p>
                      <a:pPr algn="ctr">
                        <a:lnSpc>
                          <a:spcPts val="1800"/>
                        </a:lnSpc>
                      </a:pPr>
                      <a:r>
                        <a:rPr lang="en-US"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Andexanet alfa </a:t>
                      </a:r>
                    </a:p>
                  </a:txBody>
                  <a:tcPr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b="1" kern="1200">
                          <a:solidFill>
                            <a:schemeClr val="lt1"/>
                          </a:solidFill>
                          <a:latin typeface="Franklin Gothic Book" panose="020B0503020102020204"/>
                        </a:defRPr>
                      </a:lvl1pPr>
                      <a:lvl2pPr marL="457200" algn="l" defTabSz="914400" rtl="0" eaLnBrk="1" latinLnBrk="0" hangingPunct="1">
                        <a:defRPr sz="1800" b="1" kern="1200">
                          <a:solidFill>
                            <a:schemeClr val="lt1"/>
                          </a:solidFill>
                          <a:latin typeface="Franklin Gothic Book" panose="020B0503020102020204"/>
                        </a:defRPr>
                      </a:lvl2pPr>
                      <a:lvl3pPr marL="914400" algn="l" defTabSz="914400" rtl="0" eaLnBrk="1" latinLnBrk="0" hangingPunct="1">
                        <a:defRPr sz="1800" b="1" kern="1200">
                          <a:solidFill>
                            <a:schemeClr val="lt1"/>
                          </a:solidFill>
                          <a:latin typeface="Franklin Gothic Book" panose="020B0503020102020204"/>
                        </a:defRPr>
                      </a:lvl3pPr>
                      <a:lvl4pPr marL="1371600" algn="l" defTabSz="914400" rtl="0" eaLnBrk="1" latinLnBrk="0" hangingPunct="1">
                        <a:defRPr sz="1800" b="1" kern="1200">
                          <a:solidFill>
                            <a:schemeClr val="lt1"/>
                          </a:solidFill>
                          <a:latin typeface="Franklin Gothic Book" panose="020B0503020102020204"/>
                        </a:defRPr>
                      </a:lvl4pPr>
                      <a:lvl5pPr marL="1828800" algn="l" defTabSz="914400" rtl="0" eaLnBrk="1" latinLnBrk="0" hangingPunct="1">
                        <a:defRPr sz="1800" b="1" kern="1200">
                          <a:solidFill>
                            <a:schemeClr val="lt1"/>
                          </a:solidFill>
                          <a:latin typeface="Franklin Gothic Book" panose="020B0503020102020204"/>
                        </a:defRPr>
                      </a:lvl5pPr>
                      <a:lvl6pPr marL="2286000" algn="l" defTabSz="914400" rtl="0" eaLnBrk="1" latinLnBrk="0" hangingPunct="1">
                        <a:defRPr sz="1800" b="1" kern="1200">
                          <a:solidFill>
                            <a:schemeClr val="lt1"/>
                          </a:solidFill>
                          <a:latin typeface="Franklin Gothic Book" panose="020B0503020102020204"/>
                        </a:defRPr>
                      </a:lvl6pPr>
                      <a:lvl7pPr marL="2743200" algn="l" defTabSz="914400" rtl="0" eaLnBrk="1" latinLnBrk="0" hangingPunct="1">
                        <a:defRPr sz="1800" b="1" kern="1200">
                          <a:solidFill>
                            <a:schemeClr val="lt1"/>
                          </a:solidFill>
                          <a:latin typeface="Franklin Gothic Book" panose="020B0503020102020204"/>
                        </a:defRPr>
                      </a:lvl7pPr>
                      <a:lvl8pPr marL="3200400" algn="l" defTabSz="914400" rtl="0" eaLnBrk="1" latinLnBrk="0" hangingPunct="1">
                        <a:defRPr sz="1800" b="1" kern="1200">
                          <a:solidFill>
                            <a:schemeClr val="lt1"/>
                          </a:solidFill>
                          <a:latin typeface="Franklin Gothic Book" panose="020B0503020102020204"/>
                        </a:defRPr>
                      </a:lvl8pPr>
                      <a:lvl9pPr marL="3657600" algn="l" defTabSz="914400" rtl="0" eaLnBrk="1" latinLnBrk="0" hangingPunct="1">
                        <a:defRPr sz="1800" b="1" kern="1200">
                          <a:solidFill>
                            <a:schemeClr val="lt1"/>
                          </a:solidFill>
                          <a:latin typeface="Franklin Gothic Book" panose="020B0503020102020204"/>
                        </a:defRPr>
                      </a:lvl9pPr>
                    </a:lstStyle>
                    <a:p>
                      <a:pPr algn="ctr">
                        <a:lnSpc>
                          <a:spcPts val="1800"/>
                        </a:lnSpc>
                      </a:pPr>
                      <a:r>
                        <a:rPr lang="en-US"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4F-PCC</a:t>
                      </a:r>
                    </a:p>
                  </a:txBody>
                  <a:tcPr anchor="ctr">
                    <a:lnL w="6350" cap="flat" cmpd="sng" algn="ctr">
                      <a:solidFill>
                        <a:srgbClr val="0D204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636550394"/>
                  </a:ext>
                </a:extLst>
              </a:tr>
              <a:tr h="310697">
                <a:tc>
                  <a:txBody>
                    <a:bodyPr/>
                    <a:lstStyle/>
                    <a:p>
                      <a:pPr>
                        <a:lnSpc>
                          <a:spcPts val="1800"/>
                        </a:lnSpc>
                      </a:pPr>
                      <a:r>
                        <a:rPr lang="en-US" sz="1200" b="0" i="1" baseline="0" dirty="0">
                          <a:solidFill>
                            <a:srgbClr val="0D204A"/>
                          </a:solidFill>
                          <a:latin typeface="Arial" panose="020B0604020202020204" pitchFamily="34" charset="0"/>
                          <a:cs typeface="Arial" panose="020B0604020202020204" pitchFamily="34" charset="0"/>
                        </a:rPr>
                        <a:t>Location of presentation, %*</a:t>
                      </a:r>
                    </a:p>
                  </a:txBody>
                  <a:tcPr anchor="ctr">
                    <a:lnL w="12700" cap="flat" cmpd="sng" algn="ctr">
                      <a:solidFill>
                        <a:schemeClr val="tx1"/>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ts val="1800"/>
                        </a:lnSpc>
                      </a:pPr>
                      <a:endParaRPr lang="en-US" sz="1200" b="0" dirty="0">
                        <a:solidFill>
                          <a:srgbClr val="0D204A"/>
                        </a:solidFill>
                        <a:latin typeface="Arial" panose="020B0604020202020204" pitchFamily="34" charset="0"/>
                        <a:cs typeface="Arial" panose="020B0604020202020204" pitchFamily="34" charset="0"/>
                      </a:endParaRPr>
                    </a:p>
                  </a:txBody>
                  <a:tcPr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ts val="1800"/>
                        </a:lnSpc>
                      </a:pPr>
                      <a:endParaRPr lang="en-US" sz="1200" b="0" dirty="0">
                        <a:solidFill>
                          <a:srgbClr val="0D204A"/>
                        </a:solidFill>
                        <a:latin typeface="Arial" panose="020B0604020202020204" pitchFamily="34" charset="0"/>
                        <a:cs typeface="Arial" panose="020B0604020202020204" pitchFamily="34" charset="0"/>
                      </a:endParaRPr>
                    </a:p>
                  </a:txBody>
                  <a:tcPr anchor="ctr">
                    <a:lnL w="6350" cap="flat" cmpd="sng" algn="ctr">
                      <a:solidFill>
                        <a:srgbClr val="0D204A"/>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5098"/>
                      </a:schemeClr>
                    </a:solidFill>
                  </a:tcPr>
                </a:tc>
                <a:extLst>
                  <a:ext uri="{0D108BD9-81ED-4DB2-BD59-A6C34878D82A}">
                    <a16:rowId xmlns:a16="http://schemas.microsoft.com/office/drawing/2014/main" val="2404931057"/>
                  </a:ext>
                </a:extLst>
              </a:tr>
              <a:tr h="310630">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marL="109538" indent="0">
                        <a:lnSpc>
                          <a:spcPts val="1800"/>
                        </a:lnSpc>
                      </a:pPr>
                      <a:r>
                        <a:rPr lang="en-US" sz="1200" b="0" dirty="0">
                          <a:solidFill>
                            <a:srgbClr val="0D204A"/>
                          </a:solidFill>
                          <a:latin typeface="Arial" panose="020B0604020202020204" pitchFamily="34" charset="0"/>
                          <a:cs typeface="Arial" panose="020B0604020202020204" pitchFamily="34" charset="0"/>
                        </a:rPr>
                        <a:t>Emergency department</a:t>
                      </a:r>
                      <a:endParaRPr lang="en-US" sz="1200" b="0" baseline="30000" dirty="0">
                        <a:solidFill>
                          <a:srgbClr val="0D204A"/>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ctr">
                        <a:lnSpc>
                          <a:spcPts val="1800"/>
                        </a:lnSpc>
                      </a:pPr>
                      <a:r>
                        <a:rPr lang="en-US" sz="1200" b="0" dirty="0">
                          <a:solidFill>
                            <a:srgbClr val="0D204A"/>
                          </a:solidFill>
                          <a:latin typeface="Arial" panose="020B0604020202020204" pitchFamily="34" charset="0"/>
                          <a:cs typeface="Arial" panose="020B0604020202020204" pitchFamily="34" charset="0"/>
                        </a:rPr>
                        <a:t>82.7</a:t>
                      </a:r>
                    </a:p>
                  </a:txBody>
                  <a:tcPr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ctr">
                        <a:lnSpc>
                          <a:spcPts val="1800"/>
                        </a:lnSpc>
                      </a:pPr>
                      <a:r>
                        <a:rPr lang="en-US" sz="1200" b="0" dirty="0">
                          <a:solidFill>
                            <a:srgbClr val="0D204A"/>
                          </a:solidFill>
                          <a:latin typeface="Arial" panose="020B0604020202020204" pitchFamily="34" charset="0"/>
                          <a:cs typeface="Arial" panose="020B0604020202020204" pitchFamily="34" charset="0"/>
                        </a:rPr>
                        <a:t>84.1</a:t>
                      </a:r>
                    </a:p>
                  </a:txBody>
                  <a:tcPr anchor="ctr">
                    <a:lnL w="6350" cap="flat" cmpd="sng" algn="ctr">
                      <a:solidFill>
                        <a:srgbClr val="0D204A"/>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5098"/>
                      </a:schemeClr>
                    </a:solidFill>
                  </a:tcPr>
                </a:tc>
                <a:extLst>
                  <a:ext uri="{0D108BD9-81ED-4DB2-BD59-A6C34878D82A}">
                    <a16:rowId xmlns:a16="http://schemas.microsoft.com/office/drawing/2014/main" val="2858810349"/>
                  </a:ext>
                </a:extLst>
              </a:tr>
              <a:tr h="310630">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marL="109538" indent="0">
                        <a:lnSpc>
                          <a:spcPts val="1800"/>
                        </a:lnSpc>
                      </a:pPr>
                      <a:r>
                        <a:rPr lang="en-US" sz="1200" b="0" dirty="0">
                          <a:solidFill>
                            <a:srgbClr val="0D204A"/>
                          </a:solidFill>
                          <a:latin typeface="Arial" panose="020B0604020202020204" pitchFamily="34" charset="0"/>
                          <a:cs typeface="Arial" panose="020B0604020202020204" pitchFamily="34" charset="0"/>
                        </a:rPr>
                        <a:t>Directly admitted</a:t>
                      </a:r>
                    </a:p>
                  </a:txBody>
                  <a:tcPr anchor="ctr">
                    <a:lnL w="12700" cap="flat" cmpd="sng" algn="ctr">
                      <a:solidFill>
                        <a:schemeClr val="tx1"/>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ctr">
                        <a:lnSpc>
                          <a:spcPts val="1800"/>
                        </a:lnSpc>
                      </a:pPr>
                      <a:r>
                        <a:rPr lang="en-US" sz="1200" b="0" dirty="0">
                          <a:solidFill>
                            <a:srgbClr val="0D204A"/>
                          </a:solidFill>
                          <a:latin typeface="Arial" panose="020B0604020202020204" pitchFamily="34" charset="0"/>
                          <a:cs typeface="Arial" panose="020B0604020202020204" pitchFamily="34" charset="0"/>
                        </a:rPr>
                        <a:t>8.5</a:t>
                      </a:r>
                    </a:p>
                  </a:txBody>
                  <a:tcPr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ctr">
                        <a:lnSpc>
                          <a:spcPts val="1800"/>
                        </a:lnSpc>
                      </a:pPr>
                      <a:r>
                        <a:rPr lang="en-US" sz="1200" b="0" dirty="0">
                          <a:solidFill>
                            <a:srgbClr val="0D204A"/>
                          </a:solidFill>
                          <a:latin typeface="Arial" panose="020B0604020202020204" pitchFamily="34" charset="0"/>
                          <a:cs typeface="Arial" panose="020B0604020202020204" pitchFamily="34" charset="0"/>
                        </a:rPr>
                        <a:t>5.9</a:t>
                      </a:r>
                    </a:p>
                  </a:txBody>
                  <a:tcPr anchor="ctr">
                    <a:lnL w="6350" cap="flat" cmpd="sng" algn="ctr">
                      <a:solidFill>
                        <a:srgbClr val="0D204A"/>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5098"/>
                      </a:schemeClr>
                    </a:solidFill>
                  </a:tcPr>
                </a:tc>
                <a:extLst>
                  <a:ext uri="{0D108BD9-81ED-4DB2-BD59-A6C34878D82A}">
                    <a16:rowId xmlns:a16="http://schemas.microsoft.com/office/drawing/2014/main" val="2460067268"/>
                  </a:ext>
                </a:extLst>
              </a:tr>
              <a:tr h="310630">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marL="109538" indent="0">
                        <a:lnSpc>
                          <a:spcPts val="1800"/>
                        </a:lnSpc>
                      </a:pPr>
                      <a:r>
                        <a:rPr lang="en-US" sz="1200" b="0" dirty="0">
                          <a:solidFill>
                            <a:srgbClr val="0D204A"/>
                          </a:solidFill>
                          <a:latin typeface="Arial" panose="020B0604020202020204" pitchFamily="34" charset="0"/>
                          <a:cs typeface="Arial" panose="020B0604020202020204" pitchFamily="34" charset="0"/>
                        </a:rPr>
                        <a:t>Hospital transfer</a:t>
                      </a:r>
                    </a:p>
                  </a:txBody>
                  <a:tcPr anchor="ctr">
                    <a:lnL w="12700" cap="flat" cmpd="sng" algn="ctr">
                      <a:solidFill>
                        <a:schemeClr val="tx1"/>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ctr">
                        <a:lnSpc>
                          <a:spcPts val="1800"/>
                        </a:lnSpc>
                      </a:pPr>
                      <a:r>
                        <a:rPr lang="en-US" sz="1200" b="0" dirty="0">
                          <a:solidFill>
                            <a:srgbClr val="0D204A"/>
                          </a:solidFill>
                          <a:latin typeface="Arial" panose="020B0604020202020204" pitchFamily="34" charset="0"/>
                          <a:cs typeface="Arial" panose="020B0604020202020204" pitchFamily="34" charset="0"/>
                        </a:rPr>
                        <a:t>8.6</a:t>
                      </a:r>
                    </a:p>
                  </a:txBody>
                  <a:tcPr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ctr">
                        <a:lnSpc>
                          <a:spcPts val="1800"/>
                        </a:lnSpc>
                      </a:pPr>
                      <a:r>
                        <a:rPr lang="en-US" sz="1200" b="0" dirty="0">
                          <a:solidFill>
                            <a:srgbClr val="0D204A"/>
                          </a:solidFill>
                          <a:latin typeface="Arial" panose="020B0604020202020204" pitchFamily="34" charset="0"/>
                          <a:cs typeface="Arial" panose="020B0604020202020204" pitchFamily="34" charset="0"/>
                        </a:rPr>
                        <a:t>9.8</a:t>
                      </a:r>
                    </a:p>
                  </a:txBody>
                  <a:tcPr anchor="ctr">
                    <a:lnL w="6350" cap="flat" cmpd="sng" algn="ctr">
                      <a:solidFill>
                        <a:srgbClr val="0D204A"/>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5098"/>
                      </a:schemeClr>
                    </a:solidFill>
                  </a:tcPr>
                </a:tc>
                <a:extLst>
                  <a:ext uri="{0D108BD9-81ED-4DB2-BD59-A6C34878D82A}">
                    <a16:rowId xmlns:a16="http://schemas.microsoft.com/office/drawing/2014/main" val="3821577869"/>
                  </a:ext>
                </a:extLst>
              </a:tr>
              <a:tr h="310697">
                <a:tc>
                  <a:txBody>
                    <a:bodyPr/>
                    <a:lstStyle/>
                    <a:p>
                      <a:pPr marL="0" indent="0">
                        <a:lnSpc>
                          <a:spcPts val="1800"/>
                        </a:lnSpc>
                      </a:pPr>
                      <a:r>
                        <a:rPr lang="en-US" sz="1200" b="0" i="1" dirty="0">
                          <a:solidFill>
                            <a:srgbClr val="0D204A"/>
                          </a:solidFill>
                          <a:latin typeface="Arial" panose="020B0604020202020204" pitchFamily="34" charset="0"/>
                          <a:cs typeface="Arial" panose="020B0604020202020204" pitchFamily="34" charset="0"/>
                        </a:rPr>
                        <a:t>Comorbidities, %†</a:t>
                      </a:r>
                    </a:p>
                  </a:txBody>
                  <a:tcPr anchor="ctr">
                    <a:lnL w="12700" cap="flat" cmpd="sng" algn="ctr">
                      <a:solidFill>
                        <a:schemeClr val="tx1"/>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ts val="1800"/>
                        </a:lnSpc>
                      </a:pPr>
                      <a:endParaRPr lang="en-US" sz="1200" b="0" dirty="0">
                        <a:solidFill>
                          <a:srgbClr val="0D204A"/>
                        </a:solidFill>
                        <a:latin typeface="Arial" panose="020B0604020202020204" pitchFamily="34" charset="0"/>
                        <a:cs typeface="Arial" panose="020B0604020202020204" pitchFamily="34" charset="0"/>
                      </a:endParaRPr>
                    </a:p>
                  </a:txBody>
                  <a:tcPr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ts val="1800"/>
                        </a:lnSpc>
                      </a:pPr>
                      <a:endParaRPr lang="en-US" sz="1200" b="0" dirty="0">
                        <a:solidFill>
                          <a:srgbClr val="0D204A"/>
                        </a:solidFill>
                        <a:latin typeface="Arial" panose="020B0604020202020204" pitchFamily="34" charset="0"/>
                        <a:cs typeface="Arial" panose="020B0604020202020204" pitchFamily="34" charset="0"/>
                      </a:endParaRPr>
                    </a:p>
                  </a:txBody>
                  <a:tcPr anchor="ctr">
                    <a:lnL w="6350" cap="flat" cmpd="sng" algn="ctr">
                      <a:solidFill>
                        <a:srgbClr val="0D204A"/>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5098"/>
                      </a:schemeClr>
                    </a:solidFill>
                  </a:tcPr>
                </a:tc>
                <a:extLst>
                  <a:ext uri="{0D108BD9-81ED-4DB2-BD59-A6C34878D82A}">
                    <a16:rowId xmlns:a16="http://schemas.microsoft.com/office/drawing/2014/main" val="2016426388"/>
                  </a:ext>
                </a:extLst>
              </a:tr>
              <a:tr h="310630">
                <a:tc>
                  <a:txBody>
                    <a:bodyPr/>
                    <a:lstStyle/>
                    <a:p>
                      <a:pPr marL="109538" indent="0">
                        <a:lnSpc>
                          <a:spcPts val="1800"/>
                        </a:lnSpc>
                      </a:pPr>
                      <a:r>
                        <a:rPr lang="en-US" sz="1200" b="0" dirty="0">
                          <a:solidFill>
                            <a:srgbClr val="0D204A"/>
                          </a:solidFill>
                          <a:latin typeface="Arial" panose="020B0604020202020204" pitchFamily="34" charset="0"/>
                          <a:cs typeface="Arial" panose="020B0604020202020204" pitchFamily="34" charset="0"/>
                        </a:rPr>
                        <a:t>Hypertension</a:t>
                      </a:r>
                    </a:p>
                  </a:txBody>
                  <a:tcPr anchor="ctr">
                    <a:lnL w="12700" cap="flat" cmpd="sng" algn="ctr">
                      <a:solidFill>
                        <a:schemeClr val="tx1"/>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ts val="1800"/>
                        </a:lnSpc>
                      </a:pPr>
                      <a:r>
                        <a:rPr lang="en-US" sz="1200" b="0" dirty="0">
                          <a:solidFill>
                            <a:srgbClr val="0D204A"/>
                          </a:solidFill>
                          <a:latin typeface="Arial" panose="020B0604020202020204" pitchFamily="34" charset="0"/>
                          <a:cs typeface="Arial" panose="020B0604020202020204" pitchFamily="34" charset="0"/>
                        </a:rPr>
                        <a:t>61.9</a:t>
                      </a:r>
                    </a:p>
                  </a:txBody>
                  <a:tcPr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ts val="1800"/>
                        </a:lnSpc>
                      </a:pPr>
                      <a:r>
                        <a:rPr lang="en-US" sz="1200" b="0" dirty="0">
                          <a:solidFill>
                            <a:srgbClr val="0D204A"/>
                          </a:solidFill>
                          <a:latin typeface="Arial" panose="020B0604020202020204" pitchFamily="34" charset="0"/>
                          <a:cs typeface="Arial" panose="020B0604020202020204" pitchFamily="34" charset="0"/>
                        </a:rPr>
                        <a:t>60.0</a:t>
                      </a:r>
                    </a:p>
                  </a:txBody>
                  <a:tcPr anchor="ctr">
                    <a:lnL w="6350" cap="flat" cmpd="sng" algn="ctr">
                      <a:solidFill>
                        <a:srgbClr val="0D204A"/>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5098"/>
                      </a:schemeClr>
                    </a:solidFill>
                  </a:tcPr>
                </a:tc>
                <a:extLst>
                  <a:ext uri="{0D108BD9-81ED-4DB2-BD59-A6C34878D82A}">
                    <a16:rowId xmlns:a16="http://schemas.microsoft.com/office/drawing/2014/main" val="2975688617"/>
                  </a:ext>
                </a:extLst>
              </a:tr>
              <a:tr h="310630">
                <a:tc>
                  <a:txBody>
                    <a:bodyPr/>
                    <a:lstStyle/>
                    <a:p>
                      <a:pPr marL="109538" indent="0">
                        <a:lnSpc>
                          <a:spcPts val="1800"/>
                        </a:lnSpc>
                      </a:pPr>
                      <a:r>
                        <a:rPr lang="en-US" sz="1200" b="0" dirty="0">
                          <a:solidFill>
                            <a:srgbClr val="0D204A"/>
                          </a:solidFill>
                          <a:latin typeface="Arial" panose="020B0604020202020204" pitchFamily="34" charset="0"/>
                          <a:cs typeface="Arial" panose="020B0604020202020204" pitchFamily="34" charset="0"/>
                        </a:rPr>
                        <a:t>Diabetes</a:t>
                      </a:r>
                    </a:p>
                  </a:txBody>
                  <a:tcPr anchor="ctr">
                    <a:lnL w="12700" cap="flat" cmpd="sng" algn="ctr">
                      <a:solidFill>
                        <a:schemeClr val="tx1"/>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ts val="1800"/>
                        </a:lnSpc>
                      </a:pPr>
                      <a:r>
                        <a:rPr lang="en-US" sz="1200" b="0" dirty="0">
                          <a:solidFill>
                            <a:srgbClr val="0D204A"/>
                          </a:solidFill>
                          <a:latin typeface="Arial" panose="020B0604020202020204" pitchFamily="34" charset="0"/>
                          <a:cs typeface="Arial" panose="020B0604020202020204" pitchFamily="34" charset="0"/>
                        </a:rPr>
                        <a:t>44.8</a:t>
                      </a:r>
                    </a:p>
                  </a:txBody>
                  <a:tcPr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ts val="1800"/>
                        </a:lnSpc>
                      </a:pPr>
                      <a:r>
                        <a:rPr lang="en-US" sz="1200" b="0" dirty="0">
                          <a:solidFill>
                            <a:srgbClr val="0D204A"/>
                          </a:solidFill>
                          <a:latin typeface="Arial" panose="020B0604020202020204" pitchFamily="34" charset="0"/>
                          <a:cs typeface="Arial" panose="020B0604020202020204" pitchFamily="34" charset="0"/>
                        </a:rPr>
                        <a:t>42.2</a:t>
                      </a:r>
                    </a:p>
                  </a:txBody>
                  <a:tcPr anchor="ctr">
                    <a:lnL w="6350" cap="flat" cmpd="sng" algn="ctr">
                      <a:solidFill>
                        <a:srgbClr val="0D204A"/>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5098"/>
                      </a:schemeClr>
                    </a:solidFill>
                  </a:tcPr>
                </a:tc>
                <a:extLst>
                  <a:ext uri="{0D108BD9-81ED-4DB2-BD59-A6C34878D82A}">
                    <a16:rowId xmlns:a16="http://schemas.microsoft.com/office/drawing/2014/main" val="2514430055"/>
                  </a:ext>
                </a:extLst>
              </a:tr>
              <a:tr h="310630">
                <a:tc>
                  <a:txBody>
                    <a:bodyPr/>
                    <a:lstStyle/>
                    <a:p>
                      <a:pPr marL="109538" indent="0">
                        <a:lnSpc>
                          <a:spcPts val="1800"/>
                        </a:lnSpc>
                      </a:pPr>
                      <a:r>
                        <a:rPr lang="en-US" sz="1200" b="0" dirty="0">
                          <a:solidFill>
                            <a:srgbClr val="0D204A"/>
                          </a:solidFill>
                          <a:latin typeface="Arial" panose="020B0604020202020204" pitchFamily="34" charset="0"/>
                          <a:cs typeface="Arial" panose="020B0604020202020204" pitchFamily="34" charset="0"/>
                        </a:rPr>
                        <a:t>Heart failure</a:t>
                      </a:r>
                    </a:p>
                  </a:txBody>
                  <a:tcPr anchor="ctr">
                    <a:lnL w="12700" cap="flat" cmpd="sng" algn="ctr">
                      <a:solidFill>
                        <a:schemeClr val="tx1"/>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ts val="1800"/>
                        </a:lnSpc>
                      </a:pPr>
                      <a:r>
                        <a:rPr lang="en-US" sz="1200" b="0" dirty="0">
                          <a:solidFill>
                            <a:srgbClr val="0D204A"/>
                          </a:solidFill>
                          <a:latin typeface="Arial" panose="020B0604020202020204" pitchFamily="34" charset="0"/>
                          <a:cs typeface="Arial" panose="020B0604020202020204" pitchFamily="34" charset="0"/>
                        </a:rPr>
                        <a:t>22.8</a:t>
                      </a:r>
                    </a:p>
                  </a:txBody>
                  <a:tcPr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ts val="1800"/>
                        </a:lnSpc>
                      </a:pPr>
                      <a:r>
                        <a:rPr lang="en-US" sz="1200" b="0" dirty="0">
                          <a:solidFill>
                            <a:srgbClr val="0D204A"/>
                          </a:solidFill>
                          <a:latin typeface="Arial" panose="020B0604020202020204" pitchFamily="34" charset="0"/>
                          <a:cs typeface="Arial" panose="020B0604020202020204" pitchFamily="34" charset="0"/>
                        </a:rPr>
                        <a:t>21.9</a:t>
                      </a:r>
                    </a:p>
                  </a:txBody>
                  <a:tcPr anchor="ctr">
                    <a:lnL w="6350" cap="flat" cmpd="sng" algn="ctr">
                      <a:solidFill>
                        <a:srgbClr val="0D204A"/>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5098"/>
                      </a:schemeClr>
                    </a:solidFill>
                  </a:tcPr>
                </a:tc>
                <a:extLst>
                  <a:ext uri="{0D108BD9-81ED-4DB2-BD59-A6C34878D82A}">
                    <a16:rowId xmlns:a16="http://schemas.microsoft.com/office/drawing/2014/main" val="3975940761"/>
                  </a:ext>
                </a:extLst>
              </a:tr>
              <a:tr h="310630">
                <a:tc>
                  <a:txBody>
                    <a:bodyPr/>
                    <a:lstStyle/>
                    <a:p>
                      <a:pPr marL="109538" indent="0">
                        <a:lnSpc>
                          <a:spcPts val="1800"/>
                        </a:lnSpc>
                      </a:pPr>
                      <a:r>
                        <a:rPr lang="en-US" sz="1200" b="0" dirty="0">
                          <a:solidFill>
                            <a:srgbClr val="0D204A"/>
                          </a:solidFill>
                          <a:latin typeface="Arial" panose="020B0604020202020204" pitchFamily="34" charset="0"/>
                          <a:cs typeface="Arial" panose="020B0604020202020204" pitchFamily="34" charset="0"/>
                        </a:rPr>
                        <a:t>Chronic kidney disease</a:t>
                      </a:r>
                    </a:p>
                  </a:txBody>
                  <a:tcPr anchor="ctr">
                    <a:lnL w="12700" cap="flat" cmpd="sng" algn="ctr">
                      <a:solidFill>
                        <a:schemeClr val="tx1"/>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ts val="1800"/>
                        </a:lnSpc>
                      </a:pPr>
                      <a:r>
                        <a:rPr lang="en-US" sz="1200" b="0" dirty="0">
                          <a:solidFill>
                            <a:srgbClr val="0D204A"/>
                          </a:solidFill>
                          <a:latin typeface="Arial" panose="020B0604020202020204" pitchFamily="34" charset="0"/>
                          <a:cs typeface="Arial" panose="020B0604020202020204" pitchFamily="34" charset="0"/>
                        </a:rPr>
                        <a:t>22.0</a:t>
                      </a:r>
                    </a:p>
                  </a:txBody>
                  <a:tcPr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ts val="1800"/>
                        </a:lnSpc>
                      </a:pPr>
                      <a:r>
                        <a:rPr lang="en-US" sz="1200" b="0" dirty="0">
                          <a:solidFill>
                            <a:srgbClr val="0D204A"/>
                          </a:solidFill>
                          <a:latin typeface="Arial" panose="020B0604020202020204" pitchFamily="34" charset="0"/>
                          <a:cs typeface="Arial" panose="020B0604020202020204" pitchFamily="34" charset="0"/>
                        </a:rPr>
                        <a:t>22.1</a:t>
                      </a:r>
                    </a:p>
                  </a:txBody>
                  <a:tcPr anchor="ctr">
                    <a:lnL w="6350" cap="flat" cmpd="sng" algn="ctr">
                      <a:solidFill>
                        <a:srgbClr val="0D204A"/>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5098"/>
                      </a:schemeClr>
                    </a:solidFill>
                  </a:tcPr>
                </a:tc>
                <a:extLst>
                  <a:ext uri="{0D108BD9-81ED-4DB2-BD59-A6C34878D82A}">
                    <a16:rowId xmlns:a16="http://schemas.microsoft.com/office/drawing/2014/main" val="3040710061"/>
                  </a:ext>
                </a:extLst>
              </a:tr>
              <a:tr h="310630">
                <a:tc>
                  <a:txBody>
                    <a:bodyPr/>
                    <a:lstStyle/>
                    <a:p>
                      <a:pPr marL="109538" indent="0">
                        <a:lnSpc>
                          <a:spcPts val="1800"/>
                        </a:lnSpc>
                      </a:pPr>
                      <a:r>
                        <a:rPr lang="en-US" sz="1200" b="0" dirty="0">
                          <a:solidFill>
                            <a:srgbClr val="0D204A"/>
                          </a:solidFill>
                          <a:latin typeface="Arial" panose="020B0604020202020204" pitchFamily="34" charset="0"/>
                          <a:cs typeface="Arial" panose="020B0604020202020204" pitchFamily="34" charset="0"/>
                        </a:rPr>
                        <a:t>Impaired mental status</a:t>
                      </a:r>
                    </a:p>
                  </a:txBody>
                  <a:tcPr anchor="ctr">
                    <a:lnL w="12700" cap="flat" cmpd="sng" algn="ctr">
                      <a:solidFill>
                        <a:schemeClr val="tx1"/>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ts val="1800"/>
                        </a:lnSpc>
                      </a:pPr>
                      <a:r>
                        <a:rPr lang="en-US" sz="1200" b="0" dirty="0">
                          <a:solidFill>
                            <a:srgbClr val="0D204A"/>
                          </a:solidFill>
                          <a:latin typeface="Arial" panose="020B0604020202020204" pitchFamily="34" charset="0"/>
                          <a:cs typeface="Arial" panose="020B0604020202020204" pitchFamily="34" charset="0"/>
                        </a:rPr>
                        <a:t>20.5</a:t>
                      </a:r>
                    </a:p>
                  </a:txBody>
                  <a:tcPr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ts val="1800"/>
                        </a:lnSpc>
                      </a:pPr>
                      <a:r>
                        <a:rPr lang="en-US" sz="1200" b="0" dirty="0">
                          <a:solidFill>
                            <a:srgbClr val="0D204A"/>
                          </a:solidFill>
                          <a:latin typeface="Arial" panose="020B0604020202020204" pitchFamily="34" charset="0"/>
                          <a:cs typeface="Arial" panose="020B0604020202020204" pitchFamily="34" charset="0"/>
                        </a:rPr>
                        <a:t>25.3</a:t>
                      </a:r>
                    </a:p>
                  </a:txBody>
                  <a:tcPr anchor="ctr">
                    <a:lnL w="6350" cap="flat" cmpd="sng" algn="ctr">
                      <a:solidFill>
                        <a:srgbClr val="0D204A"/>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D204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5098"/>
                      </a:schemeClr>
                    </a:solidFill>
                  </a:tcPr>
                </a:tc>
                <a:extLst>
                  <a:ext uri="{0D108BD9-81ED-4DB2-BD59-A6C34878D82A}">
                    <a16:rowId xmlns:a16="http://schemas.microsoft.com/office/drawing/2014/main" val="2576187415"/>
                  </a:ext>
                </a:extLst>
              </a:tr>
            </a:tbl>
          </a:graphicData>
        </a:graphic>
      </p:graphicFrame>
      <p:grpSp>
        <p:nvGrpSpPr>
          <p:cNvPr id="46" name="Group 45">
            <a:extLst>
              <a:ext uri="{FF2B5EF4-FFF2-40B4-BE49-F238E27FC236}">
                <a16:creationId xmlns:a16="http://schemas.microsoft.com/office/drawing/2014/main" id="{A155D7CA-41B5-5534-987A-0C53D68CA099}"/>
              </a:ext>
            </a:extLst>
          </p:cNvPr>
          <p:cNvGrpSpPr/>
          <p:nvPr/>
        </p:nvGrpSpPr>
        <p:grpSpPr>
          <a:xfrm>
            <a:off x="569902" y="3206648"/>
            <a:ext cx="3316935" cy="2496714"/>
            <a:chOff x="442905" y="3930399"/>
            <a:chExt cx="5043225" cy="2496714"/>
          </a:xfrm>
        </p:grpSpPr>
        <p:graphicFrame>
          <p:nvGraphicFramePr>
            <p:cNvPr id="37" name="Chart 36">
              <a:extLst>
                <a:ext uri="{FF2B5EF4-FFF2-40B4-BE49-F238E27FC236}">
                  <a16:creationId xmlns:a16="http://schemas.microsoft.com/office/drawing/2014/main" id="{8285B29F-E271-D7F0-022A-0B4103068B88}"/>
                </a:ext>
              </a:extLst>
            </p:cNvPr>
            <p:cNvGraphicFramePr/>
            <p:nvPr>
              <p:extLst>
                <p:ext uri="{D42A27DB-BD31-4B8C-83A1-F6EECF244321}">
                  <p14:modId xmlns:p14="http://schemas.microsoft.com/office/powerpoint/2010/main" val="2713911577"/>
                </p:ext>
              </p:extLst>
            </p:nvPr>
          </p:nvGraphicFramePr>
          <p:xfrm>
            <a:off x="442905" y="3930399"/>
            <a:ext cx="5043225" cy="2496714"/>
          </p:xfrm>
          <a:graphic>
            <a:graphicData uri="http://schemas.openxmlformats.org/drawingml/2006/chart">
              <c:chart xmlns:c="http://schemas.openxmlformats.org/drawingml/2006/chart" xmlns:r="http://schemas.openxmlformats.org/officeDocument/2006/relationships" r:id="rId7"/>
            </a:graphicData>
          </a:graphic>
        </p:graphicFrame>
        <p:sp>
          <p:nvSpPr>
            <p:cNvPr id="40" name="TextBox 39">
              <a:extLst>
                <a:ext uri="{FF2B5EF4-FFF2-40B4-BE49-F238E27FC236}">
                  <a16:creationId xmlns:a16="http://schemas.microsoft.com/office/drawing/2014/main" id="{B4742EE6-178A-9AD5-CC75-2F9A9CA13E91}"/>
                </a:ext>
              </a:extLst>
            </p:cNvPr>
            <p:cNvSpPr txBox="1"/>
            <p:nvPr/>
          </p:nvSpPr>
          <p:spPr>
            <a:xfrm>
              <a:off x="1762079" y="5469210"/>
              <a:ext cx="1509179"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Apixaban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57.5%</a:t>
              </a:r>
            </a:p>
          </p:txBody>
        </p:sp>
        <p:sp>
          <p:nvSpPr>
            <p:cNvPr id="41" name="TextBox 40">
              <a:extLst>
                <a:ext uri="{FF2B5EF4-FFF2-40B4-BE49-F238E27FC236}">
                  <a16:creationId xmlns:a16="http://schemas.microsoft.com/office/drawing/2014/main" id="{FCF68D20-B659-F79D-C769-8FAD654D88FD}"/>
                </a:ext>
              </a:extLst>
            </p:cNvPr>
            <p:cNvSpPr txBox="1"/>
            <p:nvPr/>
          </p:nvSpPr>
          <p:spPr>
            <a:xfrm>
              <a:off x="1578322" y="4635127"/>
              <a:ext cx="1869010"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Rivaroxaban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42.5%</a:t>
              </a:r>
            </a:p>
          </p:txBody>
        </p:sp>
        <p:sp>
          <p:nvSpPr>
            <p:cNvPr id="44" name="TextBox 43">
              <a:extLst>
                <a:ext uri="{FF2B5EF4-FFF2-40B4-BE49-F238E27FC236}">
                  <a16:creationId xmlns:a16="http://schemas.microsoft.com/office/drawing/2014/main" id="{60094700-A10A-CE46-126A-1B56BE918F21}"/>
                </a:ext>
              </a:extLst>
            </p:cNvPr>
            <p:cNvSpPr txBox="1"/>
            <p:nvPr/>
          </p:nvSpPr>
          <p:spPr>
            <a:xfrm>
              <a:off x="3488609" y="5458927"/>
              <a:ext cx="1559755"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Apixaban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64.1%</a:t>
              </a:r>
            </a:p>
          </p:txBody>
        </p:sp>
        <p:sp>
          <p:nvSpPr>
            <p:cNvPr id="45" name="TextBox 44">
              <a:extLst>
                <a:ext uri="{FF2B5EF4-FFF2-40B4-BE49-F238E27FC236}">
                  <a16:creationId xmlns:a16="http://schemas.microsoft.com/office/drawing/2014/main" id="{4B1F436B-21C0-2182-E13F-693BE5FBE6DC}"/>
                </a:ext>
              </a:extLst>
            </p:cNvPr>
            <p:cNvSpPr txBox="1"/>
            <p:nvPr/>
          </p:nvSpPr>
          <p:spPr>
            <a:xfrm>
              <a:off x="3333510" y="4652139"/>
              <a:ext cx="1818609"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Rivaroxaban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35.9%</a:t>
              </a:r>
            </a:p>
          </p:txBody>
        </p:sp>
      </p:grpSp>
      <p:grpSp>
        <p:nvGrpSpPr>
          <p:cNvPr id="33" name="Group 32">
            <a:extLst>
              <a:ext uri="{FF2B5EF4-FFF2-40B4-BE49-F238E27FC236}">
                <a16:creationId xmlns:a16="http://schemas.microsoft.com/office/drawing/2014/main" id="{43CCF15F-5814-957C-DF90-DC8281D0736F}"/>
              </a:ext>
            </a:extLst>
          </p:cNvPr>
          <p:cNvGrpSpPr/>
          <p:nvPr/>
        </p:nvGrpSpPr>
        <p:grpSpPr>
          <a:xfrm>
            <a:off x="3996021" y="3224142"/>
            <a:ext cx="2810100" cy="943505"/>
            <a:chOff x="3630834" y="4077928"/>
            <a:chExt cx="2810100" cy="943505"/>
          </a:xfrm>
        </p:grpSpPr>
        <p:grpSp>
          <p:nvGrpSpPr>
            <p:cNvPr id="16" name="Group 15">
              <a:extLst>
                <a:ext uri="{FF2B5EF4-FFF2-40B4-BE49-F238E27FC236}">
                  <a16:creationId xmlns:a16="http://schemas.microsoft.com/office/drawing/2014/main" id="{54A76D07-F84B-0019-C598-6EF38002A2D6}"/>
                </a:ext>
              </a:extLst>
            </p:cNvPr>
            <p:cNvGrpSpPr/>
            <p:nvPr/>
          </p:nvGrpSpPr>
          <p:grpSpPr>
            <a:xfrm>
              <a:off x="3630835" y="4077928"/>
              <a:ext cx="2810099" cy="943505"/>
              <a:chOff x="2775154" y="1368810"/>
              <a:chExt cx="2329349" cy="730892"/>
            </a:xfrm>
          </p:grpSpPr>
          <p:sp>
            <p:nvSpPr>
              <p:cNvPr id="17" name="Arrow: Pentagon 16">
                <a:extLst>
                  <a:ext uri="{FF2B5EF4-FFF2-40B4-BE49-F238E27FC236}">
                    <a16:creationId xmlns:a16="http://schemas.microsoft.com/office/drawing/2014/main" id="{0F24B45E-899E-076B-F252-F21A4DD35BB4}"/>
                  </a:ext>
                </a:extLst>
              </p:cNvPr>
              <p:cNvSpPr/>
              <p:nvPr/>
            </p:nvSpPr>
            <p:spPr>
              <a:xfrm>
                <a:off x="2775154" y="1368810"/>
                <a:ext cx="2322480" cy="730892"/>
              </a:xfrm>
              <a:prstGeom prst="homePlate">
                <a:avLst>
                  <a:gd name="adj" fmla="val 0"/>
                </a:avLst>
              </a:prstGeom>
              <a:solidFill>
                <a:sysClr val="window" lastClr="FFFFFF"/>
              </a:solidFill>
              <a:ln w="28575" cap="flat" cmpd="sng" algn="ctr">
                <a:solidFill>
                  <a:srgbClr val="33427D"/>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18" name="TextBox 17">
                <a:extLst>
                  <a:ext uri="{FF2B5EF4-FFF2-40B4-BE49-F238E27FC236}">
                    <a16:creationId xmlns:a16="http://schemas.microsoft.com/office/drawing/2014/main" id="{A3BB6964-DF10-E42F-EA6E-B3FAE54AC5CA}"/>
                  </a:ext>
                </a:extLst>
              </p:cNvPr>
              <p:cNvSpPr txBox="1"/>
              <p:nvPr/>
            </p:nvSpPr>
            <p:spPr>
              <a:xfrm>
                <a:off x="4030598" y="1563077"/>
                <a:ext cx="1073905" cy="476842"/>
              </a:xfrm>
              <a:prstGeom prst="rect">
                <a:avLst/>
              </a:prstGeom>
              <a:no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rPr>
                  <a:t>3.0 </a:t>
                </a: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vs </a:t>
                </a:r>
                <a:r>
                  <a:rPr kumimoji="0" lang="en-US" sz="1800" b="1" i="0"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2.6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hours</a:t>
                </a:r>
              </a:p>
            </p:txBody>
          </p:sp>
        </p:grpSp>
        <p:sp>
          <p:nvSpPr>
            <p:cNvPr id="22" name="TextBox 21">
              <a:extLst>
                <a:ext uri="{FF2B5EF4-FFF2-40B4-BE49-F238E27FC236}">
                  <a16:creationId xmlns:a16="http://schemas.microsoft.com/office/drawing/2014/main" id="{EE82C9E5-FF08-4B32-4C99-6D524D8E6524}"/>
                </a:ext>
              </a:extLst>
            </p:cNvPr>
            <p:cNvSpPr txBox="1"/>
            <p:nvPr/>
          </p:nvSpPr>
          <p:spPr>
            <a:xfrm>
              <a:off x="3630834" y="4149904"/>
              <a:ext cx="1686400" cy="803233"/>
            </a:xfrm>
            <a:prstGeom prst="rect">
              <a:avLst/>
            </a:prstGeom>
            <a:noFill/>
          </p:spPr>
          <p:txBody>
            <a:bodyPr wrap="square" rtlCol="0">
              <a:spAutoFit/>
            </a:bodyPr>
            <a:lstStyle/>
            <a:p>
              <a:pPr marL="0" marR="0" lvl="0" indent="0" algn="ctr" defTabSz="914400" rtl="0" eaLnBrk="1" fontAlgn="auto" latinLnBrk="0" hangingPunct="1">
                <a:lnSpc>
                  <a:spcPts val="19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Median door to administration </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time</a:t>
              </a:r>
            </a:p>
          </p:txBody>
        </p:sp>
      </p:grpSp>
      <p:graphicFrame>
        <p:nvGraphicFramePr>
          <p:cNvPr id="28" name="Table 12">
            <a:extLst>
              <a:ext uri="{FF2B5EF4-FFF2-40B4-BE49-F238E27FC236}">
                <a16:creationId xmlns:a16="http://schemas.microsoft.com/office/drawing/2014/main" id="{C0189F24-DDC3-5D2C-E2EC-615F0BF448DE}"/>
              </a:ext>
            </a:extLst>
          </p:cNvPr>
          <p:cNvGraphicFramePr>
            <a:graphicFrameLocks noGrp="1"/>
          </p:cNvGraphicFramePr>
          <p:nvPr>
            <p:extLst>
              <p:ext uri="{D42A27DB-BD31-4B8C-83A1-F6EECF244321}">
                <p14:modId xmlns:p14="http://schemas.microsoft.com/office/powerpoint/2010/main" val="2040137003"/>
              </p:ext>
            </p:extLst>
          </p:nvPr>
        </p:nvGraphicFramePr>
        <p:xfrm>
          <a:off x="3997838" y="4262831"/>
          <a:ext cx="2798064" cy="1280160"/>
        </p:xfrm>
        <a:graphic>
          <a:graphicData uri="http://schemas.openxmlformats.org/drawingml/2006/table">
            <a:tbl>
              <a:tblPr firstRow="1" bandRow="1"/>
              <a:tblGrid>
                <a:gridCol w="979323">
                  <a:extLst>
                    <a:ext uri="{9D8B030D-6E8A-4147-A177-3AD203B41FA5}">
                      <a16:colId xmlns:a16="http://schemas.microsoft.com/office/drawing/2014/main" val="3232244526"/>
                    </a:ext>
                  </a:extLst>
                </a:gridCol>
                <a:gridCol w="1818741">
                  <a:extLst>
                    <a:ext uri="{9D8B030D-6E8A-4147-A177-3AD203B41FA5}">
                      <a16:colId xmlns:a16="http://schemas.microsoft.com/office/drawing/2014/main" val="3072985970"/>
                    </a:ext>
                  </a:extLst>
                </a:gridCol>
              </a:tblGrid>
              <a:tr h="310449">
                <a:tc gridSpan="2">
                  <a:txBody>
                    <a:bodyPr/>
                    <a:lstStyle>
                      <a:lvl1pPr marL="0" algn="l" defTabSz="914400" rtl="0" eaLnBrk="1" latinLnBrk="0" hangingPunct="1">
                        <a:defRPr sz="1800" b="1" kern="1200">
                          <a:solidFill>
                            <a:schemeClr val="lt1"/>
                          </a:solidFill>
                          <a:latin typeface="Franklin Gothic Book" panose="020B0503020102020204"/>
                        </a:defRPr>
                      </a:lvl1pPr>
                      <a:lvl2pPr marL="457200" algn="l" defTabSz="914400" rtl="0" eaLnBrk="1" latinLnBrk="0" hangingPunct="1">
                        <a:defRPr sz="1800" b="1" kern="1200">
                          <a:solidFill>
                            <a:schemeClr val="lt1"/>
                          </a:solidFill>
                          <a:latin typeface="Franklin Gothic Book" panose="020B0503020102020204"/>
                        </a:defRPr>
                      </a:lvl2pPr>
                      <a:lvl3pPr marL="914400" algn="l" defTabSz="914400" rtl="0" eaLnBrk="1" latinLnBrk="0" hangingPunct="1">
                        <a:defRPr sz="1800" b="1" kern="1200">
                          <a:solidFill>
                            <a:schemeClr val="lt1"/>
                          </a:solidFill>
                          <a:latin typeface="Franklin Gothic Book" panose="020B0503020102020204"/>
                        </a:defRPr>
                      </a:lvl3pPr>
                      <a:lvl4pPr marL="1371600" algn="l" defTabSz="914400" rtl="0" eaLnBrk="1" latinLnBrk="0" hangingPunct="1">
                        <a:defRPr sz="1800" b="1" kern="1200">
                          <a:solidFill>
                            <a:schemeClr val="lt1"/>
                          </a:solidFill>
                          <a:latin typeface="Franklin Gothic Book" panose="020B0503020102020204"/>
                        </a:defRPr>
                      </a:lvl4pPr>
                      <a:lvl5pPr marL="1828800" algn="l" defTabSz="914400" rtl="0" eaLnBrk="1" latinLnBrk="0" hangingPunct="1">
                        <a:defRPr sz="1800" b="1" kern="1200">
                          <a:solidFill>
                            <a:schemeClr val="lt1"/>
                          </a:solidFill>
                          <a:latin typeface="Franklin Gothic Book" panose="020B0503020102020204"/>
                        </a:defRPr>
                      </a:lvl5pPr>
                      <a:lvl6pPr marL="2286000" algn="l" defTabSz="914400" rtl="0" eaLnBrk="1" latinLnBrk="0" hangingPunct="1">
                        <a:defRPr sz="1800" b="1" kern="1200">
                          <a:solidFill>
                            <a:schemeClr val="lt1"/>
                          </a:solidFill>
                          <a:latin typeface="Franklin Gothic Book" panose="020B0503020102020204"/>
                        </a:defRPr>
                      </a:lvl6pPr>
                      <a:lvl7pPr marL="2743200" algn="l" defTabSz="914400" rtl="0" eaLnBrk="1" latinLnBrk="0" hangingPunct="1">
                        <a:defRPr sz="1800" b="1" kern="1200">
                          <a:solidFill>
                            <a:schemeClr val="lt1"/>
                          </a:solidFill>
                          <a:latin typeface="Franklin Gothic Book" panose="020B0503020102020204"/>
                        </a:defRPr>
                      </a:lvl7pPr>
                      <a:lvl8pPr marL="3200400" algn="l" defTabSz="914400" rtl="0" eaLnBrk="1" latinLnBrk="0" hangingPunct="1">
                        <a:defRPr sz="1800" b="1" kern="1200">
                          <a:solidFill>
                            <a:schemeClr val="lt1"/>
                          </a:solidFill>
                          <a:latin typeface="Franklin Gothic Book" panose="020B0503020102020204"/>
                        </a:defRPr>
                      </a:lvl8pPr>
                      <a:lvl9pPr marL="3657600" algn="l" defTabSz="914400" rtl="0" eaLnBrk="1" latinLnBrk="0" hangingPunct="1">
                        <a:defRPr sz="1800" b="1" kern="1200">
                          <a:solidFill>
                            <a:schemeClr val="lt1"/>
                          </a:solidFill>
                          <a:latin typeface="Franklin Gothic Book" panose="020B0503020102020204"/>
                        </a:defRPr>
                      </a:lvl9pPr>
                    </a:lstStyle>
                    <a:p>
                      <a:pPr algn="ctr">
                        <a:lnSpc>
                          <a:spcPts val="1800"/>
                        </a:lnSpc>
                      </a:pPr>
                      <a:r>
                        <a:rPr lang="en-US" sz="1600" b="0" i="0" dirty="0">
                          <a:solidFill>
                            <a:schemeClr val="tx1"/>
                          </a:solidFill>
                          <a:effectLst/>
                          <a:latin typeface="Arial" panose="020B0604020202020204" pitchFamily="34" charset="0"/>
                          <a:cs typeface="Arial" panose="020B0604020202020204" pitchFamily="34" charset="0"/>
                        </a:rPr>
                        <a:t>Last AC dose</a:t>
                      </a:r>
                    </a:p>
                  </a:txBody>
                  <a:tcPr anchor="ctr">
                    <a:lnL w="28575" cap="flat" cmpd="sng" algn="ctr">
                      <a:solidFill>
                        <a:srgbClr val="33427D"/>
                      </a:solidFill>
                      <a:prstDash val="solid"/>
                      <a:round/>
                      <a:headEnd type="none" w="med" len="med"/>
                      <a:tailEnd type="none" w="med" len="med"/>
                    </a:lnL>
                    <a:lnR w="28575" cap="flat" cmpd="sng" algn="ctr">
                      <a:solidFill>
                        <a:srgbClr val="33427D"/>
                      </a:solidFill>
                      <a:prstDash val="solid"/>
                      <a:round/>
                      <a:headEnd type="none" w="med" len="med"/>
                      <a:tailEnd type="none" w="med" len="med"/>
                    </a:lnR>
                    <a:lnT w="28575" cap="flat" cmpd="sng" algn="ctr">
                      <a:solidFill>
                        <a:srgbClr val="33427D"/>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lvl1pPr marL="0" algn="l" defTabSz="914400" rtl="0" eaLnBrk="1" latinLnBrk="0" hangingPunct="1">
                        <a:defRPr sz="1800" b="1" kern="1200">
                          <a:solidFill>
                            <a:schemeClr val="lt1"/>
                          </a:solidFill>
                          <a:latin typeface="Franklin Gothic Book" panose="020B0503020102020204"/>
                        </a:defRPr>
                      </a:lvl1pPr>
                      <a:lvl2pPr marL="457200" algn="l" defTabSz="914400" rtl="0" eaLnBrk="1" latinLnBrk="0" hangingPunct="1">
                        <a:defRPr sz="1800" b="1" kern="1200">
                          <a:solidFill>
                            <a:schemeClr val="lt1"/>
                          </a:solidFill>
                          <a:latin typeface="Franklin Gothic Book" panose="020B0503020102020204"/>
                        </a:defRPr>
                      </a:lvl2pPr>
                      <a:lvl3pPr marL="914400" algn="l" defTabSz="914400" rtl="0" eaLnBrk="1" latinLnBrk="0" hangingPunct="1">
                        <a:defRPr sz="1800" b="1" kern="1200">
                          <a:solidFill>
                            <a:schemeClr val="lt1"/>
                          </a:solidFill>
                          <a:latin typeface="Franklin Gothic Book" panose="020B0503020102020204"/>
                        </a:defRPr>
                      </a:lvl3pPr>
                      <a:lvl4pPr marL="1371600" algn="l" defTabSz="914400" rtl="0" eaLnBrk="1" latinLnBrk="0" hangingPunct="1">
                        <a:defRPr sz="1800" b="1" kern="1200">
                          <a:solidFill>
                            <a:schemeClr val="lt1"/>
                          </a:solidFill>
                          <a:latin typeface="Franklin Gothic Book" panose="020B0503020102020204"/>
                        </a:defRPr>
                      </a:lvl4pPr>
                      <a:lvl5pPr marL="1828800" algn="l" defTabSz="914400" rtl="0" eaLnBrk="1" latinLnBrk="0" hangingPunct="1">
                        <a:defRPr sz="1800" b="1" kern="1200">
                          <a:solidFill>
                            <a:schemeClr val="lt1"/>
                          </a:solidFill>
                          <a:latin typeface="Franklin Gothic Book" panose="020B0503020102020204"/>
                        </a:defRPr>
                      </a:lvl5pPr>
                      <a:lvl6pPr marL="2286000" algn="l" defTabSz="914400" rtl="0" eaLnBrk="1" latinLnBrk="0" hangingPunct="1">
                        <a:defRPr sz="1800" b="1" kern="1200">
                          <a:solidFill>
                            <a:schemeClr val="lt1"/>
                          </a:solidFill>
                          <a:latin typeface="Franklin Gothic Book" panose="020B0503020102020204"/>
                        </a:defRPr>
                      </a:lvl6pPr>
                      <a:lvl7pPr marL="2743200" algn="l" defTabSz="914400" rtl="0" eaLnBrk="1" latinLnBrk="0" hangingPunct="1">
                        <a:defRPr sz="1800" b="1" kern="1200">
                          <a:solidFill>
                            <a:schemeClr val="lt1"/>
                          </a:solidFill>
                          <a:latin typeface="Franklin Gothic Book" panose="020B0503020102020204"/>
                        </a:defRPr>
                      </a:lvl7pPr>
                      <a:lvl8pPr marL="3200400" algn="l" defTabSz="914400" rtl="0" eaLnBrk="1" latinLnBrk="0" hangingPunct="1">
                        <a:defRPr sz="1800" b="1" kern="1200">
                          <a:solidFill>
                            <a:schemeClr val="lt1"/>
                          </a:solidFill>
                          <a:latin typeface="Franklin Gothic Book" panose="020B0503020102020204"/>
                        </a:defRPr>
                      </a:lvl8pPr>
                      <a:lvl9pPr marL="3657600" algn="l" defTabSz="914400" rtl="0" eaLnBrk="1" latinLnBrk="0" hangingPunct="1">
                        <a:defRPr sz="1800" b="1" kern="1200">
                          <a:solidFill>
                            <a:schemeClr val="lt1"/>
                          </a:solidFill>
                          <a:latin typeface="Franklin Gothic Book" panose="020B0503020102020204"/>
                        </a:defRPr>
                      </a:lvl9pPr>
                    </a:lstStyle>
                    <a:p>
                      <a:pPr algn="ctr">
                        <a:lnSpc>
                          <a:spcPts val="1800"/>
                        </a:lnSpc>
                      </a:pPr>
                      <a:r>
                        <a:rPr lang="en-US" sz="1600" b="1" dirty="0">
                          <a:effectLst>
                            <a:outerShdw blurRad="38100" dist="38100" dir="2700000" algn="tl">
                              <a:srgbClr val="000000">
                                <a:alpha val="43137"/>
                              </a:srgbClr>
                            </a:outerShdw>
                          </a:effectLst>
                          <a:latin typeface="Poppins" panose="00000500000000000000" pitchFamily="2" charset="0"/>
                          <a:cs typeface="Poppins" panose="00000500000000000000" pitchFamily="2" charset="0"/>
                        </a:rPr>
                        <a:t>Andexanet alfa </a:t>
                      </a:r>
                    </a:p>
                  </a:txBody>
                  <a:tcPr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0E5AB8"/>
                    </a:solidFill>
                  </a:tcPr>
                </a:tc>
                <a:extLst>
                  <a:ext uri="{0D108BD9-81ED-4DB2-BD59-A6C34878D82A}">
                    <a16:rowId xmlns:a16="http://schemas.microsoft.com/office/drawing/2014/main" val="636550394"/>
                  </a:ext>
                </a:extLst>
              </a:tr>
              <a:tr h="266470">
                <a:tc>
                  <a:txBody>
                    <a:bodyPr/>
                    <a:lstStyle/>
                    <a:p>
                      <a:pPr>
                        <a:lnSpc>
                          <a:spcPts val="1800"/>
                        </a:lnSpc>
                      </a:pPr>
                      <a:r>
                        <a:rPr lang="en-US" sz="1600" b="0" i="0" baseline="0" dirty="0">
                          <a:solidFill>
                            <a:srgbClr val="0D204A"/>
                          </a:solidFill>
                          <a:latin typeface="Arial" panose="020B0604020202020204" pitchFamily="34" charset="0"/>
                          <a:cs typeface="Arial" panose="020B0604020202020204" pitchFamily="34" charset="0"/>
                        </a:rPr>
                        <a:t>&lt;8 h</a:t>
                      </a:r>
                    </a:p>
                  </a:txBody>
                  <a:tcPr anchor="ctr">
                    <a:lnL w="28575" cap="flat" cmpd="sng" algn="ctr">
                      <a:solidFill>
                        <a:srgbClr val="33427D"/>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ts val="1800"/>
                        </a:lnSpc>
                      </a:pPr>
                      <a:r>
                        <a:rPr lang="en-US" sz="1600" b="1" dirty="0">
                          <a:solidFill>
                            <a:schemeClr val="accent4"/>
                          </a:solidFill>
                          <a:latin typeface="Arial" panose="020B0604020202020204" pitchFamily="34" charset="0"/>
                          <a:cs typeface="Arial" panose="020B0604020202020204" pitchFamily="34" charset="0"/>
                        </a:rPr>
                        <a:t>42.9%</a:t>
                      </a:r>
                      <a:r>
                        <a:rPr lang="en-US" sz="1600" b="1" dirty="0">
                          <a:solidFill>
                            <a:schemeClr val="accent1"/>
                          </a:solidFill>
                          <a:latin typeface="Arial" panose="020B0604020202020204" pitchFamily="34" charset="0"/>
                          <a:cs typeface="Arial" panose="020B0604020202020204" pitchFamily="34" charset="0"/>
                        </a:rPr>
                        <a:t> </a:t>
                      </a:r>
                      <a:r>
                        <a:rPr lang="en-US" sz="1600" b="0" dirty="0">
                          <a:solidFill>
                            <a:schemeClr val="tx1"/>
                          </a:solidFill>
                          <a:latin typeface="Arial" panose="020B0604020202020204" pitchFamily="34" charset="0"/>
                          <a:cs typeface="Arial" panose="020B0604020202020204" pitchFamily="34" charset="0"/>
                        </a:rPr>
                        <a:t>vs</a:t>
                      </a:r>
                      <a:r>
                        <a:rPr lang="en-US" sz="1600" b="1" dirty="0">
                          <a:solidFill>
                            <a:schemeClr val="accent1"/>
                          </a:solidFill>
                          <a:latin typeface="Arial" panose="020B0604020202020204" pitchFamily="34" charset="0"/>
                          <a:cs typeface="Arial" panose="020B0604020202020204" pitchFamily="34" charset="0"/>
                        </a:rPr>
                        <a:t> 41.2%</a:t>
                      </a:r>
                    </a:p>
                  </a:txBody>
                  <a:tcPr anchor="ctr">
                    <a:lnL w="28575" cap="flat" cmpd="sng" algn="ctr">
                      <a:noFill/>
                      <a:prstDash val="solid"/>
                      <a:round/>
                      <a:headEnd type="none" w="med" len="med"/>
                      <a:tailEnd type="none" w="med" len="med"/>
                    </a:lnL>
                    <a:lnR w="28575" cap="flat" cmpd="sng" algn="ctr">
                      <a:solidFill>
                        <a:srgbClr val="33427D"/>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4931057"/>
                  </a:ext>
                </a:extLst>
              </a:tr>
              <a:tr h="266470">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marL="0" indent="0">
                        <a:lnSpc>
                          <a:spcPts val="1800"/>
                        </a:lnSpc>
                      </a:pPr>
                      <a:r>
                        <a:rPr lang="en-US" sz="1600" b="0" i="0" baseline="0" dirty="0">
                          <a:solidFill>
                            <a:srgbClr val="0D204A"/>
                          </a:solidFill>
                          <a:latin typeface="Arial" panose="020B0604020202020204" pitchFamily="34" charset="0"/>
                          <a:cs typeface="Arial" panose="020B0604020202020204" pitchFamily="34" charset="0"/>
                        </a:rPr>
                        <a:t>8-18 h</a:t>
                      </a:r>
                    </a:p>
                  </a:txBody>
                  <a:tcPr anchor="ctr">
                    <a:lnL w="28575" cap="flat" cmpd="sng" algn="ctr">
                      <a:solidFill>
                        <a:srgbClr val="33427D"/>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ctr">
                        <a:lnSpc>
                          <a:spcPts val="1800"/>
                        </a:lnSpc>
                      </a:pPr>
                      <a:r>
                        <a:rPr lang="en-US" sz="1600" b="1" dirty="0">
                          <a:solidFill>
                            <a:schemeClr val="accent4"/>
                          </a:solidFill>
                          <a:latin typeface="Arial" panose="020B0604020202020204" pitchFamily="34" charset="0"/>
                          <a:cs typeface="Arial" panose="020B0604020202020204" pitchFamily="34" charset="0"/>
                        </a:rPr>
                        <a:t>41.6%</a:t>
                      </a:r>
                      <a:r>
                        <a:rPr lang="en-US" sz="1600" b="1" dirty="0">
                          <a:solidFill>
                            <a:schemeClr val="accent1"/>
                          </a:solidFill>
                          <a:latin typeface="Arial" panose="020B0604020202020204" pitchFamily="34" charset="0"/>
                          <a:cs typeface="Arial" panose="020B0604020202020204" pitchFamily="34" charset="0"/>
                        </a:rPr>
                        <a:t> </a:t>
                      </a:r>
                      <a:r>
                        <a:rPr lang="en-US" sz="1600" b="0" dirty="0">
                          <a:solidFill>
                            <a:srgbClr val="0D204A"/>
                          </a:solidFill>
                          <a:latin typeface="Arial" panose="020B0604020202020204" pitchFamily="34" charset="0"/>
                          <a:cs typeface="Arial" panose="020B0604020202020204" pitchFamily="34" charset="0"/>
                        </a:rPr>
                        <a:t>vs </a:t>
                      </a:r>
                      <a:r>
                        <a:rPr lang="en-US" sz="1600" b="1" dirty="0">
                          <a:solidFill>
                            <a:schemeClr val="accent1"/>
                          </a:solidFill>
                          <a:latin typeface="Arial" panose="020B0604020202020204" pitchFamily="34" charset="0"/>
                          <a:cs typeface="Arial" panose="020B0604020202020204" pitchFamily="34" charset="0"/>
                        </a:rPr>
                        <a:t>41.4%</a:t>
                      </a:r>
                    </a:p>
                  </a:txBody>
                  <a:tcPr anchor="ctr">
                    <a:lnL w="28575" cap="flat" cmpd="sng" algn="ctr">
                      <a:noFill/>
                      <a:prstDash val="solid"/>
                      <a:round/>
                      <a:headEnd type="none" w="med" len="med"/>
                      <a:tailEnd type="none" w="med" len="med"/>
                    </a:lnL>
                    <a:lnR w="28575" cap="flat" cmpd="sng" algn="ctr">
                      <a:solidFill>
                        <a:srgbClr val="33427D"/>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8810349"/>
                  </a:ext>
                </a:extLst>
              </a:tr>
              <a:tr h="266470">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marL="0" indent="0">
                        <a:lnSpc>
                          <a:spcPts val="1800"/>
                        </a:lnSpc>
                      </a:pPr>
                      <a:r>
                        <a:rPr lang="en-US" sz="1600" b="0" dirty="0">
                          <a:solidFill>
                            <a:srgbClr val="0D204A"/>
                          </a:solidFill>
                          <a:latin typeface="Arial" panose="020B0604020202020204" pitchFamily="34" charset="0"/>
                          <a:cs typeface="Arial" panose="020B0604020202020204" pitchFamily="34" charset="0"/>
                        </a:rPr>
                        <a:t>&gt;18 h</a:t>
                      </a:r>
                    </a:p>
                  </a:txBody>
                  <a:tcPr anchor="ctr">
                    <a:lnL w="28575" cap="flat" cmpd="sng" algn="ctr">
                      <a:solidFill>
                        <a:srgbClr val="33427D"/>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0D204A"/>
                      </a:solidFill>
                      <a:prstDash val="solid"/>
                      <a:round/>
                      <a:headEnd type="none" w="med" len="med"/>
                      <a:tailEnd type="none" w="med" len="med"/>
                    </a:lnT>
                    <a:lnB w="28575" cap="flat" cmpd="sng" algn="ctr">
                      <a:solidFill>
                        <a:srgbClr val="33427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ctr">
                        <a:lnSpc>
                          <a:spcPts val="1800"/>
                        </a:lnSpc>
                      </a:pPr>
                      <a:r>
                        <a:rPr lang="en-US" sz="1600" b="1" dirty="0">
                          <a:solidFill>
                            <a:schemeClr val="accent4"/>
                          </a:solidFill>
                          <a:latin typeface="Arial" panose="020B0604020202020204" pitchFamily="34" charset="0"/>
                          <a:cs typeface="Arial" panose="020B0604020202020204" pitchFamily="34" charset="0"/>
                        </a:rPr>
                        <a:t>15.5%</a:t>
                      </a:r>
                      <a:r>
                        <a:rPr lang="en-US" sz="1600" b="1" dirty="0">
                          <a:solidFill>
                            <a:schemeClr val="accent1"/>
                          </a:solidFill>
                          <a:latin typeface="Arial" panose="020B0604020202020204" pitchFamily="34" charset="0"/>
                          <a:cs typeface="Arial" panose="020B0604020202020204" pitchFamily="34" charset="0"/>
                        </a:rPr>
                        <a:t> </a:t>
                      </a:r>
                      <a:r>
                        <a:rPr lang="en-US" sz="1600" b="0" dirty="0">
                          <a:solidFill>
                            <a:srgbClr val="0D204A"/>
                          </a:solidFill>
                          <a:latin typeface="Arial" panose="020B0604020202020204" pitchFamily="34" charset="0"/>
                          <a:cs typeface="Arial" panose="020B0604020202020204" pitchFamily="34" charset="0"/>
                        </a:rPr>
                        <a:t>vs </a:t>
                      </a:r>
                      <a:r>
                        <a:rPr lang="en-US" sz="1600" b="1" dirty="0">
                          <a:solidFill>
                            <a:schemeClr val="accent1"/>
                          </a:solidFill>
                          <a:latin typeface="Arial" panose="020B0604020202020204" pitchFamily="34" charset="0"/>
                          <a:cs typeface="Arial" panose="020B0604020202020204" pitchFamily="34" charset="0"/>
                        </a:rPr>
                        <a:t>17.4%</a:t>
                      </a:r>
                    </a:p>
                  </a:txBody>
                  <a:tcPr anchor="ctr">
                    <a:lnL w="28575" cap="flat" cmpd="sng" algn="ctr">
                      <a:noFill/>
                      <a:prstDash val="solid"/>
                      <a:round/>
                      <a:headEnd type="none" w="med" len="med"/>
                      <a:tailEnd type="none" w="med" len="med"/>
                    </a:lnL>
                    <a:lnR w="28575" cap="flat" cmpd="sng" algn="ctr">
                      <a:solidFill>
                        <a:srgbClr val="33427D"/>
                      </a:solidFill>
                      <a:prstDash val="solid"/>
                      <a:round/>
                      <a:headEnd type="none" w="med" len="med"/>
                      <a:tailEnd type="none" w="med" len="med"/>
                    </a:lnR>
                    <a:lnT w="6350" cap="flat" cmpd="sng" algn="ctr">
                      <a:solidFill>
                        <a:srgbClr val="0D204A"/>
                      </a:solidFill>
                      <a:prstDash val="solid"/>
                      <a:round/>
                      <a:headEnd type="none" w="med" len="med"/>
                      <a:tailEnd type="none" w="med" len="med"/>
                    </a:lnT>
                    <a:lnB w="28575" cap="flat" cmpd="sng" algn="ctr">
                      <a:solidFill>
                        <a:srgbClr val="33427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0067268"/>
                  </a:ext>
                </a:extLst>
              </a:tr>
            </a:tbl>
          </a:graphicData>
        </a:graphic>
      </p:graphicFrame>
      <p:sp>
        <p:nvSpPr>
          <p:cNvPr id="32" name="TextBox 31">
            <a:extLst>
              <a:ext uri="{FF2B5EF4-FFF2-40B4-BE49-F238E27FC236}">
                <a16:creationId xmlns:a16="http://schemas.microsoft.com/office/drawing/2014/main" id="{269BB514-182F-7B98-CD00-A1B1C00AB0ED}"/>
              </a:ext>
            </a:extLst>
          </p:cNvPr>
          <p:cNvSpPr txBox="1"/>
          <p:nvPr/>
        </p:nvSpPr>
        <p:spPr>
          <a:xfrm>
            <a:off x="863957" y="3380235"/>
            <a:ext cx="280320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spc="0" baseline="0">
                <a:solidFill>
                  <a:prstClr val="black">
                    <a:lumMod val="65000"/>
                    <a:lumOff val="35000"/>
                  </a:prstClr>
                </a:solidFill>
                <a:latin typeface="Poppins" panose="00000500000000000000" pitchFamily="2" charset="0"/>
                <a:ea typeface="+mn-ea"/>
                <a:cs typeface="Poppins" panose="00000500000000000000" pitchFamily="2" charset="0"/>
              </a:defRPr>
            </a:pPr>
            <a:r>
              <a:rPr kumimoji="0" lang="en-US" sz="1600" b="1" i="0" u="none" strike="noStrike" kern="1200" cap="none" spc="0" normalizeH="0" baseline="0" noProof="0" dirty="0">
                <a:ln>
                  <a:noFill/>
                </a:ln>
                <a:solidFill>
                  <a:srgbClr val="0D204A"/>
                </a:solidFill>
                <a:effectLst/>
                <a:uLnTx/>
                <a:uFillTx/>
                <a:latin typeface="Arial" panose="020B0604020202020204" pitchFamily="34" charset="0"/>
                <a:cs typeface="Arial" panose="020B0604020202020204" pitchFamily="34" charset="0"/>
              </a:rPr>
              <a:t>AC use, %</a:t>
            </a:r>
          </a:p>
        </p:txBody>
      </p:sp>
    </p:spTree>
    <p:extLst>
      <p:ext uri="{BB962C8B-B14F-4D97-AF65-F5344CB8AC3E}">
        <p14:creationId xmlns:p14="http://schemas.microsoft.com/office/powerpoint/2010/main" val="1445267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DB00F-078E-4E4C-B739-E556DFB86811}"/>
              </a:ext>
            </a:extLst>
          </p:cNvPr>
          <p:cNvSpPr>
            <a:spLocks noGrp="1"/>
          </p:cNvSpPr>
          <p:nvPr>
            <p:ph type="title"/>
          </p:nvPr>
        </p:nvSpPr>
        <p:spPr>
          <a:xfrm>
            <a:off x="609600" y="199505"/>
            <a:ext cx="10744200" cy="1185577"/>
          </a:xfrm>
        </p:spPr>
        <p:txBody>
          <a:bodyPr/>
          <a:lstStyle/>
          <a:p>
            <a:r>
              <a:rPr lang="en-US"/>
              <a:t>How Do We Characterize Life-Threatening GI Hemorrhage?</a:t>
            </a:r>
            <a:endParaRPr lang="en-US" dirty="0"/>
          </a:p>
        </p:txBody>
      </p:sp>
      <p:sp>
        <p:nvSpPr>
          <p:cNvPr id="3" name="Content Placeholder 2">
            <a:extLst>
              <a:ext uri="{FF2B5EF4-FFF2-40B4-BE49-F238E27FC236}">
                <a16:creationId xmlns:a16="http://schemas.microsoft.com/office/drawing/2014/main" id="{F3BC97C4-48B3-4875-BCB2-E567DC1E5957}"/>
              </a:ext>
            </a:extLst>
          </p:cNvPr>
          <p:cNvSpPr>
            <a:spLocks noGrp="1"/>
          </p:cNvSpPr>
          <p:nvPr>
            <p:ph sz="half" idx="1"/>
          </p:nvPr>
        </p:nvSpPr>
        <p:spPr>
          <a:xfrm>
            <a:off x="609600" y="1496291"/>
            <a:ext cx="5181600" cy="4680672"/>
          </a:xfrm>
        </p:spPr>
        <p:txBody>
          <a:bodyPr/>
          <a:lstStyle/>
          <a:p>
            <a:r>
              <a:rPr lang="en-US"/>
              <a:t>“I know it when I see it?”</a:t>
            </a:r>
          </a:p>
          <a:p>
            <a:r>
              <a:rPr lang="en-US"/>
              <a:t>Prior recs by ACG/CAG</a:t>
            </a:r>
            <a:r>
              <a:rPr lang="en-US" baseline="30000"/>
              <a:t>1</a:t>
            </a:r>
            <a:r>
              <a:rPr lang="en-US"/>
              <a:t> defined major GI hemorrhage:</a:t>
            </a:r>
          </a:p>
          <a:p>
            <a:pPr lvl="1"/>
            <a:r>
              <a:rPr lang="en-US"/>
              <a:t>Shock, severe hypotension</a:t>
            </a:r>
          </a:p>
          <a:p>
            <a:pPr lvl="1"/>
            <a:r>
              <a:rPr lang="en-US"/>
              <a:t>Require pressors or surgery</a:t>
            </a:r>
          </a:p>
          <a:p>
            <a:pPr lvl="1"/>
            <a:r>
              <a:rPr lang="en-US"/>
              <a:t>Decrease in Hgb &gt; 5 g/dl</a:t>
            </a:r>
          </a:p>
          <a:p>
            <a:pPr lvl="1"/>
            <a:r>
              <a:rPr lang="en-US"/>
              <a:t>Transfuse &gt; 5 U PRBCs</a:t>
            </a:r>
          </a:p>
          <a:p>
            <a:pPr lvl="1"/>
            <a:r>
              <a:rPr lang="en-US"/>
              <a:t>Death</a:t>
            </a:r>
          </a:p>
          <a:p>
            <a:r>
              <a:rPr lang="en-US"/>
              <a:t>ISTH definition of major hemorrhage</a:t>
            </a:r>
          </a:p>
          <a:p>
            <a:endParaRPr lang="en-US" dirty="0"/>
          </a:p>
        </p:txBody>
      </p:sp>
      <p:sp>
        <p:nvSpPr>
          <p:cNvPr id="4" name="Content Placeholder 3">
            <a:extLst>
              <a:ext uri="{FF2B5EF4-FFF2-40B4-BE49-F238E27FC236}">
                <a16:creationId xmlns:a16="http://schemas.microsoft.com/office/drawing/2014/main" id="{C6813DD4-210B-4743-9C53-9F68BDFEC5FF}"/>
              </a:ext>
            </a:extLst>
          </p:cNvPr>
          <p:cNvSpPr>
            <a:spLocks noGrp="1"/>
          </p:cNvSpPr>
          <p:nvPr>
            <p:ph sz="half" idx="2"/>
          </p:nvPr>
        </p:nvSpPr>
        <p:spPr>
          <a:xfrm>
            <a:off x="5943600" y="1496291"/>
            <a:ext cx="5181600" cy="4680672"/>
          </a:xfrm>
        </p:spPr>
        <p:txBody>
          <a:bodyPr/>
          <a:lstStyle/>
          <a:p>
            <a:r>
              <a:rPr lang="en-US" dirty="0"/>
              <a:t>Delphi technique consensus panel</a:t>
            </a:r>
          </a:p>
          <a:p>
            <a:r>
              <a:rPr lang="en-US" dirty="0"/>
              <a:t>Focus on definition of GIB in context of DOAC era and availability of reversal agent(s)</a:t>
            </a:r>
          </a:p>
          <a:p>
            <a:r>
              <a:rPr lang="en-US" dirty="0"/>
              <a:t>Multidisciplinary group (US/EU)</a:t>
            </a:r>
          </a:p>
          <a:p>
            <a:r>
              <a:rPr lang="en-US" dirty="0"/>
              <a:t>Review NICE guidance</a:t>
            </a:r>
            <a:r>
              <a:rPr lang="en-US" baseline="30000" dirty="0"/>
              <a:t>2</a:t>
            </a:r>
          </a:p>
        </p:txBody>
      </p:sp>
      <p:sp>
        <p:nvSpPr>
          <p:cNvPr id="6" name="Footer Placeholder 5">
            <a:extLst>
              <a:ext uri="{FF2B5EF4-FFF2-40B4-BE49-F238E27FC236}">
                <a16:creationId xmlns:a16="http://schemas.microsoft.com/office/drawing/2014/main" id="{0F8E7F30-48C8-E270-4E21-CAAA8C630B41}"/>
              </a:ext>
            </a:extLst>
          </p:cNvPr>
          <p:cNvSpPr>
            <a:spLocks noGrp="1"/>
          </p:cNvSpPr>
          <p:nvPr>
            <p:ph type="ftr" sz="quarter" idx="3"/>
          </p:nvPr>
        </p:nvSpPr>
        <p:spPr>
          <a:xfrm>
            <a:off x="609600" y="6356350"/>
            <a:ext cx="10515599" cy="442131"/>
          </a:xfrm>
        </p:spPr>
        <p:txBody>
          <a:bodyPr/>
          <a:lstStyle/>
          <a:p>
            <a:r>
              <a:rPr lang="en-US" dirty="0"/>
              <a:t>1. </a:t>
            </a:r>
            <a:r>
              <a:rPr lang="en-US" dirty="0" err="1"/>
              <a:t>Barkun</a:t>
            </a:r>
            <a:r>
              <a:rPr lang="en-US" dirty="0"/>
              <a:t> AN, et al. </a:t>
            </a:r>
            <a:r>
              <a:rPr lang="en-US" i="1" dirty="0"/>
              <a:t>Am J Gastroenterol</a:t>
            </a:r>
            <a:r>
              <a:rPr lang="en-US" dirty="0"/>
              <a:t>. 2022;117(4):513-9; 2. National Institute for Health and Care Excellence. 2012. https://</a:t>
            </a:r>
            <a:r>
              <a:rPr lang="en-US" dirty="0" err="1"/>
              <a:t>www.nice.org.uk</a:t>
            </a:r>
            <a:r>
              <a:rPr lang="en-US" dirty="0"/>
              <a:t>/guidance/cg141.</a:t>
            </a:r>
          </a:p>
          <a:p>
            <a:r>
              <a:rPr lang="en-US" dirty="0"/>
              <a:t>ACG/CAG, American College of Gastroenterology/Canadian Association of Gastroenterology; GIB, gastrointestinal bleeding; Hgb, hemoglobin; ISTH, International Society on Thrombosis and </a:t>
            </a:r>
            <a:r>
              <a:rPr lang="en-US" dirty="0" err="1"/>
              <a:t>Haemostasis</a:t>
            </a:r>
            <a:r>
              <a:rPr lang="en-US" dirty="0"/>
              <a:t>; NICE, National Institutes of Health and Care Excellence; PRBC, packed red blood cell; U, unit. </a:t>
            </a:r>
          </a:p>
        </p:txBody>
      </p:sp>
    </p:spTree>
    <p:extLst>
      <p:ext uri="{BB962C8B-B14F-4D97-AF65-F5344CB8AC3E}">
        <p14:creationId xmlns:p14="http://schemas.microsoft.com/office/powerpoint/2010/main" val="3915519908"/>
      </p:ext>
    </p:extLst>
  </p:cSld>
  <p:clrMapOvr>
    <a:masterClrMapping/>
  </p:clrMapOvr>
</p:sld>
</file>

<file path=ppt/theme/theme1.xml><?xml version="1.0" encoding="utf-8"?>
<a:theme xmlns:a="http://schemas.openxmlformats.org/drawingml/2006/main" name="1_EMCREG_2018">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CREG_2018" id="{F63C5583-CB6E-42E3-93BF-8B6C5C3EA32B}" vid="{28718C4A-3FDF-4A0F-97D4-2D246E22A34F}"/>
    </a:ext>
  </a:extLst>
</a:theme>
</file>

<file path=ppt/theme/theme2.xml><?xml version="1.0" encoding="utf-8"?>
<a:theme xmlns:a="http://schemas.openxmlformats.org/drawingml/2006/main" name="EMCREG-Emed-19-2">
  <a:themeElements>
    <a:clrScheme name="EMCREG-MedEd-EKG-blue">
      <a:dk1>
        <a:srgbClr val="000000"/>
      </a:dk1>
      <a:lt1>
        <a:srgbClr val="FFFFFF"/>
      </a:lt1>
      <a:dk2>
        <a:srgbClr val="282525"/>
      </a:dk2>
      <a:lt2>
        <a:srgbClr val="F3F3F3"/>
      </a:lt2>
      <a:accent1>
        <a:srgbClr val="BE3540"/>
      </a:accent1>
      <a:accent2>
        <a:srgbClr val="8B8D9B"/>
      </a:accent2>
      <a:accent3>
        <a:srgbClr val="113854"/>
      </a:accent3>
      <a:accent4>
        <a:srgbClr val="246487"/>
      </a:accent4>
      <a:accent5>
        <a:srgbClr val="75D1D1"/>
      </a:accent5>
      <a:accent6>
        <a:srgbClr val="686762"/>
      </a:accent6>
      <a:hlink>
        <a:srgbClr val="75D1D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CREG-Emed-19-2" id="{A51B94CB-57AF-4180-9111-F756DC06C844}" vid="{96D214C7-C725-4A45-8005-C80C1E3E0172}"/>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EMCREG-MedEd Dual">
  <a:themeElements>
    <a:clrScheme name="EMCREG-MedEd">
      <a:dk1>
        <a:srgbClr val="000000"/>
      </a:dk1>
      <a:lt1>
        <a:srgbClr val="FFFFFF"/>
      </a:lt1>
      <a:dk2>
        <a:srgbClr val="282525"/>
      </a:dk2>
      <a:lt2>
        <a:srgbClr val="F3F3F3"/>
      </a:lt2>
      <a:accent1>
        <a:srgbClr val="BE3540"/>
      </a:accent1>
      <a:accent2>
        <a:srgbClr val="8B8D9B"/>
      </a:accent2>
      <a:accent3>
        <a:srgbClr val="113854"/>
      </a:accent3>
      <a:accent4>
        <a:srgbClr val="246487"/>
      </a:accent4>
      <a:accent5>
        <a:srgbClr val="75D1D1"/>
      </a:accent5>
      <a:accent6>
        <a:srgbClr val="686762"/>
      </a:accent6>
      <a:hlink>
        <a:srgbClr val="75D1D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CREG-MedEd Dual" id="{B5F4E6ED-FE20-6A4B-910B-FA09200C50A7}" vid="{3903332B-51E5-FE46-A544-C3C56D5B450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1206</Words>
  <Application>Microsoft Macintosh PowerPoint</Application>
  <PresentationFormat>Widescreen</PresentationFormat>
  <Paragraphs>201</Paragraphs>
  <Slides>12</Slides>
  <Notes>5</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12</vt:i4>
      </vt:variant>
    </vt:vector>
  </HeadingPairs>
  <TitlesOfParts>
    <vt:vector size="30" baseType="lpstr">
      <vt:lpstr>Arial</vt:lpstr>
      <vt:lpstr>Calibri</vt:lpstr>
      <vt:lpstr>Calibri Light</vt:lpstr>
      <vt:lpstr>Century Gothic</vt:lpstr>
      <vt:lpstr>Courier New</vt:lpstr>
      <vt:lpstr>Franklin Gothic Book</vt:lpstr>
      <vt:lpstr>Franklin Gothic Medium</vt:lpstr>
      <vt:lpstr>Poppins</vt:lpstr>
      <vt:lpstr>REVOLUTION</vt:lpstr>
      <vt:lpstr>Roboto</vt:lpstr>
      <vt:lpstr>Trebuchet MS</vt:lpstr>
      <vt:lpstr>Univers Light</vt:lpstr>
      <vt:lpstr>Wingdings</vt:lpstr>
      <vt:lpstr>1_EMCREG_2018</vt:lpstr>
      <vt:lpstr>EMCREG-Emed-19-2</vt:lpstr>
      <vt:lpstr>2_Custom Design</vt:lpstr>
      <vt:lpstr>Office Theme</vt:lpstr>
      <vt:lpstr>1_EMCREG-MedEd Dual</vt:lpstr>
      <vt:lpstr>GI Bleeding and DOACs: Consensus Panel Findings</vt:lpstr>
      <vt:lpstr>PowerPoint Presentation</vt:lpstr>
      <vt:lpstr>Disclaimer</vt:lpstr>
      <vt:lpstr>PowerPoint Presentation</vt:lpstr>
      <vt:lpstr>Major GI Hemorrhage in DOAC Era</vt:lpstr>
      <vt:lpstr>Methods: Study Design</vt:lpstr>
      <vt:lpstr>Results: Overall Population – Patient and Treatment Characteristics</vt:lpstr>
      <vt:lpstr>GI Bleed Subgroup: Patient Characteristics</vt:lpstr>
      <vt:lpstr>How Do We Characterize Life-Threatening GI Hemorrhage?</vt:lpstr>
      <vt:lpstr>Consensus Panel</vt:lpstr>
      <vt:lpstr>Summary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2020-10-09T20:11:30Z</dcterms:created>
  <dcterms:modified xsi:type="dcterms:W3CDTF">2023-11-28T14:29:50Z</dcterms:modified>
  <cp:category/>
</cp:coreProperties>
</file>