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4" r:id="rId2"/>
    <p:sldMasterId id="2147483686" r:id="rId3"/>
  </p:sldMasterIdLst>
  <p:notesMasterIdLst>
    <p:notesMasterId r:id="rId22"/>
  </p:notesMasterIdLst>
  <p:sldIdLst>
    <p:sldId id="257" r:id="rId4"/>
    <p:sldId id="273" r:id="rId5"/>
    <p:sldId id="274" r:id="rId6"/>
    <p:sldId id="3553" r:id="rId7"/>
    <p:sldId id="3563" r:id="rId8"/>
    <p:sldId id="1602" r:id="rId9"/>
    <p:sldId id="3560" r:id="rId10"/>
    <p:sldId id="1609" r:id="rId11"/>
    <p:sldId id="3565" r:id="rId12"/>
    <p:sldId id="1605" r:id="rId13"/>
    <p:sldId id="1606" r:id="rId14"/>
    <p:sldId id="3551" r:id="rId15"/>
    <p:sldId id="304" r:id="rId16"/>
    <p:sldId id="282" r:id="rId17"/>
    <p:sldId id="284" r:id="rId18"/>
    <p:sldId id="285" r:id="rId19"/>
    <p:sldId id="3562"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6F2A-39BB-C595-2B1B-E0E41582E05F}" name="Robert Knight" initials="RK" userId="6061f2fc072689fa" providerId="Windows Live"/>
  <p188:author id="{6EB12EAF-BC4E-6B6B-0102-503011D8EEE7}" name="Emily Jebing" initials="EJ" userId="Emily Jebing"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51"/>
    <p:restoredTop sz="96327"/>
  </p:normalViewPr>
  <p:slideViewPr>
    <p:cSldViewPr snapToGrid="0">
      <p:cViewPr varScale="1">
        <p:scale>
          <a:sx n="124" d="100"/>
          <a:sy n="124" d="100"/>
        </p:scale>
        <p:origin x="672"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32654679847262"/>
          <c:y val="4.2825245049186257E-2"/>
          <c:w val="0.85667345320152732"/>
          <c:h val="0.80103561452930716"/>
        </c:manualLayout>
      </c:layout>
      <c:barChart>
        <c:barDir val="col"/>
        <c:grouping val="clustered"/>
        <c:varyColors val="0"/>
        <c:ser>
          <c:idx val="0"/>
          <c:order val="0"/>
          <c:tx>
            <c:strRef>
              <c:f>Sheet1!$B$1</c:f>
              <c:strCache>
                <c:ptCount val="1"/>
                <c:pt idx="0">
                  <c:v>Andexanet Alfa</c:v>
                </c:pt>
              </c:strCache>
            </c:strRef>
          </c:tx>
          <c:spPr>
            <a:solidFill>
              <a:schemeClr val="accent4"/>
            </a:solidFill>
            <a:ln>
              <a:noFill/>
            </a:ln>
            <a:effectLst/>
          </c:spPr>
          <c:invertIfNegative val="0"/>
          <c:dLbls>
            <c:dLbl>
              <c:idx val="1"/>
              <c:tx>
                <c:rich>
                  <a:bodyPr/>
                  <a:lstStyle/>
                  <a:p>
                    <a:r>
                      <a:rPr lang="en-US" dirty="0"/>
                      <a:t>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3DC-4E93-848A-6A083BB38C3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In-Hospital Mortality</c:v>
                </c:pt>
                <c:pt idx="1">
                  <c:v>30-Day Mortality</c:v>
                </c:pt>
              </c:strCache>
            </c:strRef>
          </c:cat>
          <c:val>
            <c:numRef>
              <c:f>Sheet1!$B$2:$B$3</c:f>
              <c:numCache>
                <c:formatCode>0%</c:formatCode>
                <c:ptCount val="2"/>
                <c:pt idx="0" formatCode="0.00%">
                  <c:v>0.106</c:v>
                </c:pt>
                <c:pt idx="1">
                  <c:v>0.2</c:v>
                </c:pt>
              </c:numCache>
            </c:numRef>
          </c:val>
          <c:extLst>
            <c:ext xmlns:c16="http://schemas.microsoft.com/office/drawing/2014/chart" uri="{C3380CC4-5D6E-409C-BE32-E72D297353CC}">
              <c16:uniqueId val="{00000000-03DC-4E93-848A-6A083BB38C33}"/>
            </c:ext>
          </c:extLst>
        </c:ser>
        <c:ser>
          <c:idx val="1"/>
          <c:order val="1"/>
          <c:tx>
            <c:strRef>
              <c:f>Sheet1!$C$1</c:f>
              <c:strCache>
                <c:ptCount val="1"/>
                <c:pt idx="0">
                  <c:v>4F-PCC</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In-Hospital Mortality</c:v>
                </c:pt>
                <c:pt idx="1">
                  <c:v>30-Day Mortality</c:v>
                </c:pt>
              </c:strCache>
            </c:strRef>
          </c:cat>
          <c:val>
            <c:numRef>
              <c:f>Sheet1!$C$2:$C$3</c:f>
              <c:numCache>
                <c:formatCode>0.00%</c:formatCode>
                <c:ptCount val="2"/>
                <c:pt idx="0">
                  <c:v>0.253</c:v>
                </c:pt>
                <c:pt idx="1">
                  <c:v>0.32400000000000001</c:v>
                </c:pt>
              </c:numCache>
            </c:numRef>
          </c:val>
          <c:extLst>
            <c:ext xmlns:c16="http://schemas.microsoft.com/office/drawing/2014/chart" uri="{C3380CC4-5D6E-409C-BE32-E72D297353CC}">
              <c16:uniqueId val="{00000001-03DC-4E93-848A-6A083BB38C33}"/>
            </c:ext>
          </c:extLst>
        </c:ser>
        <c:dLbls>
          <c:dLblPos val="outEnd"/>
          <c:showLegendKey val="0"/>
          <c:showVal val="1"/>
          <c:showCatName val="0"/>
          <c:showSerName val="0"/>
          <c:showPercent val="0"/>
          <c:showBubbleSize val="0"/>
        </c:dLbls>
        <c:gapWidth val="219"/>
        <c:overlap val="-27"/>
        <c:axId val="896932143"/>
        <c:axId val="780480639"/>
      </c:barChart>
      <c:catAx>
        <c:axId val="896932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0480639"/>
        <c:crosses val="autoZero"/>
        <c:auto val="1"/>
        <c:lblAlgn val="ctr"/>
        <c:lblOffset val="100"/>
        <c:noMultiLvlLbl val="0"/>
      </c:catAx>
      <c:valAx>
        <c:axId val="780480639"/>
        <c:scaling>
          <c:orientation val="minMax"/>
          <c:max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932143"/>
        <c:crosses val="autoZero"/>
        <c:crossBetween val="between"/>
        <c:majorUnit val="0.1"/>
      </c:valAx>
      <c:spPr>
        <a:noFill/>
        <a:ln>
          <a:noFill/>
        </a:ln>
        <a:effectLst/>
      </c:spPr>
    </c:plotArea>
    <c:legend>
      <c:legendPos val="b"/>
      <c:layout>
        <c:manualLayout>
          <c:xMode val="edge"/>
          <c:yMode val="edge"/>
          <c:x val="0.21794098348000618"/>
          <c:y val="0.92427650109469661"/>
          <c:w val="0.63519646441253663"/>
          <c:h val="7.572349890530333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22113996773383E-2"/>
          <c:y val="5.7570911597608403E-2"/>
          <c:w val="0.88294981446284737"/>
          <c:h val="0.7783798522269423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AE69-40ED-ADB8-5069106890A8}"/>
              </c:ext>
            </c:extLst>
          </c:dPt>
          <c:dPt>
            <c:idx val="1"/>
            <c:invertIfNegative val="0"/>
            <c:bubble3D val="0"/>
            <c:extLst>
              <c:ext xmlns:c16="http://schemas.microsoft.com/office/drawing/2014/chart" uri="{C3380CC4-5D6E-409C-BE32-E72D297353CC}">
                <c16:uniqueId val="{00000003-AE69-40ED-ADB8-5069106890A8}"/>
              </c:ext>
            </c:extLst>
          </c:dPt>
          <c:cat>
            <c:strRef>
              <c:f>Sheet1!$A$2:$A$3</c:f>
              <c:strCache>
                <c:ptCount val="2"/>
                <c:pt idx="0">
                  <c:v>Andexanet alfa</c:v>
                </c:pt>
                <c:pt idx="1">
                  <c:v>4F-PCC</c:v>
                </c:pt>
              </c:strCache>
            </c:strRef>
          </c:cat>
          <c:val>
            <c:numRef>
              <c:f>Sheet1!$B$2:$B$3</c:f>
              <c:numCache>
                <c:formatCode>General</c:formatCode>
                <c:ptCount val="2"/>
                <c:pt idx="0">
                  <c:v>6</c:v>
                </c:pt>
                <c:pt idx="1">
                  <c:v>10.6</c:v>
                </c:pt>
              </c:numCache>
            </c:numRef>
          </c:val>
          <c:extLst>
            <c:ext xmlns:c16="http://schemas.microsoft.com/office/drawing/2014/chart" uri="{C3380CC4-5D6E-409C-BE32-E72D297353CC}">
              <c16:uniqueId val="{00000004-AE69-40ED-ADB8-5069106890A8}"/>
            </c:ext>
          </c:extLst>
        </c:ser>
        <c:dLbls>
          <c:showLegendKey val="0"/>
          <c:showVal val="0"/>
          <c:showCatName val="0"/>
          <c:showSerName val="0"/>
          <c:showPercent val="0"/>
          <c:showBubbleSize val="0"/>
        </c:dLbls>
        <c:gapWidth val="219"/>
        <c:overlap val="-27"/>
        <c:axId val="214536783"/>
        <c:axId val="287917503"/>
      </c:barChart>
      <c:catAx>
        <c:axId val="21453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917503"/>
        <c:crosses val="autoZero"/>
        <c:auto val="1"/>
        <c:lblAlgn val="ctr"/>
        <c:lblOffset val="30"/>
        <c:noMultiLvlLbl val="0"/>
      </c:catAx>
      <c:valAx>
        <c:axId val="287917503"/>
        <c:scaling>
          <c:orientation val="minMax"/>
          <c:max val="1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536783"/>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327438170259777E-2"/>
          <c:y val="0.10435725063953696"/>
          <c:w val="0.77648286353406437"/>
          <c:h val="0.7235220944415886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A10-4412-BFB1-18088347AF8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9A10-4412-BFB1-18088347AF8D}"/>
              </c:ext>
            </c:extLst>
          </c:dPt>
          <c:cat>
            <c:strRef>
              <c:f>Sheet1!$A$2:$A$3</c:f>
              <c:strCache>
                <c:ptCount val="2"/>
                <c:pt idx="0">
                  <c:v>Andexanet alfa</c:v>
                </c:pt>
                <c:pt idx="1">
                  <c:v>4F-PCC</c:v>
                </c:pt>
              </c:strCache>
            </c:strRef>
          </c:cat>
          <c:val>
            <c:numRef>
              <c:f>Sheet1!$B$2:$B$3</c:f>
              <c:numCache>
                <c:formatCode>General</c:formatCode>
                <c:ptCount val="2"/>
                <c:pt idx="0">
                  <c:v>12.6</c:v>
                </c:pt>
                <c:pt idx="1">
                  <c:v>23.3</c:v>
                </c:pt>
              </c:numCache>
            </c:numRef>
          </c:val>
          <c:extLst>
            <c:ext xmlns:c16="http://schemas.microsoft.com/office/drawing/2014/chart" uri="{C3380CC4-5D6E-409C-BE32-E72D297353CC}">
              <c16:uniqueId val="{00000004-9A10-4412-BFB1-18088347AF8D}"/>
            </c:ext>
          </c:extLst>
        </c:ser>
        <c:dLbls>
          <c:showLegendKey val="0"/>
          <c:showVal val="0"/>
          <c:showCatName val="0"/>
          <c:showSerName val="0"/>
          <c:showPercent val="0"/>
          <c:showBubbleSize val="0"/>
        </c:dLbls>
        <c:gapWidth val="219"/>
        <c:overlap val="-27"/>
        <c:axId val="214536783"/>
        <c:axId val="287917503"/>
      </c:barChart>
      <c:catAx>
        <c:axId val="21453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917503"/>
        <c:crosses val="autoZero"/>
        <c:auto val="1"/>
        <c:lblAlgn val="ctr"/>
        <c:lblOffset val="30"/>
        <c:noMultiLvlLbl val="0"/>
      </c:catAx>
      <c:valAx>
        <c:axId val="287917503"/>
        <c:scaling>
          <c:orientation val="minMax"/>
          <c:max val="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536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89923938871548"/>
          <c:y val="9.3115833861999481E-2"/>
          <c:w val="0.72762442925033777"/>
          <c:h val="0.848372252490950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FB3E-4EAC-8668-B58508785764}"/>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FB3E-4EAC-8668-B58508785764}"/>
              </c:ext>
            </c:extLst>
          </c:dPt>
          <c:cat>
            <c:strRef>
              <c:f>Sheet1!$A$2:$A$3</c:f>
              <c:strCache>
                <c:ptCount val="2"/>
                <c:pt idx="0">
                  <c:v>Andexanet alfa</c:v>
                </c:pt>
                <c:pt idx="1">
                  <c:v>4F-PCC</c:v>
                </c:pt>
              </c:strCache>
            </c:strRef>
          </c:cat>
          <c:val>
            <c:numRef>
              <c:f>Sheet1!$B$2:$B$3</c:f>
              <c:numCache>
                <c:formatCode>General</c:formatCode>
                <c:ptCount val="2"/>
                <c:pt idx="0">
                  <c:v>2.5</c:v>
                </c:pt>
                <c:pt idx="1">
                  <c:v>4.3</c:v>
                </c:pt>
              </c:numCache>
            </c:numRef>
          </c:val>
          <c:extLst>
            <c:ext xmlns:c16="http://schemas.microsoft.com/office/drawing/2014/chart" uri="{C3380CC4-5D6E-409C-BE32-E72D297353CC}">
              <c16:uniqueId val="{00000004-FB3E-4EAC-8668-B58508785764}"/>
            </c:ext>
          </c:extLst>
        </c:ser>
        <c:dLbls>
          <c:showLegendKey val="0"/>
          <c:showVal val="0"/>
          <c:showCatName val="0"/>
          <c:showSerName val="0"/>
          <c:showPercent val="0"/>
          <c:showBubbleSize val="0"/>
        </c:dLbls>
        <c:gapWidth val="219"/>
        <c:overlap val="-27"/>
        <c:axId val="214536783"/>
        <c:axId val="287917503"/>
      </c:barChart>
      <c:catAx>
        <c:axId val="214536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917503"/>
        <c:crosses val="autoZero"/>
        <c:auto val="1"/>
        <c:lblAlgn val="ctr"/>
        <c:lblOffset val="30"/>
        <c:noMultiLvlLbl val="0"/>
      </c:catAx>
      <c:valAx>
        <c:axId val="287917503"/>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536783"/>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39FF37-3BAB-A042-8F16-028799561E10}"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36952-72F4-4143-88CC-7D4E7ACA90C7}" type="slidenum">
              <a:rPr lang="en-US" smtClean="0"/>
              <a:t>‹#›</a:t>
            </a:fld>
            <a:endParaRPr lang="en-US"/>
          </a:p>
        </p:txBody>
      </p:sp>
    </p:spTree>
    <p:extLst>
      <p:ext uri="{BB962C8B-B14F-4D97-AF65-F5344CB8AC3E}">
        <p14:creationId xmlns:p14="http://schemas.microsoft.com/office/powerpoint/2010/main" val="102094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F884EC-5A10-4ED6-998F-F5088E30AEF4}" type="slidenum">
              <a:rPr lang="en-US" smtClean="0"/>
              <a:t>14</a:t>
            </a:fld>
            <a:endParaRPr lang="en-US"/>
          </a:p>
        </p:txBody>
      </p:sp>
    </p:spTree>
    <p:extLst>
      <p:ext uri="{BB962C8B-B14F-4D97-AF65-F5344CB8AC3E}">
        <p14:creationId xmlns:p14="http://schemas.microsoft.com/office/powerpoint/2010/main" val="2538192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A2BBD8-5780-6146-9188-22A423E94981}" type="slidenum">
              <a:rPr lang="en-US" smtClean="0"/>
              <a:t>4</a:t>
            </a:fld>
            <a:endParaRPr lang="en-US"/>
          </a:p>
        </p:txBody>
      </p:sp>
    </p:spTree>
    <p:extLst>
      <p:ext uri="{BB962C8B-B14F-4D97-AF65-F5344CB8AC3E}">
        <p14:creationId xmlns:p14="http://schemas.microsoft.com/office/powerpoint/2010/main" val="237608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6A2BBD8-5780-6146-9188-22A423E94981}" type="slidenum">
              <a:rPr lang="en-US" smtClean="0"/>
              <a:t>5</a:t>
            </a:fld>
            <a:endParaRPr lang="en-US"/>
          </a:p>
        </p:txBody>
      </p:sp>
    </p:spTree>
    <p:extLst>
      <p:ext uri="{BB962C8B-B14F-4D97-AF65-F5344CB8AC3E}">
        <p14:creationId xmlns:p14="http://schemas.microsoft.com/office/powerpoint/2010/main" val="291343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9" name="Google Shape;106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extLst>
      <p:ext uri="{BB962C8B-B14F-4D97-AF65-F5344CB8AC3E}">
        <p14:creationId xmlns:p14="http://schemas.microsoft.com/office/powerpoint/2010/main" val="212190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dirty="0"/>
          </a:p>
        </p:txBody>
      </p:sp>
      <p:sp>
        <p:nvSpPr>
          <p:cNvPr id="1069" name="Google Shape;106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extLst>
      <p:ext uri="{BB962C8B-B14F-4D97-AF65-F5344CB8AC3E}">
        <p14:creationId xmlns:p14="http://schemas.microsoft.com/office/powerpoint/2010/main" val="319128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27D9C-05F1-354C-A2E5-9EF33083FE9C}" type="slidenum">
              <a:rPr lang="en-US" smtClean="0"/>
              <a:t>8</a:t>
            </a:fld>
            <a:endParaRPr lang="en-US" dirty="0"/>
          </a:p>
        </p:txBody>
      </p:sp>
    </p:spTree>
    <p:extLst>
      <p:ext uri="{BB962C8B-B14F-4D97-AF65-F5344CB8AC3E}">
        <p14:creationId xmlns:p14="http://schemas.microsoft.com/office/powerpoint/2010/main" val="1891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6188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1" name="Google Shape;109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1495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8" name="Google Shape;109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36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402926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50416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69579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7116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12983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12885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5004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21029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44382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85315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589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1302911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95062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87567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76842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98926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
        <p:nvSpPr>
          <p:cNvPr id="3" name="Footer Placeholder 2">
            <a:extLst>
              <a:ext uri="{FF2B5EF4-FFF2-40B4-BE49-F238E27FC236}">
                <a16:creationId xmlns:a16="http://schemas.microsoft.com/office/drawing/2014/main" id="{2F0C66BB-493F-3EAF-29EA-FE37C10721D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690099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
        <p:nvSpPr>
          <p:cNvPr id="2" name="Footer Placeholder 1">
            <a:extLst>
              <a:ext uri="{FF2B5EF4-FFF2-40B4-BE49-F238E27FC236}">
                <a16:creationId xmlns:a16="http://schemas.microsoft.com/office/drawing/2014/main" id="{1A0D044D-EE44-F13E-3947-3E5757965300}"/>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98336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
        <p:nvSpPr>
          <p:cNvPr id="2" name="Footer Placeholder 1">
            <a:extLst>
              <a:ext uri="{FF2B5EF4-FFF2-40B4-BE49-F238E27FC236}">
                <a16:creationId xmlns:a16="http://schemas.microsoft.com/office/drawing/2014/main" id="{92BA98F5-E945-ECA6-FFC4-286DAEC193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3921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0694AA9C-2CB0-78C6-7886-78C5315C923E}"/>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850762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EF63248-951C-878C-7288-DFB15A3FBE59}"/>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175882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
        <p:nvSpPr>
          <p:cNvPr id="2" name="Footer Placeholder 1">
            <a:extLst>
              <a:ext uri="{FF2B5EF4-FFF2-40B4-BE49-F238E27FC236}">
                <a16:creationId xmlns:a16="http://schemas.microsoft.com/office/drawing/2014/main" id="{1597C988-69FD-0ACD-AEBB-1A084E48AD2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918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3146514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52931E4-027F-A04E-1DCD-EED409C01A90}"/>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481928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D53583-C5A8-7336-7457-7F1E5F2DD362}"/>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16914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849639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31390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81633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E48E-04F9-66A0-8135-2E5830567F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43CF42-EF3F-6F4C-200A-459637D93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E6CA4C-464D-C807-FDFD-1D25F593F671}"/>
              </a:ext>
            </a:extLst>
          </p:cNvPr>
          <p:cNvSpPr>
            <a:spLocks noGrp="1"/>
          </p:cNvSpPr>
          <p:nvPr>
            <p:ph type="dt" sz="half" idx="10"/>
          </p:nvPr>
        </p:nvSpPr>
        <p:spPr/>
        <p:txBody>
          <a:bodyPr/>
          <a:lstStyle/>
          <a:p>
            <a:fld id="{7F0A26E9-0BBD-164D-809B-F5DDA9C6D0BF}" type="datetimeFigureOut">
              <a:rPr lang="en-US" smtClean="0"/>
              <a:t>11/28/23</a:t>
            </a:fld>
            <a:endParaRPr lang="en-US"/>
          </a:p>
        </p:txBody>
      </p:sp>
      <p:sp>
        <p:nvSpPr>
          <p:cNvPr id="5" name="Footer Placeholder 4">
            <a:extLst>
              <a:ext uri="{FF2B5EF4-FFF2-40B4-BE49-F238E27FC236}">
                <a16:creationId xmlns:a16="http://schemas.microsoft.com/office/drawing/2014/main" id="{4403EB4A-E64B-85AC-EB41-C2CD28EEB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39624-AA89-1074-C679-3C307B7F2893}"/>
              </a:ext>
            </a:extLst>
          </p:cNvPr>
          <p:cNvSpPr>
            <a:spLocks noGrp="1"/>
          </p:cNvSpPr>
          <p:nvPr>
            <p:ph type="sldNum" sz="quarter" idx="12"/>
          </p:nvPr>
        </p:nvSpPr>
        <p:spPr/>
        <p:txBody>
          <a:bodyPr/>
          <a:lstStyle/>
          <a:p>
            <a:fld id="{4EF7FA9D-B836-BA44-ABCD-56B32D9B57D4}" type="slidenum">
              <a:rPr lang="en-US" smtClean="0"/>
              <a:t>‹#›</a:t>
            </a:fld>
            <a:endParaRPr lang="en-US"/>
          </a:p>
        </p:txBody>
      </p:sp>
    </p:spTree>
    <p:extLst>
      <p:ext uri="{BB962C8B-B14F-4D97-AF65-F5344CB8AC3E}">
        <p14:creationId xmlns:p14="http://schemas.microsoft.com/office/powerpoint/2010/main" val="827601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599850"/>
            <a:ext cx="103632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16991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317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427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3080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4773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7354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3832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9780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microsoft.com/office/2007/relationships/hdphoto" Target="../media/hdphoto2.wdp"/><Relationship Id="rId2" Type="http://schemas.openxmlformats.org/officeDocument/2006/relationships/slideLayout" Target="../slideLayouts/slideLayout25.xml"/><Relationship Id="rId16"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4">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val="0"/>
              </a:ext>
            </a:extLst>
          </a:blip>
          <a:srcRect b="89063"/>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58427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11/28/23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511514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6" cstate="screen">
            <a:extLst>
              <a:ext uri="{BEBA8EAE-BF5A-486C-A8C5-ECC9F3942E4B}">
                <a14:imgProps xmlns:a14="http://schemas.microsoft.com/office/drawing/2010/main">
                  <a14:imgLayer r:embed="rId17">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8712742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5.png"/><Relationship Id="rId7" Type="http://schemas.openxmlformats.org/officeDocument/2006/relationships/hyperlink" Target="http://www.mededonthego.com/"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ededonthego.com/Video/program/917" TargetMode="External"/><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mailto:support@MedEdOTG.com" TargetMode="External"/><Relationship Id="rId10" Type="http://schemas.openxmlformats.org/officeDocument/2006/relationships/image" Target="../media/image11.png"/><Relationship Id="rId4" Type="http://schemas.openxmlformats.org/officeDocument/2006/relationships/hyperlink" Target="http://www.mededonthego.com/" TargetMode="External"/><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4E71-60C3-00E9-E2BE-F758D11FB38B}"/>
              </a:ext>
            </a:extLst>
          </p:cNvPr>
          <p:cNvSpPr>
            <a:spLocks noGrp="1"/>
          </p:cNvSpPr>
          <p:nvPr>
            <p:ph type="title"/>
          </p:nvPr>
        </p:nvSpPr>
        <p:spPr>
          <a:xfrm>
            <a:off x="609601" y="1454244"/>
            <a:ext cx="10515600" cy="2852737"/>
          </a:xfrm>
        </p:spPr>
        <p:txBody>
          <a:bodyPr>
            <a:normAutofit/>
          </a:bodyPr>
          <a:lstStyle/>
          <a:p>
            <a:pPr algn="l"/>
            <a:r>
              <a:rPr lang="en-US" dirty="0"/>
              <a:t>Summary of Real-World Data for Treatment of Oral Factor Xa-Related Major Bleeding</a:t>
            </a:r>
          </a:p>
        </p:txBody>
      </p:sp>
      <p:sp>
        <p:nvSpPr>
          <p:cNvPr id="3" name="Subtitle 2">
            <a:extLst>
              <a:ext uri="{FF2B5EF4-FFF2-40B4-BE49-F238E27FC236}">
                <a16:creationId xmlns:a16="http://schemas.microsoft.com/office/drawing/2014/main" id="{5520E95A-C006-D779-20C6-B5FD9ECEC2F4}"/>
              </a:ext>
            </a:extLst>
          </p:cNvPr>
          <p:cNvSpPr>
            <a:spLocks noGrp="1"/>
          </p:cNvSpPr>
          <p:nvPr>
            <p:ph type="body" idx="1"/>
          </p:nvPr>
        </p:nvSpPr>
        <p:spPr>
          <a:xfrm>
            <a:off x="609601" y="4424081"/>
            <a:ext cx="10515600" cy="2070847"/>
          </a:xfrm>
        </p:spPr>
        <p:txBody>
          <a:bodyPr>
            <a:noAutofit/>
          </a:bodyPr>
          <a:lstStyle/>
          <a:p>
            <a:pPr algn="l"/>
            <a:r>
              <a:rPr lang="en-US" b="1" dirty="0"/>
              <a:t>Paul P. Dobesh, Pharm. D. FACC, FAHA, FCCP, BCPS, BCCP</a:t>
            </a:r>
          </a:p>
          <a:p>
            <a:pPr algn="l"/>
            <a:r>
              <a:rPr lang="en-US" dirty="0"/>
              <a:t>Professor of Pharmacy Practice and Science</a:t>
            </a:r>
          </a:p>
          <a:p>
            <a:pPr algn="l"/>
            <a:r>
              <a:rPr lang="en-US" dirty="0"/>
              <a:t>College of Pharmacy</a:t>
            </a:r>
          </a:p>
          <a:p>
            <a:pPr algn="l"/>
            <a:r>
              <a:rPr lang="en-US" dirty="0"/>
              <a:t>University of Nebraska Medical Center</a:t>
            </a:r>
          </a:p>
          <a:p>
            <a:pPr algn="l"/>
            <a:r>
              <a:rPr lang="en-US" dirty="0"/>
              <a:t>Omaha, Nebraska</a:t>
            </a:r>
          </a:p>
        </p:txBody>
      </p:sp>
    </p:spTree>
    <p:extLst>
      <p:ext uri="{BB962C8B-B14F-4D97-AF65-F5344CB8AC3E}">
        <p14:creationId xmlns:p14="http://schemas.microsoft.com/office/powerpoint/2010/main" val="2456968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85"/>
          <p:cNvSpPr txBox="1">
            <a:spLocks noGrp="1"/>
          </p:cNvSpPr>
          <p:nvPr>
            <p:ph type="title"/>
          </p:nvPr>
        </p:nvSpPr>
        <p:spPr>
          <a:xfrm>
            <a:off x="609600" y="199505"/>
            <a:ext cx="10744200" cy="1185577"/>
          </a:xfrm>
          <a:noFill/>
          <a:ln>
            <a:noFill/>
          </a:ln>
        </p:spPr>
        <p:txBody>
          <a:bodyPr spcFirstLastPara="1" vert="horz" wrap="square" lIns="91401" tIns="45688" rIns="91401" bIns="45688" rtlCol="0" anchor="t" anchorCtr="0">
            <a:noAutofit/>
          </a:bodyPr>
          <a:lstStyle/>
          <a:p>
            <a:r>
              <a:rPr lang="en-US" dirty="0"/>
              <a:t>ANNEXA-Orange</a:t>
            </a:r>
          </a:p>
        </p:txBody>
      </p:sp>
      <p:sp>
        <p:nvSpPr>
          <p:cNvPr id="1095" name="Google Shape;1095;p85"/>
          <p:cNvSpPr txBox="1">
            <a:spLocks noGrp="1"/>
          </p:cNvSpPr>
          <p:nvPr>
            <p:ph idx="1"/>
          </p:nvPr>
        </p:nvSpPr>
        <p:spPr>
          <a:xfrm>
            <a:off x="609600" y="1213269"/>
            <a:ext cx="10744200" cy="4722812"/>
          </a:xfrm>
          <a:noFill/>
          <a:ln>
            <a:noFill/>
          </a:ln>
        </p:spPr>
        <p:txBody>
          <a:bodyPr spcFirstLastPara="1" vert="horz" wrap="square" lIns="91401" tIns="45688" rIns="91401" bIns="45688" rtlCol="0" anchor="t" anchorCtr="0">
            <a:noAutofit/>
          </a:bodyPr>
          <a:lstStyle/>
          <a:p>
            <a:r>
              <a:rPr lang="en-US" sz="2000" dirty="0"/>
              <a:t>Study comparing </a:t>
            </a:r>
            <a:r>
              <a:rPr lang="en-US" sz="2000" dirty="0" err="1"/>
              <a:t>andexanet</a:t>
            </a:r>
            <a:r>
              <a:rPr lang="en-US" sz="2000" dirty="0"/>
              <a:t> alfa with 4F-PCC using:</a:t>
            </a:r>
          </a:p>
          <a:p>
            <a:pPr lvl="1"/>
            <a:r>
              <a:rPr lang="en-US" sz="1800" dirty="0"/>
              <a:t>Patients from ANNEXA-4 study who received </a:t>
            </a:r>
            <a:r>
              <a:rPr lang="en-US" sz="1800" dirty="0" err="1"/>
              <a:t>andexanet</a:t>
            </a:r>
            <a:r>
              <a:rPr lang="en-US" sz="1800" dirty="0"/>
              <a:t> alfa</a:t>
            </a:r>
          </a:p>
          <a:p>
            <a:pPr lvl="1"/>
            <a:r>
              <a:rPr lang="en-US" sz="1800" dirty="0"/>
              <a:t>Patients with major bleeding from the prospective ORANGE Registry who received 4F-PCC</a:t>
            </a:r>
          </a:p>
          <a:p>
            <a:pPr lvl="0"/>
            <a:r>
              <a:rPr lang="en-US" sz="2000" dirty="0"/>
              <a:t>410 patients with anticoagulant-related major or life-threatening bleeding</a:t>
            </a:r>
          </a:p>
          <a:p>
            <a:pPr lvl="1"/>
            <a:r>
              <a:rPr lang="en-US" sz="1800" dirty="0"/>
              <a:t>Propensity matching: age, bleeding site, and history of AF, VTE, stroke, renal dysfunction, cancer</a:t>
            </a:r>
          </a:p>
          <a:p>
            <a:pPr lvl="2"/>
            <a:r>
              <a:rPr lang="en-US" sz="1600" dirty="0"/>
              <a:t>Did not match for bleeding severity, volume of bleeding </a:t>
            </a:r>
          </a:p>
          <a:p>
            <a:pPr lvl="1"/>
            <a:r>
              <a:rPr lang="en-US" sz="1800" dirty="0"/>
              <a:t>322 patients who received </a:t>
            </a:r>
            <a:r>
              <a:rPr lang="en-US" sz="1800" dirty="0" err="1"/>
              <a:t>andexanet</a:t>
            </a:r>
            <a:r>
              <a:rPr lang="en-US" sz="1800" dirty="0"/>
              <a:t> alfa within the ANNEXA-4 trial</a:t>
            </a:r>
          </a:p>
          <a:p>
            <a:pPr lvl="1"/>
            <a:r>
              <a:rPr lang="en-US" sz="1800" dirty="0"/>
              <a:t>88 patients who received 4F-PCC within the ORANGE prospective registry for DOAC reversal</a:t>
            </a:r>
          </a:p>
          <a:p>
            <a:pPr lvl="1"/>
            <a:r>
              <a:rPr lang="en-US" sz="1800" dirty="0"/>
              <a:t>Mean age: 78 years (ANNEXA-4 trial)—75 years (4F-PCC)</a:t>
            </a:r>
          </a:p>
          <a:p>
            <a:pPr lvl="0"/>
            <a:r>
              <a:rPr lang="en-US" sz="2000" dirty="0"/>
              <a:t>Bleeding events:</a:t>
            </a:r>
          </a:p>
          <a:p>
            <a:pPr lvl="1"/>
            <a:r>
              <a:rPr lang="en-US" sz="1800" dirty="0"/>
              <a:t>Life-threatening ICH (65% </a:t>
            </a:r>
            <a:r>
              <a:rPr lang="en-US" sz="1800" dirty="0" err="1"/>
              <a:t>andexanet</a:t>
            </a:r>
            <a:r>
              <a:rPr lang="en-US" sz="1800" dirty="0"/>
              <a:t> alfa and 67% 4F-PCC)</a:t>
            </a:r>
          </a:p>
          <a:p>
            <a:pPr lvl="1"/>
            <a:r>
              <a:rPr lang="en-US" sz="1800" dirty="0"/>
              <a:t>GI bleeding (25% </a:t>
            </a:r>
            <a:r>
              <a:rPr lang="en-US" sz="1800" dirty="0" err="1"/>
              <a:t>andexanet</a:t>
            </a:r>
            <a:r>
              <a:rPr lang="en-US" sz="1800" dirty="0"/>
              <a:t> alfa and 29% 4F-PCC)</a:t>
            </a:r>
          </a:p>
        </p:txBody>
      </p:sp>
      <p:sp>
        <p:nvSpPr>
          <p:cNvPr id="6" name="Footer Placeholder 5">
            <a:extLst>
              <a:ext uri="{FF2B5EF4-FFF2-40B4-BE49-F238E27FC236}">
                <a16:creationId xmlns:a16="http://schemas.microsoft.com/office/drawing/2014/main" id="{224DC78A-2415-31D8-640D-6700507711D2}"/>
              </a:ext>
            </a:extLst>
          </p:cNvPr>
          <p:cNvSpPr>
            <a:spLocks noGrp="1"/>
          </p:cNvSpPr>
          <p:nvPr>
            <p:ph type="ftr" sz="quarter" idx="3"/>
          </p:nvPr>
        </p:nvSpPr>
        <p:spPr/>
        <p:txBody>
          <a:bodyPr/>
          <a:lstStyle/>
          <a:p>
            <a:r>
              <a:rPr lang="en-US"/>
              <a:t>AF, atrial fibrillation; VTE, venous thromboembolism.</a:t>
            </a:r>
          </a:p>
          <a:p>
            <a:r>
              <a:rPr lang="en-US"/>
              <a:t>Green L, et al. </a:t>
            </a:r>
            <a:r>
              <a:rPr lang="en-US" i="1"/>
              <a:t>Haematologica</a:t>
            </a:r>
            <a:r>
              <a:rPr lang="en-US"/>
              <a:t>. 2018;103:738-45; Cohen AT, et al. </a:t>
            </a:r>
            <a:r>
              <a:rPr lang="en-US" i="1"/>
              <a:t>J Am Coll Cardiol</a:t>
            </a:r>
            <a:r>
              <a:rPr lang="en-US"/>
              <a:t>. 2020;75(suppl 11):2242.</a:t>
            </a:r>
            <a:endParaRPr lang="en-US" dirty="0"/>
          </a:p>
        </p:txBody>
      </p:sp>
    </p:spTree>
    <p:extLst>
      <p:ext uri="{BB962C8B-B14F-4D97-AF65-F5344CB8AC3E}">
        <p14:creationId xmlns:p14="http://schemas.microsoft.com/office/powerpoint/2010/main" val="374702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86"/>
          <p:cNvSpPr txBox="1">
            <a:spLocks noGrp="1"/>
          </p:cNvSpPr>
          <p:nvPr>
            <p:ph type="title"/>
          </p:nvPr>
        </p:nvSpPr>
        <p:spPr>
          <a:xfrm>
            <a:off x="609600" y="199505"/>
            <a:ext cx="10744200" cy="1185577"/>
          </a:xfrm>
          <a:noFill/>
          <a:ln>
            <a:noFill/>
          </a:ln>
        </p:spPr>
        <p:txBody>
          <a:bodyPr spcFirstLastPara="1" vert="horz" wrap="square" lIns="91401" tIns="45688" rIns="91401" bIns="45688" rtlCol="0" anchor="t" anchorCtr="0">
            <a:noAutofit/>
          </a:bodyPr>
          <a:lstStyle/>
          <a:p>
            <a:r>
              <a:rPr lang="en-US" dirty="0"/>
              <a:t>ANNEXA-Orange: Results</a:t>
            </a:r>
          </a:p>
        </p:txBody>
      </p:sp>
      <p:graphicFrame>
        <p:nvGraphicFramePr>
          <p:cNvPr id="1101" name="Google Shape;1101;p86"/>
          <p:cNvGraphicFramePr/>
          <p:nvPr>
            <p:extLst>
              <p:ext uri="{D42A27DB-BD31-4B8C-83A1-F6EECF244321}">
                <p14:modId xmlns:p14="http://schemas.microsoft.com/office/powerpoint/2010/main" val="2544687926"/>
              </p:ext>
            </p:extLst>
          </p:nvPr>
        </p:nvGraphicFramePr>
        <p:xfrm>
          <a:off x="609600" y="2032605"/>
          <a:ext cx="10744198" cy="3273321"/>
        </p:xfrm>
        <a:graphic>
          <a:graphicData uri="http://schemas.openxmlformats.org/drawingml/2006/table">
            <a:tbl>
              <a:tblPr firstRow="1" bandRow="1">
                <a:tableStyleId>{5C22544A-7EE6-4342-B048-85BDC9FD1C3A}</a:tableStyleId>
              </a:tblPr>
              <a:tblGrid>
                <a:gridCol w="3334063">
                  <a:extLst>
                    <a:ext uri="{9D8B030D-6E8A-4147-A177-3AD203B41FA5}">
                      <a16:colId xmlns:a16="http://schemas.microsoft.com/office/drawing/2014/main" val="20000"/>
                    </a:ext>
                  </a:extLst>
                </a:gridCol>
                <a:gridCol w="2248570">
                  <a:extLst>
                    <a:ext uri="{9D8B030D-6E8A-4147-A177-3AD203B41FA5}">
                      <a16:colId xmlns:a16="http://schemas.microsoft.com/office/drawing/2014/main" val="2968473990"/>
                    </a:ext>
                  </a:extLst>
                </a:gridCol>
                <a:gridCol w="1871175">
                  <a:extLst>
                    <a:ext uri="{9D8B030D-6E8A-4147-A177-3AD203B41FA5}">
                      <a16:colId xmlns:a16="http://schemas.microsoft.com/office/drawing/2014/main" val="20001"/>
                    </a:ext>
                  </a:extLst>
                </a:gridCol>
                <a:gridCol w="1902564">
                  <a:extLst>
                    <a:ext uri="{9D8B030D-6E8A-4147-A177-3AD203B41FA5}">
                      <a16:colId xmlns:a16="http://schemas.microsoft.com/office/drawing/2014/main" val="20003"/>
                    </a:ext>
                  </a:extLst>
                </a:gridCol>
                <a:gridCol w="1387826">
                  <a:extLst>
                    <a:ext uri="{9D8B030D-6E8A-4147-A177-3AD203B41FA5}">
                      <a16:colId xmlns:a16="http://schemas.microsoft.com/office/drawing/2014/main" val="20004"/>
                    </a:ext>
                  </a:extLst>
                </a:gridCol>
              </a:tblGrid>
              <a:tr h="822756">
                <a:tc>
                  <a:txBody>
                    <a:bodyPr/>
                    <a:lstStyle/>
                    <a:p>
                      <a:pPr marL="457200" marR="0" lvl="1" indent="0" algn="l" rtl="0">
                        <a:spcBef>
                          <a:spcPts val="0"/>
                        </a:spcBef>
                        <a:spcAft>
                          <a:spcPts val="0"/>
                        </a:spcAft>
                        <a:buNone/>
                      </a:pPr>
                      <a:r>
                        <a:rPr lang="en-US" sz="1800" dirty="0">
                          <a:solidFill>
                            <a:schemeClr val="bg1"/>
                          </a:solidFill>
                          <a:effectLst>
                            <a:outerShdw blurRad="38100" dist="38100" dir="2700000" algn="tl">
                              <a:srgbClr val="000000">
                                <a:alpha val="43137"/>
                              </a:srgbClr>
                            </a:outerShdw>
                          </a:effectLst>
                        </a:rPr>
                        <a:t>Population</a:t>
                      </a:r>
                      <a:endParaRPr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26" marR="91426" marT="45713" marB="45713" anchor="ctr"/>
                </a:tc>
                <a:tc>
                  <a:txBody>
                    <a:bodyPr/>
                    <a:lstStyle/>
                    <a:p>
                      <a:pPr marL="0" marR="0" lvl="0" indent="0" algn="ctr" rtl="0">
                        <a:spcBef>
                          <a:spcPts val="0"/>
                        </a:spcBef>
                        <a:spcAft>
                          <a:spcPts val="0"/>
                        </a:spcAft>
                        <a:buNone/>
                      </a:pPr>
                      <a:r>
                        <a:rPr lang="en-US" sz="1800" dirty="0">
                          <a:solidFill>
                            <a:schemeClr val="bg1"/>
                          </a:solidFill>
                          <a:effectLst>
                            <a:outerShdw blurRad="38100" dist="38100" dir="2700000" algn="tl">
                              <a:srgbClr val="000000">
                                <a:alpha val="43137"/>
                              </a:srgbClr>
                            </a:outerShdw>
                          </a:effectLst>
                        </a:rPr>
                        <a:t>Andexanet Alfa Mortality (%)</a:t>
                      </a:r>
                      <a:endParaRPr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26" marR="91426" marT="45713" marB="45713" anchor="ctr"/>
                </a:tc>
                <a:tc>
                  <a:txBody>
                    <a:bodyPr/>
                    <a:lstStyle/>
                    <a:p>
                      <a:pPr marL="0" marR="0" lvl="0" indent="0" algn="ctr" rtl="0">
                        <a:spcBef>
                          <a:spcPts val="0"/>
                        </a:spcBef>
                        <a:spcAft>
                          <a:spcPts val="0"/>
                        </a:spcAft>
                        <a:buNone/>
                      </a:pPr>
                      <a:r>
                        <a:rPr lang="en-US" sz="1800" dirty="0">
                          <a:solidFill>
                            <a:schemeClr val="bg1"/>
                          </a:solidFill>
                          <a:effectLst>
                            <a:outerShdw blurRad="38100" dist="38100" dir="2700000" algn="tl">
                              <a:srgbClr val="000000">
                                <a:alpha val="43137"/>
                              </a:srgbClr>
                            </a:outerShdw>
                          </a:effectLst>
                        </a:rPr>
                        <a:t>PCC </a:t>
                      </a:r>
                      <a:br>
                        <a:rPr lang="en-US" sz="1800" dirty="0">
                          <a:solidFill>
                            <a:schemeClr val="bg1"/>
                          </a:solidFill>
                          <a:effectLst>
                            <a:outerShdw blurRad="38100" dist="38100" dir="2700000" algn="tl">
                              <a:srgbClr val="000000">
                                <a:alpha val="43137"/>
                              </a:srgbClr>
                            </a:outerShdw>
                          </a:effectLst>
                        </a:rPr>
                      </a:br>
                      <a:r>
                        <a:rPr lang="en-US" sz="1800" dirty="0">
                          <a:solidFill>
                            <a:schemeClr val="bg1"/>
                          </a:solidFill>
                          <a:effectLst>
                            <a:outerShdw blurRad="38100" dist="38100" dir="2700000" algn="tl">
                              <a:srgbClr val="000000">
                                <a:alpha val="43137"/>
                              </a:srgbClr>
                            </a:outerShdw>
                          </a:effectLst>
                        </a:rPr>
                        <a:t>Mortality (%)</a:t>
                      </a:r>
                      <a:endParaRPr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26" marR="91426" marT="45713" marB="45713" anchor="ctr"/>
                </a:tc>
                <a:tc>
                  <a:txBody>
                    <a:bodyPr/>
                    <a:lstStyle/>
                    <a:p>
                      <a:pPr marL="0" marR="0" lvl="0" indent="0" algn="ctr" rtl="0">
                        <a:spcBef>
                          <a:spcPts val="0"/>
                        </a:spcBef>
                        <a:spcAft>
                          <a:spcPts val="0"/>
                        </a:spcAft>
                        <a:buNone/>
                      </a:pPr>
                      <a:r>
                        <a:rPr lang="en-US" sz="1800" dirty="0">
                          <a:solidFill>
                            <a:schemeClr val="bg1"/>
                          </a:solidFill>
                          <a:effectLst>
                            <a:outerShdw blurRad="38100" dist="38100" dir="2700000" algn="tl">
                              <a:srgbClr val="000000">
                                <a:alpha val="43137"/>
                              </a:srgbClr>
                            </a:outerShdw>
                          </a:effectLst>
                        </a:rPr>
                        <a:t>Absolute % Reduction</a:t>
                      </a:r>
                      <a:endParaRPr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26" marR="91426" marT="45713" marB="45713" anchor="ctr"/>
                </a:tc>
                <a:tc>
                  <a:txBody>
                    <a:bodyPr/>
                    <a:lstStyle/>
                    <a:p>
                      <a:pPr marL="0" marR="0" lvl="0" indent="0" algn="ctr" rtl="0">
                        <a:spcBef>
                          <a:spcPts val="0"/>
                        </a:spcBef>
                        <a:spcAft>
                          <a:spcPts val="0"/>
                        </a:spcAft>
                        <a:buNone/>
                      </a:pPr>
                      <a:r>
                        <a:rPr lang="en-US" sz="1800" i="1" dirty="0">
                          <a:solidFill>
                            <a:schemeClr val="bg1"/>
                          </a:solidFill>
                          <a:effectLst>
                            <a:outerShdw blurRad="38100" dist="38100" dir="2700000" algn="tl">
                              <a:srgbClr val="000000">
                                <a:alpha val="43137"/>
                              </a:srgbClr>
                            </a:outerShdw>
                          </a:effectLst>
                        </a:rPr>
                        <a:t>p-</a:t>
                      </a:r>
                      <a:r>
                        <a:rPr lang="en-US" sz="1800" dirty="0">
                          <a:solidFill>
                            <a:schemeClr val="bg1"/>
                          </a:solidFill>
                          <a:effectLst>
                            <a:outerShdw blurRad="38100" dist="38100" dir="2700000" algn="tl">
                              <a:srgbClr val="000000">
                                <a:alpha val="43137"/>
                              </a:srgbClr>
                            </a:outerShdw>
                          </a:effectLst>
                        </a:rPr>
                        <a:t>value</a:t>
                      </a:r>
                      <a:endParaRPr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26" marR="91426" marT="45713" marB="45713" anchor="ctr"/>
                </a:tc>
                <a:extLst>
                  <a:ext uri="{0D108BD9-81ED-4DB2-BD59-A6C34878D82A}">
                    <a16:rowId xmlns:a16="http://schemas.microsoft.com/office/drawing/2014/main" val="10000"/>
                  </a:ext>
                </a:extLst>
              </a:tr>
              <a:tr h="803741">
                <a:tc>
                  <a:txBody>
                    <a:bodyPr/>
                    <a:lstStyle/>
                    <a:p>
                      <a:pPr marL="0" marR="0" lvl="0" indent="0" algn="l" rtl="0">
                        <a:spcBef>
                          <a:spcPts val="0"/>
                        </a:spcBef>
                        <a:spcAft>
                          <a:spcPts val="0"/>
                        </a:spcAft>
                        <a:buNone/>
                      </a:pPr>
                      <a:r>
                        <a:rPr lang="en-US" sz="1800" b="1" dirty="0"/>
                        <a:t>Whole population</a:t>
                      </a:r>
                      <a:endParaRPr sz="1800" b="1" dirty="0"/>
                    </a:p>
                    <a:p>
                      <a:pPr marL="0" marR="0" lvl="0" indent="0" algn="l" rtl="0">
                        <a:spcBef>
                          <a:spcPts val="0"/>
                        </a:spcBef>
                        <a:spcAft>
                          <a:spcPts val="0"/>
                        </a:spcAft>
                        <a:buNone/>
                      </a:pPr>
                      <a:r>
                        <a:rPr lang="en-US" sz="1800" b="1" dirty="0"/>
                        <a:t>(N = 410)</a:t>
                      </a:r>
                      <a:endParaRPr sz="1800" b="1" dirty="0">
                        <a:latin typeface="Arial" panose="020B0604020202020204" pitchFamily="34" charset="0"/>
                        <a:cs typeface="Arial" panose="020B0604020202020204" pitchFamily="34" charset="0"/>
                      </a:endParaRPr>
                    </a:p>
                  </a:txBody>
                  <a:tcPr marL="91426" marR="91426" marT="45713" marB="45713" anchor="ctr"/>
                </a:tc>
                <a:tc>
                  <a:txBody>
                    <a:bodyPr/>
                    <a:lstStyle/>
                    <a:p>
                      <a:pPr marL="0" marR="0" lvl="0" indent="0" algn="ctr" rtl="0">
                        <a:spcBef>
                          <a:spcPts val="0"/>
                        </a:spcBef>
                        <a:spcAft>
                          <a:spcPts val="0"/>
                        </a:spcAft>
                        <a:buNone/>
                      </a:pPr>
                      <a:r>
                        <a:rPr lang="en-US" sz="1800" b="1" dirty="0"/>
                        <a:t>14.6</a:t>
                      </a:r>
                      <a:endParaRPr sz="1800" b="1" dirty="0">
                        <a:latin typeface="Arial" panose="020B0604020202020204" pitchFamily="34" charset="0"/>
                        <a:cs typeface="Arial" panose="020B0604020202020204" pitchFamily="34" charset="0"/>
                      </a:endParaRPr>
                    </a:p>
                  </a:txBody>
                  <a:tcPr marL="91426" marR="91426" marT="45713" marB="45713" anchor="ctr"/>
                </a:tc>
                <a:tc>
                  <a:txBody>
                    <a:bodyPr/>
                    <a:lstStyle/>
                    <a:p>
                      <a:pPr marL="0" marR="0" lvl="0" indent="0" algn="ctr" rtl="0">
                        <a:spcBef>
                          <a:spcPts val="0"/>
                        </a:spcBef>
                        <a:spcAft>
                          <a:spcPts val="0"/>
                        </a:spcAft>
                        <a:buNone/>
                      </a:pPr>
                      <a:r>
                        <a:rPr lang="en-US" sz="1800" b="1" dirty="0"/>
                        <a:t>34.1</a:t>
                      </a:r>
                      <a:endParaRPr sz="1800" b="1" dirty="0">
                        <a:latin typeface="Arial" panose="020B0604020202020204" pitchFamily="34" charset="0"/>
                        <a:cs typeface="Arial" panose="020B0604020202020204" pitchFamily="34" charset="0"/>
                      </a:endParaRPr>
                    </a:p>
                  </a:txBody>
                  <a:tcPr marL="91426" marR="91426" marT="45713" marB="45713" anchor="ctr"/>
                </a:tc>
                <a:tc>
                  <a:txBody>
                    <a:bodyPr/>
                    <a:lstStyle/>
                    <a:p>
                      <a:pPr marL="0" marR="0" lvl="0" indent="0" algn="ctr" rtl="0">
                        <a:spcBef>
                          <a:spcPts val="0"/>
                        </a:spcBef>
                        <a:spcAft>
                          <a:spcPts val="0"/>
                        </a:spcAft>
                        <a:buNone/>
                      </a:pPr>
                      <a:r>
                        <a:rPr lang="en-US" sz="1800" b="1" dirty="0"/>
                        <a:t>19.5</a:t>
                      </a:r>
                      <a:endParaRPr sz="1800" b="1" dirty="0">
                        <a:latin typeface="Arial" panose="020B0604020202020204" pitchFamily="34" charset="0"/>
                        <a:cs typeface="Arial" panose="020B0604020202020204" pitchFamily="34" charset="0"/>
                      </a:endParaRPr>
                    </a:p>
                  </a:txBody>
                  <a:tcPr marL="91426" marR="91426" marT="45713" marB="45713" anchor="ctr"/>
                </a:tc>
                <a:tc>
                  <a:txBody>
                    <a:bodyPr/>
                    <a:lstStyle/>
                    <a:p>
                      <a:pPr marL="0" marR="0" lvl="0" indent="0" algn="ctr" rtl="0">
                        <a:spcBef>
                          <a:spcPts val="0"/>
                        </a:spcBef>
                        <a:spcAft>
                          <a:spcPts val="0"/>
                        </a:spcAft>
                        <a:buNone/>
                      </a:pPr>
                      <a:r>
                        <a:rPr lang="en-US" sz="1800" b="1" dirty="0"/>
                        <a:t>&lt;0.001</a:t>
                      </a:r>
                      <a:endParaRPr sz="1800" b="1" dirty="0">
                        <a:latin typeface="Arial" panose="020B0604020202020204" pitchFamily="34" charset="0"/>
                        <a:cs typeface="Arial" panose="020B0604020202020204" pitchFamily="34" charset="0"/>
                      </a:endParaRPr>
                    </a:p>
                  </a:txBody>
                  <a:tcPr marL="91426" marR="91426" marT="45713" marB="45713" anchor="ctr"/>
                </a:tc>
                <a:extLst>
                  <a:ext uri="{0D108BD9-81ED-4DB2-BD59-A6C34878D82A}">
                    <a16:rowId xmlns:a16="http://schemas.microsoft.com/office/drawing/2014/main" val="10001"/>
                  </a:ext>
                </a:extLst>
              </a:tr>
              <a:tr h="803741">
                <a:tc>
                  <a:txBody>
                    <a:bodyPr/>
                    <a:lstStyle/>
                    <a:p>
                      <a:pPr marL="457200" marR="0" lvl="1" indent="0" algn="l" rtl="0">
                        <a:spcBef>
                          <a:spcPts val="0"/>
                        </a:spcBef>
                        <a:spcAft>
                          <a:spcPts val="0"/>
                        </a:spcAft>
                        <a:buNone/>
                      </a:pPr>
                      <a:r>
                        <a:rPr lang="en-US" sz="1800" b="1" dirty="0"/>
                        <a:t>ICH subgroup</a:t>
                      </a:r>
                      <a:endParaRPr sz="1800" b="1" dirty="0"/>
                    </a:p>
                    <a:p>
                      <a:pPr marL="457200" marR="0" lvl="1" indent="0" algn="l" rtl="0">
                        <a:spcBef>
                          <a:spcPts val="0"/>
                        </a:spcBef>
                        <a:spcAft>
                          <a:spcPts val="0"/>
                        </a:spcAft>
                        <a:buNone/>
                      </a:pPr>
                      <a:r>
                        <a:rPr lang="en-US" sz="1800" b="1" dirty="0"/>
                        <a:t>(n = 256)</a:t>
                      </a:r>
                      <a:endParaRPr sz="1800" b="1" dirty="0">
                        <a:latin typeface="Arial" panose="020B0604020202020204" pitchFamily="34" charset="0"/>
                        <a:cs typeface="Arial" panose="020B0604020202020204" pitchFamily="34" charset="0"/>
                      </a:endParaRPr>
                    </a:p>
                  </a:txBody>
                  <a:tcPr marL="91426" marR="91426" marT="45713" marB="45713" anchor="ctr"/>
                </a:tc>
                <a:tc>
                  <a:txBody>
                    <a:bodyPr/>
                    <a:lstStyle/>
                    <a:p>
                      <a:pPr marL="0" marR="0" lvl="0" indent="0" algn="ctr" rtl="0">
                        <a:spcBef>
                          <a:spcPts val="0"/>
                        </a:spcBef>
                        <a:spcAft>
                          <a:spcPts val="0"/>
                        </a:spcAft>
                        <a:buNone/>
                      </a:pPr>
                      <a:r>
                        <a:rPr lang="en-US" sz="1800" b="1" dirty="0"/>
                        <a:t>15.3</a:t>
                      </a:r>
                      <a:endParaRPr sz="1800" b="1" dirty="0">
                        <a:latin typeface="Arial" panose="020B0604020202020204" pitchFamily="34" charset="0"/>
                        <a:cs typeface="Arial" panose="020B0604020202020204" pitchFamily="34" charset="0"/>
                      </a:endParaRPr>
                    </a:p>
                  </a:txBody>
                  <a:tcPr marL="91426" marR="91426" marT="45713" marB="45713" anchor="ctr"/>
                </a:tc>
                <a:tc>
                  <a:txBody>
                    <a:bodyPr/>
                    <a:lstStyle/>
                    <a:p>
                      <a:pPr marL="0" marR="0" lvl="0" indent="0" algn="ctr" rtl="0">
                        <a:spcBef>
                          <a:spcPts val="0"/>
                        </a:spcBef>
                        <a:spcAft>
                          <a:spcPts val="0"/>
                        </a:spcAft>
                        <a:buNone/>
                      </a:pPr>
                      <a:r>
                        <a:rPr lang="en-US" sz="1800" b="1" dirty="0"/>
                        <a:t>48.9</a:t>
                      </a:r>
                      <a:endParaRPr sz="1800" b="1" dirty="0">
                        <a:latin typeface="Arial" panose="020B0604020202020204" pitchFamily="34" charset="0"/>
                        <a:cs typeface="Arial" panose="020B0604020202020204" pitchFamily="34" charset="0"/>
                      </a:endParaRPr>
                    </a:p>
                  </a:txBody>
                  <a:tcPr marL="91426" marR="91426" marT="45713" marB="45713" anchor="ctr"/>
                </a:tc>
                <a:tc>
                  <a:txBody>
                    <a:bodyPr/>
                    <a:lstStyle/>
                    <a:p>
                      <a:pPr marL="0" marR="0" lvl="0" indent="0" algn="ctr" rtl="0">
                        <a:spcBef>
                          <a:spcPts val="0"/>
                        </a:spcBef>
                        <a:spcAft>
                          <a:spcPts val="0"/>
                        </a:spcAft>
                        <a:buNone/>
                      </a:pPr>
                      <a:r>
                        <a:rPr lang="en-US" sz="1800" b="1" dirty="0"/>
                        <a:t>33.6</a:t>
                      </a:r>
                      <a:endParaRPr sz="1800" b="1" dirty="0">
                        <a:latin typeface="Arial" panose="020B0604020202020204" pitchFamily="34" charset="0"/>
                        <a:cs typeface="Arial" panose="020B0604020202020204" pitchFamily="34" charset="0"/>
                      </a:endParaRPr>
                    </a:p>
                  </a:txBody>
                  <a:tcPr marL="91426" marR="91426" marT="45713" marB="45713" anchor="ctr"/>
                </a:tc>
                <a:tc>
                  <a:txBody>
                    <a:bodyPr/>
                    <a:lstStyle/>
                    <a:p>
                      <a:pPr marL="0" marR="0" lvl="0" indent="0" algn="ctr" rtl="0">
                        <a:spcBef>
                          <a:spcPts val="0"/>
                        </a:spcBef>
                        <a:spcAft>
                          <a:spcPts val="0"/>
                        </a:spcAft>
                        <a:buNone/>
                      </a:pPr>
                      <a:r>
                        <a:rPr lang="en-US" sz="1800" b="1" dirty="0"/>
                        <a:t>&lt;0.001</a:t>
                      </a:r>
                      <a:endParaRPr sz="1800" b="1" dirty="0">
                        <a:latin typeface="Arial" panose="020B0604020202020204" pitchFamily="34" charset="0"/>
                        <a:cs typeface="Arial" panose="020B0604020202020204" pitchFamily="34" charset="0"/>
                      </a:endParaRPr>
                    </a:p>
                  </a:txBody>
                  <a:tcPr marL="91426" marR="91426" marT="45713" marB="45713" anchor="ctr"/>
                </a:tc>
                <a:extLst>
                  <a:ext uri="{0D108BD9-81ED-4DB2-BD59-A6C34878D82A}">
                    <a16:rowId xmlns:a16="http://schemas.microsoft.com/office/drawing/2014/main" val="10002"/>
                  </a:ext>
                </a:extLst>
              </a:tr>
              <a:tr h="843083">
                <a:tc>
                  <a:txBody>
                    <a:bodyPr/>
                    <a:lstStyle/>
                    <a:p>
                      <a:pPr marL="457200" marR="0" lvl="1" indent="0" algn="l" rtl="0">
                        <a:spcBef>
                          <a:spcPts val="0"/>
                        </a:spcBef>
                        <a:spcAft>
                          <a:spcPts val="0"/>
                        </a:spcAft>
                        <a:buNone/>
                      </a:pPr>
                      <a:r>
                        <a:rPr lang="en-US" sz="1800" b="1" dirty="0"/>
                        <a:t>GI bleeding subgroup</a:t>
                      </a:r>
                    </a:p>
                    <a:p>
                      <a:pPr marL="457200" marR="0" lvl="1" indent="0" algn="l" rtl="0">
                        <a:spcBef>
                          <a:spcPts val="0"/>
                        </a:spcBef>
                        <a:spcAft>
                          <a:spcPts val="0"/>
                        </a:spcAft>
                        <a:buNone/>
                      </a:pPr>
                      <a:r>
                        <a:rPr lang="en-US" sz="1800" b="1" dirty="0"/>
                        <a:t>(n = 110)</a:t>
                      </a:r>
                      <a:endParaRPr sz="1800" b="1" dirty="0">
                        <a:latin typeface="Arial" panose="020B0604020202020204" pitchFamily="34" charset="0"/>
                        <a:cs typeface="Arial" panose="020B0604020202020204" pitchFamily="34" charset="0"/>
                      </a:endParaRPr>
                    </a:p>
                  </a:txBody>
                  <a:tcPr marL="91426" marR="91426" marT="45713" marB="45713" anchor="ctr"/>
                </a:tc>
                <a:tc>
                  <a:txBody>
                    <a:bodyPr/>
                    <a:lstStyle/>
                    <a:p>
                      <a:pPr marL="0" marR="0" lvl="0" indent="0" algn="ctr" rtl="0">
                        <a:spcBef>
                          <a:spcPts val="0"/>
                        </a:spcBef>
                        <a:spcAft>
                          <a:spcPts val="0"/>
                        </a:spcAft>
                        <a:buNone/>
                      </a:pPr>
                      <a:r>
                        <a:rPr lang="en-US" sz="1800" b="1" dirty="0"/>
                        <a:t>12.2</a:t>
                      </a:r>
                      <a:endParaRPr sz="1800" b="1" dirty="0">
                        <a:latin typeface="Arial" panose="020B0604020202020204" pitchFamily="34" charset="0"/>
                        <a:cs typeface="Arial" panose="020B0604020202020204" pitchFamily="34" charset="0"/>
                      </a:endParaRPr>
                    </a:p>
                  </a:txBody>
                  <a:tcPr marL="91426" marR="91426" marT="45713" marB="45713" anchor="ctr"/>
                </a:tc>
                <a:tc>
                  <a:txBody>
                    <a:bodyPr/>
                    <a:lstStyle/>
                    <a:p>
                      <a:pPr marL="0" marR="0" lvl="0" indent="0" algn="ctr" rtl="0">
                        <a:spcBef>
                          <a:spcPts val="0"/>
                        </a:spcBef>
                        <a:spcAft>
                          <a:spcPts val="0"/>
                        </a:spcAft>
                        <a:buNone/>
                      </a:pPr>
                      <a:r>
                        <a:rPr lang="en-US" sz="1800" b="1" dirty="0"/>
                        <a:t>25.0</a:t>
                      </a:r>
                      <a:endParaRPr sz="1800" b="1" dirty="0">
                        <a:latin typeface="Arial" panose="020B0604020202020204" pitchFamily="34" charset="0"/>
                        <a:cs typeface="Arial" panose="020B0604020202020204" pitchFamily="34" charset="0"/>
                      </a:endParaRPr>
                    </a:p>
                  </a:txBody>
                  <a:tcPr marL="91426" marR="91426" marT="45713" marB="45713" anchor="ctr"/>
                </a:tc>
                <a:tc>
                  <a:txBody>
                    <a:bodyPr/>
                    <a:lstStyle/>
                    <a:p>
                      <a:pPr marL="0" marR="0" lvl="0" indent="0" algn="ctr" rtl="0">
                        <a:spcBef>
                          <a:spcPts val="0"/>
                        </a:spcBef>
                        <a:spcAft>
                          <a:spcPts val="0"/>
                        </a:spcAft>
                        <a:buNone/>
                      </a:pPr>
                      <a:r>
                        <a:rPr lang="en-US" sz="1800" b="1" dirty="0"/>
                        <a:t>12.8</a:t>
                      </a:r>
                      <a:endParaRPr sz="1800" b="1" dirty="0">
                        <a:latin typeface="Arial" panose="020B0604020202020204" pitchFamily="34" charset="0"/>
                        <a:cs typeface="Arial" panose="020B0604020202020204" pitchFamily="34" charset="0"/>
                      </a:endParaRPr>
                    </a:p>
                  </a:txBody>
                  <a:tcPr marL="91426" marR="91426" marT="45713" marB="45713" anchor="ctr"/>
                </a:tc>
                <a:tc>
                  <a:txBody>
                    <a:bodyPr/>
                    <a:lstStyle/>
                    <a:p>
                      <a:pPr marL="0" marR="0" lvl="0" indent="0" algn="ctr" rtl="0">
                        <a:spcBef>
                          <a:spcPts val="0"/>
                        </a:spcBef>
                        <a:spcAft>
                          <a:spcPts val="0"/>
                        </a:spcAft>
                        <a:buNone/>
                      </a:pPr>
                      <a:r>
                        <a:rPr lang="en-US" sz="1800" b="1" dirty="0"/>
                        <a:t>0.11</a:t>
                      </a:r>
                      <a:endParaRPr sz="1800" b="1" dirty="0">
                        <a:latin typeface="Arial" panose="020B0604020202020204" pitchFamily="34" charset="0"/>
                        <a:cs typeface="Arial" panose="020B0604020202020204" pitchFamily="34" charset="0"/>
                      </a:endParaRPr>
                    </a:p>
                  </a:txBody>
                  <a:tcPr marL="91426" marR="91426" marT="45713" marB="45713" anchor="ctr"/>
                </a:tc>
                <a:extLst>
                  <a:ext uri="{0D108BD9-81ED-4DB2-BD59-A6C34878D82A}">
                    <a16:rowId xmlns:a16="http://schemas.microsoft.com/office/drawing/2014/main" val="10003"/>
                  </a:ext>
                </a:extLst>
              </a:tr>
            </a:tbl>
          </a:graphicData>
        </a:graphic>
      </p:graphicFrame>
      <p:sp>
        <p:nvSpPr>
          <p:cNvPr id="9" name="Footer Placeholder 8">
            <a:extLst>
              <a:ext uri="{FF2B5EF4-FFF2-40B4-BE49-F238E27FC236}">
                <a16:creationId xmlns:a16="http://schemas.microsoft.com/office/drawing/2014/main" id="{B67E0D4F-C844-D95C-1428-367AEE31DFF3}"/>
              </a:ext>
            </a:extLst>
          </p:cNvPr>
          <p:cNvSpPr>
            <a:spLocks noGrp="1"/>
          </p:cNvSpPr>
          <p:nvPr>
            <p:ph type="ftr" sz="quarter" idx="3"/>
          </p:nvPr>
        </p:nvSpPr>
        <p:spPr/>
        <p:txBody>
          <a:bodyPr/>
          <a:lstStyle/>
          <a:p>
            <a:r>
              <a:rPr lang="en-US"/>
              <a:t>Cohen AT, et al. </a:t>
            </a:r>
            <a:r>
              <a:rPr lang="en-US" i="1"/>
              <a:t>J Am Coll Cardiol</a:t>
            </a:r>
            <a:r>
              <a:rPr lang="en-US"/>
              <a:t>. 2020;75(suppl 11):2242.</a:t>
            </a:r>
            <a:endParaRPr lang="en-US" dirty="0"/>
          </a:p>
        </p:txBody>
      </p:sp>
    </p:spTree>
    <p:extLst>
      <p:ext uri="{BB962C8B-B14F-4D97-AF65-F5344CB8AC3E}">
        <p14:creationId xmlns:p14="http://schemas.microsoft.com/office/powerpoint/2010/main" val="665702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CF59E-24B7-A930-35F3-F7914B79459A}"/>
              </a:ext>
            </a:extLst>
          </p:cNvPr>
          <p:cNvSpPr>
            <a:spLocks noGrp="1"/>
          </p:cNvSpPr>
          <p:nvPr>
            <p:ph type="title"/>
          </p:nvPr>
        </p:nvSpPr>
        <p:spPr>
          <a:xfrm>
            <a:off x="609600" y="199505"/>
            <a:ext cx="10744200" cy="1185577"/>
          </a:xfrm>
        </p:spPr>
        <p:txBody>
          <a:bodyPr>
            <a:normAutofit/>
          </a:bodyPr>
          <a:lstStyle/>
          <a:p>
            <a:r>
              <a:rPr lang="en-US" dirty="0"/>
              <a:t>Real-World Study in US Veterans</a:t>
            </a:r>
            <a:br>
              <a:rPr lang="en-US" dirty="0"/>
            </a:br>
            <a:r>
              <a:rPr lang="en-US" dirty="0">
                <a:solidFill>
                  <a:schemeClr val="accent4"/>
                </a:solidFill>
              </a:rPr>
              <a:t>Andexanet Alfa Versus 4F-PCC</a:t>
            </a:r>
          </a:p>
        </p:txBody>
      </p:sp>
      <p:graphicFrame>
        <p:nvGraphicFramePr>
          <p:cNvPr id="7" name="Content Placeholder 6">
            <a:extLst>
              <a:ext uri="{FF2B5EF4-FFF2-40B4-BE49-F238E27FC236}">
                <a16:creationId xmlns:a16="http://schemas.microsoft.com/office/drawing/2014/main" id="{53C7000C-ACF9-6F0A-F3B2-9BB02352F427}"/>
              </a:ext>
            </a:extLst>
          </p:cNvPr>
          <p:cNvGraphicFramePr>
            <a:graphicFrameLocks noGrp="1"/>
          </p:cNvGraphicFramePr>
          <p:nvPr>
            <p:ph sz="half" idx="1"/>
            <p:extLst>
              <p:ext uri="{D42A27DB-BD31-4B8C-83A1-F6EECF244321}">
                <p14:modId xmlns:p14="http://schemas.microsoft.com/office/powerpoint/2010/main" val="2035732916"/>
              </p:ext>
            </p:extLst>
          </p:nvPr>
        </p:nvGraphicFramePr>
        <p:xfrm>
          <a:off x="5943599" y="1497012"/>
          <a:ext cx="5181600" cy="4859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741ADB79-0900-BBD7-5E30-A6F1621E4F3F}"/>
              </a:ext>
            </a:extLst>
          </p:cNvPr>
          <p:cNvSpPr txBox="1"/>
          <p:nvPr/>
        </p:nvSpPr>
        <p:spPr>
          <a:xfrm>
            <a:off x="609601" y="1595021"/>
            <a:ext cx="5263352"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Patients with factor Xa major bleeding between 3/2014 and 12/2020 (n=255)</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Andexanet alfa (n=85)</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4F-PCC (n=170)</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Data from the Veterans Affairs Informatics and Computing Infrastructure (VINCI)</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Propensity score-weighted Cox Model</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Andexanet alfa was associated with a 69% lower hazard of in-hospital mortality compared to 4F-PCC (HR 0.31, 95% CI 0.14-0.71)</a:t>
            </a:r>
          </a:p>
          <a:p>
            <a:pPr marL="80010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Andexanet alfa was associated with a 46% lower hazard of 30-day mortality compared to 4F-PCC (HR 0.54, 95% CI 0.30-0.98)</a:t>
            </a:r>
          </a:p>
        </p:txBody>
      </p:sp>
      <p:sp>
        <p:nvSpPr>
          <p:cNvPr id="9" name="TextBox 8">
            <a:extLst>
              <a:ext uri="{FF2B5EF4-FFF2-40B4-BE49-F238E27FC236}">
                <a16:creationId xmlns:a16="http://schemas.microsoft.com/office/drawing/2014/main" id="{FE241C3F-D770-0E55-FE99-6F2BAA840F70}"/>
              </a:ext>
            </a:extLst>
          </p:cNvPr>
          <p:cNvSpPr txBox="1"/>
          <p:nvPr/>
        </p:nvSpPr>
        <p:spPr>
          <a:xfrm>
            <a:off x="7661272" y="2429987"/>
            <a:ext cx="909223"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p=0.01</a:t>
            </a:r>
          </a:p>
        </p:txBody>
      </p:sp>
      <p:sp>
        <p:nvSpPr>
          <p:cNvPr id="10" name="TextBox 9">
            <a:extLst>
              <a:ext uri="{FF2B5EF4-FFF2-40B4-BE49-F238E27FC236}">
                <a16:creationId xmlns:a16="http://schemas.microsoft.com/office/drawing/2014/main" id="{CB77C9C7-BA6D-09C5-93E7-066BFDD6F1BE}"/>
              </a:ext>
            </a:extLst>
          </p:cNvPr>
          <p:cNvSpPr txBox="1"/>
          <p:nvPr/>
        </p:nvSpPr>
        <p:spPr>
          <a:xfrm>
            <a:off x="9861643" y="1774215"/>
            <a:ext cx="909223"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p=0.04</a:t>
            </a:r>
          </a:p>
        </p:txBody>
      </p:sp>
      <p:sp>
        <p:nvSpPr>
          <p:cNvPr id="12" name="Footer Placeholder 11">
            <a:extLst>
              <a:ext uri="{FF2B5EF4-FFF2-40B4-BE49-F238E27FC236}">
                <a16:creationId xmlns:a16="http://schemas.microsoft.com/office/drawing/2014/main" id="{31B8C6CA-2B2E-70F9-8DF5-8AC535D3D4AB}"/>
              </a:ext>
            </a:extLst>
          </p:cNvPr>
          <p:cNvSpPr>
            <a:spLocks noGrp="1"/>
          </p:cNvSpPr>
          <p:nvPr>
            <p:ph type="ftr" sz="quarter" idx="3"/>
          </p:nvPr>
        </p:nvSpPr>
        <p:spPr/>
        <p:txBody>
          <a:bodyPr/>
          <a:lstStyle/>
          <a:p>
            <a:r>
              <a:rPr lang="en-US"/>
              <a:t>Sutton SS, et al. </a:t>
            </a:r>
            <a:r>
              <a:rPr lang="en-US" i="1"/>
              <a:t>J Thromb Thrombolysis</a:t>
            </a:r>
            <a:r>
              <a:rPr lang="en-US"/>
              <a:t>. 2023;56:137-46.</a:t>
            </a:r>
            <a:endParaRPr lang="en-US" dirty="0"/>
          </a:p>
        </p:txBody>
      </p:sp>
    </p:spTree>
    <p:extLst>
      <p:ext uri="{BB962C8B-B14F-4D97-AF65-F5344CB8AC3E}">
        <p14:creationId xmlns:p14="http://schemas.microsoft.com/office/powerpoint/2010/main" val="878371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D96CB34-7512-2130-854E-823CB46D6300}"/>
              </a:ext>
            </a:extLst>
          </p:cNvPr>
          <p:cNvSpPr>
            <a:spLocks noGrp="1"/>
          </p:cNvSpPr>
          <p:nvPr>
            <p:ph type="ftr" sz="quarter" idx="3"/>
          </p:nvPr>
        </p:nvSpPr>
        <p:spPr>
          <a:xfrm>
            <a:off x="609600" y="6356350"/>
            <a:ext cx="10744199" cy="442131"/>
          </a:xfrm>
        </p:spPr>
        <p:txBody>
          <a:bodyPr/>
          <a:lstStyle/>
          <a:p>
            <a:r>
              <a:rPr lang="en-US"/>
              <a:t>EHR, electronic health record.</a:t>
            </a:r>
          </a:p>
          <a:p>
            <a:r>
              <a:rPr lang="en-US"/>
              <a:t>Dobesh PP, et al. </a:t>
            </a:r>
            <a:r>
              <a:rPr lang="en-US" i="1"/>
              <a:t>Res Pract Thromb Haemost </a:t>
            </a:r>
            <a:r>
              <a:rPr lang="en-US"/>
              <a:t>2023;7:e102192.</a:t>
            </a:r>
            <a:endParaRPr lang="en-US" dirty="0"/>
          </a:p>
        </p:txBody>
      </p:sp>
      <p:sp>
        <p:nvSpPr>
          <p:cNvPr id="5" name="Title 1">
            <a:extLst>
              <a:ext uri="{FF2B5EF4-FFF2-40B4-BE49-F238E27FC236}">
                <a16:creationId xmlns:a16="http://schemas.microsoft.com/office/drawing/2014/main" id="{E2C80BAB-AC42-8648-B5EA-A20B0BA144AF}"/>
              </a:ext>
            </a:extLst>
          </p:cNvPr>
          <p:cNvSpPr>
            <a:spLocks noGrp="1"/>
          </p:cNvSpPr>
          <p:nvPr>
            <p:ph type="title"/>
          </p:nvPr>
        </p:nvSpPr>
        <p:spPr>
          <a:xfrm>
            <a:off x="609600" y="199505"/>
            <a:ext cx="10744200" cy="1185577"/>
          </a:xfrm>
        </p:spPr>
        <p:txBody>
          <a:bodyPr>
            <a:noAutofit/>
          </a:bodyPr>
          <a:lstStyle/>
          <a:p>
            <a:r>
              <a:rPr lang="en-US"/>
              <a:t>Largest Real-World Evaluation to Date</a:t>
            </a:r>
            <a:endParaRPr lang="en-US" dirty="0"/>
          </a:p>
        </p:txBody>
      </p:sp>
      <p:sp>
        <p:nvSpPr>
          <p:cNvPr id="6" name="Content Placeholder 2">
            <a:extLst>
              <a:ext uri="{FF2B5EF4-FFF2-40B4-BE49-F238E27FC236}">
                <a16:creationId xmlns:a16="http://schemas.microsoft.com/office/drawing/2014/main" id="{7D1C0353-2955-E441-9FEA-5800978EC9C6}"/>
              </a:ext>
            </a:extLst>
          </p:cNvPr>
          <p:cNvSpPr>
            <a:spLocks noGrp="1"/>
          </p:cNvSpPr>
          <p:nvPr>
            <p:ph idx="1"/>
          </p:nvPr>
        </p:nvSpPr>
        <p:spPr>
          <a:xfrm>
            <a:off x="609600" y="1477906"/>
            <a:ext cx="10744200" cy="4722477"/>
          </a:xfrm>
        </p:spPr>
        <p:txBody>
          <a:bodyPr>
            <a:noAutofit/>
          </a:bodyPr>
          <a:lstStyle/>
          <a:p>
            <a:r>
              <a:rPr lang="en-US">
                <a:solidFill>
                  <a:schemeClr val="tx1"/>
                </a:solidFill>
              </a:rPr>
              <a:t>A multicenter observational study was conducted in patients (N = 4,395) hospitalized with rivaroxaban- or apixaban-associated major bleeding and treated with either andexanet alfa or 4F-PCC</a:t>
            </a:r>
          </a:p>
          <a:p>
            <a:pPr lvl="1"/>
            <a:r>
              <a:rPr lang="en-US">
                <a:solidFill>
                  <a:schemeClr val="tx1"/>
                </a:solidFill>
              </a:rPr>
              <a:t>The study captured data extracted from EHRs in 354 US institutions/hospitals across 42 states</a:t>
            </a:r>
          </a:p>
          <a:p>
            <a:r>
              <a:rPr lang="en-US">
                <a:solidFill>
                  <a:schemeClr val="tx1"/>
                </a:solidFill>
              </a:rPr>
              <a:t>Primary outcome: in-hospital mortality</a:t>
            </a:r>
          </a:p>
          <a:p>
            <a:pPr lvl="1"/>
            <a:r>
              <a:rPr lang="en-GB">
                <a:solidFill>
                  <a:schemeClr val="tx1"/>
                </a:solidFill>
              </a:rPr>
              <a:t>Multivariable logistic regression was used to compare odds of in-hospital mortality with andexanet alfa versus 4F-PCC</a:t>
            </a:r>
            <a:endParaRPr lang="en-US" dirty="0">
              <a:solidFill>
                <a:schemeClr val="tx1"/>
              </a:solidFill>
            </a:endParaRPr>
          </a:p>
        </p:txBody>
      </p:sp>
    </p:spTree>
    <p:extLst>
      <p:ext uri="{BB962C8B-B14F-4D97-AF65-F5344CB8AC3E}">
        <p14:creationId xmlns:p14="http://schemas.microsoft.com/office/powerpoint/2010/main" val="289602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0A524191-6C51-8184-A2C4-83BF9D36F6ED}"/>
              </a:ext>
            </a:extLst>
          </p:cNvPr>
          <p:cNvSpPr>
            <a:spLocks noGrp="1"/>
          </p:cNvSpPr>
          <p:nvPr>
            <p:ph type="ftr" sz="quarter" idx="3"/>
          </p:nvPr>
        </p:nvSpPr>
        <p:spPr>
          <a:xfrm>
            <a:off x="609600" y="6356350"/>
            <a:ext cx="10744199" cy="442131"/>
          </a:xfrm>
        </p:spPr>
        <p:txBody>
          <a:bodyPr/>
          <a:lstStyle/>
          <a:p>
            <a:r>
              <a:rPr lang="en-US"/>
              <a:t>CI, confidence interval; OR, odds ratio.
Dobesh PP, et al. </a:t>
            </a:r>
            <a:r>
              <a:rPr lang="en-US" i="1"/>
              <a:t>Res Pract Thromb Haemost</a:t>
            </a:r>
            <a:r>
              <a:rPr lang="en-US"/>
              <a:t>. 2023;7:e102192.</a:t>
            </a:r>
            <a:endParaRPr lang="en-US" dirty="0"/>
          </a:p>
        </p:txBody>
      </p:sp>
      <p:sp>
        <p:nvSpPr>
          <p:cNvPr id="3" name="Title 2">
            <a:extLst>
              <a:ext uri="{FF2B5EF4-FFF2-40B4-BE49-F238E27FC236}">
                <a16:creationId xmlns:a16="http://schemas.microsoft.com/office/drawing/2014/main" id="{7CEA617F-089B-E43C-E19A-329EA47461AC}"/>
              </a:ext>
            </a:extLst>
          </p:cNvPr>
          <p:cNvSpPr>
            <a:spLocks noGrp="1"/>
          </p:cNvSpPr>
          <p:nvPr>
            <p:ph type="title"/>
          </p:nvPr>
        </p:nvSpPr>
        <p:spPr>
          <a:xfrm>
            <a:off x="609600" y="199505"/>
            <a:ext cx="10744200" cy="1185577"/>
          </a:xfrm>
        </p:spPr>
        <p:txBody>
          <a:bodyPr>
            <a:normAutofit/>
          </a:bodyPr>
          <a:lstStyle/>
          <a:p>
            <a:r>
              <a:rPr lang="en-US"/>
              <a:t>Overall Population – In-Hospital Mortality</a:t>
            </a:r>
            <a:endParaRPr lang="en-US" dirty="0"/>
          </a:p>
        </p:txBody>
      </p:sp>
      <p:sp>
        <p:nvSpPr>
          <p:cNvPr id="10" name="TextBox 9">
            <a:extLst>
              <a:ext uri="{FF2B5EF4-FFF2-40B4-BE49-F238E27FC236}">
                <a16:creationId xmlns:a16="http://schemas.microsoft.com/office/drawing/2014/main" id="{43A056C5-BACF-2A27-BDB6-4ECCA7C30881}"/>
              </a:ext>
            </a:extLst>
          </p:cNvPr>
          <p:cNvSpPr txBox="1"/>
          <p:nvPr/>
        </p:nvSpPr>
        <p:spPr>
          <a:xfrm>
            <a:off x="6868160" y="3003409"/>
            <a:ext cx="4485639" cy="2605842"/>
          </a:xfrm>
          <a:prstGeom prst="rect">
            <a:avLst/>
          </a:prstGeom>
          <a:noFill/>
        </p:spPr>
        <p:txBody>
          <a:bodyPr wrap="square">
            <a:spAutoFit/>
          </a:bodyPr>
          <a:lstStyle/>
          <a:p>
            <a:pPr marL="152396" algn="ctr" defTabSz="1219170">
              <a:spcAft>
                <a:spcPts val="400"/>
              </a:spcAft>
              <a:defRPr/>
            </a:pPr>
            <a:r>
              <a:rPr lang="en-US" sz="2400" b="1" kern="0" dirty="0">
                <a:solidFill>
                  <a:srgbClr val="0D204A"/>
                </a:solidFill>
                <a:latin typeface="Arial" panose="020B0604020202020204" pitchFamily="34" charset="0"/>
                <a:cs typeface="Arial" panose="020B0604020202020204" pitchFamily="34" charset="0"/>
              </a:rPr>
              <a:t>Adjusted odds of </a:t>
            </a:r>
          </a:p>
          <a:p>
            <a:pPr marL="152396" algn="ctr" defTabSz="1219170">
              <a:spcAft>
                <a:spcPts val="400"/>
              </a:spcAft>
              <a:defRPr/>
            </a:pPr>
            <a:r>
              <a:rPr lang="en-US" sz="2400" b="1" kern="0" dirty="0">
                <a:solidFill>
                  <a:srgbClr val="0D204A"/>
                </a:solidFill>
                <a:latin typeface="Arial" panose="020B0604020202020204" pitchFamily="34" charset="0"/>
                <a:cs typeface="Arial" panose="020B0604020202020204" pitchFamily="34" charset="0"/>
              </a:rPr>
              <a:t>in-hospital mortality were </a:t>
            </a:r>
            <a:br>
              <a:rPr lang="en-US" sz="2400" b="1" kern="0" dirty="0">
                <a:solidFill>
                  <a:srgbClr val="0D204A"/>
                </a:solidFill>
                <a:latin typeface="Arial" panose="020B0604020202020204" pitchFamily="34" charset="0"/>
                <a:cs typeface="Arial" panose="020B0604020202020204" pitchFamily="34" charset="0"/>
              </a:rPr>
            </a:br>
            <a:r>
              <a:rPr lang="en-US" sz="4000" b="1" kern="0" dirty="0">
                <a:solidFill>
                  <a:srgbClr val="0D204A"/>
                </a:solidFill>
                <a:latin typeface="Arial" panose="020B0604020202020204" pitchFamily="34" charset="0"/>
                <a:cs typeface="Arial" panose="020B0604020202020204" pitchFamily="34" charset="0"/>
              </a:rPr>
              <a:t>50%</a:t>
            </a:r>
            <a:r>
              <a:rPr lang="en-US" sz="2000" b="1" kern="0" dirty="0">
                <a:solidFill>
                  <a:srgbClr val="0D204A"/>
                </a:solidFill>
                <a:latin typeface="Arial" panose="020B0604020202020204" pitchFamily="34" charset="0"/>
                <a:cs typeface="Arial" panose="020B0604020202020204" pitchFamily="34" charset="0"/>
              </a:rPr>
              <a:t> </a:t>
            </a:r>
            <a:r>
              <a:rPr lang="en-US" sz="3200" b="1" kern="0" dirty="0">
                <a:solidFill>
                  <a:srgbClr val="0D204A"/>
                </a:solidFill>
                <a:latin typeface="Arial" panose="020B0604020202020204" pitchFamily="34" charset="0"/>
                <a:cs typeface="Arial" panose="020B0604020202020204" pitchFamily="34" charset="0"/>
              </a:rPr>
              <a:t>lower</a:t>
            </a:r>
            <a:br>
              <a:rPr lang="en-US" sz="3200" b="1" kern="0" dirty="0">
                <a:solidFill>
                  <a:srgbClr val="0D204A"/>
                </a:solidFill>
                <a:latin typeface="Arial" panose="020B0604020202020204" pitchFamily="34" charset="0"/>
                <a:cs typeface="Arial" panose="020B0604020202020204" pitchFamily="34" charset="0"/>
              </a:rPr>
            </a:br>
            <a:r>
              <a:rPr lang="en-US" sz="2400" b="1" kern="0" dirty="0">
                <a:solidFill>
                  <a:srgbClr val="0D204A"/>
                </a:solidFill>
                <a:latin typeface="Arial" panose="020B0604020202020204" pitchFamily="34" charset="0"/>
                <a:cs typeface="Arial" panose="020B0604020202020204" pitchFamily="34" charset="0"/>
              </a:rPr>
              <a:t>for patients treated with</a:t>
            </a:r>
            <a:r>
              <a:rPr lang="en-US" sz="2400" b="1" kern="0" dirty="0">
                <a:solidFill>
                  <a:sysClr val="windowText" lastClr="000000"/>
                </a:solidFill>
                <a:latin typeface="Arial" panose="020B0604020202020204" pitchFamily="34" charset="0"/>
                <a:cs typeface="Arial" panose="020B0604020202020204" pitchFamily="34" charset="0"/>
              </a:rPr>
              <a:t> </a:t>
            </a:r>
            <a:br>
              <a:rPr lang="en-US" sz="2400" b="1" kern="0" dirty="0">
                <a:solidFill>
                  <a:sysClr val="windowText" lastClr="000000"/>
                </a:solidFill>
                <a:latin typeface="Arial" panose="020B0604020202020204" pitchFamily="34" charset="0"/>
                <a:cs typeface="Arial" panose="020B0604020202020204" pitchFamily="34" charset="0"/>
              </a:rPr>
            </a:br>
            <a:r>
              <a:rPr lang="en-US" sz="2400" b="1" kern="0" dirty="0" err="1">
                <a:solidFill>
                  <a:schemeClr val="accent4"/>
                </a:solidFill>
                <a:latin typeface="Arial" panose="020B0604020202020204" pitchFamily="34" charset="0"/>
                <a:cs typeface="Arial" panose="020B0604020202020204" pitchFamily="34" charset="0"/>
              </a:rPr>
              <a:t>andexanet</a:t>
            </a:r>
            <a:r>
              <a:rPr lang="en-US" sz="2400" b="1" kern="0" dirty="0">
                <a:solidFill>
                  <a:schemeClr val="accent4"/>
                </a:solidFill>
                <a:latin typeface="Arial" panose="020B0604020202020204" pitchFamily="34" charset="0"/>
                <a:cs typeface="Arial" panose="020B0604020202020204" pitchFamily="34" charset="0"/>
              </a:rPr>
              <a:t> alfa versus </a:t>
            </a:r>
            <a:br>
              <a:rPr lang="en-US" sz="2400" b="1" kern="0" dirty="0">
                <a:solidFill>
                  <a:schemeClr val="accent4"/>
                </a:solidFill>
                <a:latin typeface="Arial" panose="020B0604020202020204" pitchFamily="34" charset="0"/>
                <a:cs typeface="Arial" panose="020B0604020202020204" pitchFamily="34" charset="0"/>
              </a:rPr>
            </a:br>
            <a:r>
              <a:rPr lang="en-US" sz="2400" b="1" kern="0" dirty="0">
                <a:solidFill>
                  <a:schemeClr val="accent1"/>
                </a:solidFill>
                <a:latin typeface="Arial" panose="020B0604020202020204" pitchFamily="34" charset="0"/>
                <a:cs typeface="Arial" panose="020B0604020202020204" pitchFamily="34" charset="0"/>
              </a:rPr>
              <a:t>4F-PCC</a:t>
            </a:r>
            <a:endParaRPr lang="en-US" sz="2000" b="1" kern="0" baseline="30000" dirty="0">
              <a:solidFill>
                <a:schemeClr val="accent1"/>
              </a:solidFill>
              <a:latin typeface="Arial" panose="020B0604020202020204" pitchFamily="34" charset="0"/>
              <a:cs typeface="Arial" panose="020B0604020202020204" pitchFamily="34" charset="0"/>
            </a:endParaRPr>
          </a:p>
        </p:txBody>
      </p:sp>
      <p:graphicFrame>
        <p:nvGraphicFramePr>
          <p:cNvPr id="90" name="Chart 89">
            <a:extLst>
              <a:ext uri="{FF2B5EF4-FFF2-40B4-BE49-F238E27FC236}">
                <a16:creationId xmlns:a16="http://schemas.microsoft.com/office/drawing/2014/main" id="{DF5F67E4-DB2C-3155-84CC-C22852B6FDD5}"/>
              </a:ext>
            </a:extLst>
          </p:cNvPr>
          <p:cNvGraphicFramePr/>
          <p:nvPr>
            <p:extLst>
              <p:ext uri="{D42A27DB-BD31-4B8C-83A1-F6EECF244321}">
                <p14:modId xmlns:p14="http://schemas.microsoft.com/office/powerpoint/2010/main" val="3819406054"/>
              </p:ext>
            </p:extLst>
          </p:nvPr>
        </p:nvGraphicFramePr>
        <p:xfrm>
          <a:off x="981358" y="2488070"/>
          <a:ext cx="5631754" cy="4107650"/>
        </p:xfrm>
        <a:graphic>
          <a:graphicData uri="http://schemas.openxmlformats.org/drawingml/2006/chart">
            <c:chart xmlns:c="http://schemas.openxmlformats.org/drawingml/2006/chart" xmlns:r="http://schemas.openxmlformats.org/officeDocument/2006/relationships" r:id="rId3"/>
          </a:graphicData>
        </a:graphic>
      </p:graphicFrame>
      <p:sp>
        <p:nvSpPr>
          <p:cNvPr id="92" name="TextBox 91">
            <a:extLst>
              <a:ext uri="{FF2B5EF4-FFF2-40B4-BE49-F238E27FC236}">
                <a16:creationId xmlns:a16="http://schemas.microsoft.com/office/drawing/2014/main" id="{FD715753-DFCD-DCC5-10A2-2C95A15DCA78}"/>
              </a:ext>
            </a:extLst>
          </p:cNvPr>
          <p:cNvSpPr txBox="1"/>
          <p:nvPr/>
        </p:nvSpPr>
        <p:spPr>
          <a:xfrm>
            <a:off x="2341242" y="4187146"/>
            <a:ext cx="886781" cy="470129"/>
          </a:xfrm>
          <a:prstGeom prst="rect">
            <a:avLst/>
          </a:prstGeom>
          <a:noFill/>
        </p:spPr>
        <p:txBody>
          <a:bodyPr wrap="none" rtlCol="0">
            <a:spAutoFit/>
          </a:bodyPr>
          <a:lstStyle/>
          <a:p>
            <a:pPr algn="ctr">
              <a:lnSpc>
                <a:spcPts val="3200"/>
              </a:lnSpc>
            </a:pPr>
            <a:r>
              <a:rPr lang="en-US" sz="2400" b="1" dirty="0">
                <a:solidFill>
                  <a:srgbClr val="0D204A"/>
                </a:solidFill>
                <a:latin typeface="Arial" panose="020B0604020202020204" pitchFamily="34" charset="0"/>
                <a:cs typeface="Arial" panose="020B0604020202020204" pitchFamily="34" charset="0"/>
              </a:rPr>
              <a:t>6.0%</a:t>
            </a:r>
          </a:p>
        </p:txBody>
      </p:sp>
      <p:sp>
        <p:nvSpPr>
          <p:cNvPr id="93" name="TextBox 92">
            <a:extLst>
              <a:ext uri="{FF2B5EF4-FFF2-40B4-BE49-F238E27FC236}">
                <a16:creationId xmlns:a16="http://schemas.microsoft.com/office/drawing/2014/main" id="{54C352FD-FEA2-09CB-2BE9-D1C00443DF8F}"/>
              </a:ext>
            </a:extLst>
          </p:cNvPr>
          <p:cNvSpPr txBox="1"/>
          <p:nvPr/>
        </p:nvSpPr>
        <p:spPr>
          <a:xfrm>
            <a:off x="4733724" y="3311436"/>
            <a:ext cx="1058302" cy="470129"/>
          </a:xfrm>
          <a:prstGeom prst="rect">
            <a:avLst/>
          </a:prstGeom>
          <a:noFill/>
        </p:spPr>
        <p:txBody>
          <a:bodyPr wrap="none" rtlCol="0">
            <a:spAutoFit/>
          </a:bodyPr>
          <a:lstStyle/>
          <a:p>
            <a:pPr algn="ctr">
              <a:lnSpc>
                <a:spcPts val="3200"/>
              </a:lnSpc>
            </a:pPr>
            <a:r>
              <a:rPr lang="en-US" sz="2400" b="1" dirty="0">
                <a:solidFill>
                  <a:srgbClr val="0D204A"/>
                </a:solidFill>
                <a:latin typeface="Arial" panose="020B0604020202020204" pitchFamily="34" charset="0"/>
                <a:cs typeface="Arial" panose="020B0604020202020204" pitchFamily="34" charset="0"/>
              </a:rPr>
              <a:t>10.6%</a:t>
            </a:r>
          </a:p>
        </p:txBody>
      </p:sp>
      <p:sp>
        <p:nvSpPr>
          <p:cNvPr id="94" name="TextBox 93">
            <a:extLst>
              <a:ext uri="{FF2B5EF4-FFF2-40B4-BE49-F238E27FC236}">
                <a16:creationId xmlns:a16="http://schemas.microsoft.com/office/drawing/2014/main" id="{87848D49-4001-7D77-95F6-2E5A9A9D16C2}"/>
              </a:ext>
            </a:extLst>
          </p:cNvPr>
          <p:cNvSpPr txBox="1"/>
          <p:nvPr/>
        </p:nvSpPr>
        <p:spPr>
          <a:xfrm rot="16200000">
            <a:off x="-695540" y="4044721"/>
            <a:ext cx="3200401" cy="523219"/>
          </a:xfrm>
          <a:prstGeom prst="rect">
            <a:avLst/>
          </a:prstGeom>
          <a:noFill/>
        </p:spPr>
        <p:txBody>
          <a:bodyPr wrap="square">
            <a:spAutoFit/>
          </a:bodyPr>
          <a:lstStyle/>
          <a:p>
            <a:pPr algn="ctr" rtl="0">
              <a:defRPr sz="1000" b="0" i="0" u="none" strike="noStrike" kern="1200" cap="none" baseline="0">
                <a:solidFill>
                  <a:prstClr val="black"/>
                </a:solidFill>
                <a:latin typeface="+mn-lt"/>
                <a:ea typeface="+mn-ea"/>
                <a:cs typeface="+mn-cs"/>
              </a:defRPr>
            </a:pPr>
            <a:r>
              <a:rPr lang="en-US" sz="1400" dirty="0">
                <a:solidFill>
                  <a:srgbClr val="0D204A"/>
                </a:solidFill>
                <a:latin typeface="Arial" panose="020B0604020202020204" pitchFamily="34" charset="0"/>
                <a:cs typeface="Arial" panose="020B0604020202020204" pitchFamily="34" charset="0"/>
              </a:rPr>
              <a:t>In-hospital mortality </a:t>
            </a:r>
          </a:p>
          <a:p>
            <a:pPr algn="ctr" rtl="0">
              <a:defRPr sz="1000" b="0" i="0" u="none" strike="noStrike" kern="1200" cap="none" baseline="0">
                <a:solidFill>
                  <a:prstClr val="black"/>
                </a:solidFill>
                <a:latin typeface="+mn-lt"/>
                <a:ea typeface="+mn-ea"/>
                <a:cs typeface="+mn-cs"/>
              </a:defRPr>
            </a:pPr>
            <a:r>
              <a:rPr lang="en-US" sz="1400" dirty="0">
                <a:solidFill>
                  <a:srgbClr val="0D204A"/>
                </a:solidFill>
                <a:latin typeface="Arial" panose="020B0604020202020204" pitchFamily="34" charset="0"/>
                <a:cs typeface="Arial" panose="020B0604020202020204" pitchFamily="34" charset="0"/>
              </a:rPr>
              <a:t>(unadjusted %)</a:t>
            </a:r>
            <a:endParaRPr lang="en-US" sz="1400" baseline="30000" dirty="0">
              <a:solidFill>
                <a:srgbClr val="0D204A"/>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83E1A24-FA7E-860B-6290-EF4A610F15E5}"/>
              </a:ext>
            </a:extLst>
          </p:cNvPr>
          <p:cNvSpPr txBox="1"/>
          <p:nvPr/>
        </p:nvSpPr>
        <p:spPr>
          <a:xfrm>
            <a:off x="1519881" y="1294143"/>
            <a:ext cx="4992130" cy="1158240"/>
          </a:xfrm>
          <a:prstGeom prst="rect">
            <a:avLst/>
          </a:prstGeom>
          <a:solidFill>
            <a:srgbClr val="E9ECF5"/>
          </a:solidFill>
          <a:ln>
            <a:solidFill>
              <a:sysClr val="window" lastClr="FFFFFF">
                <a:lumMod val="50000"/>
              </a:sysClr>
            </a:solid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defRPr/>
            </a:pPr>
            <a:r>
              <a:rPr lang="sv-SE" sz="2000" kern="0" dirty="0">
                <a:solidFill>
                  <a:srgbClr val="0D204A"/>
                </a:solidFill>
                <a:latin typeface="Arial" panose="020B0604020202020204" pitchFamily="34" charset="0"/>
                <a:cs typeface="Arial" panose="020B0604020202020204" pitchFamily="34" charset="0"/>
              </a:rPr>
              <a:t>Multivariable logistic regression</a:t>
            </a:r>
            <a:r>
              <a:rPr lang="sv-SE" sz="2000" kern="0" baseline="30000" dirty="0">
                <a:solidFill>
                  <a:srgbClr val="0D204A"/>
                </a:solidFill>
                <a:latin typeface="Arial" panose="020B0604020202020204" pitchFamily="34" charset="0"/>
                <a:cs typeface="Arial" panose="020B0604020202020204" pitchFamily="34" charset="0"/>
              </a:rPr>
              <a:t> </a:t>
            </a:r>
          </a:p>
          <a:p>
            <a:pPr algn="ctr" defTabSz="1219170">
              <a:defRPr/>
            </a:pPr>
            <a:r>
              <a:rPr lang="sv-SE" sz="2000" kern="0" dirty="0">
                <a:solidFill>
                  <a:srgbClr val="0D204A"/>
                </a:solidFill>
                <a:latin typeface="Arial" panose="020B0604020202020204" pitchFamily="34" charset="0"/>
                <a:cs typeface="Arial" panose="020B0604020202020204" pitchFamily="34" charset="0"/>
              </a:rPr>
              <a:t>adjusted OR: 0.50 </a:t>
            </a:r>
            <a:br>
              <a:rPr lang="sv-SE" sz="2000" kern="0" dirty="0">
                <a:solidFill>
                  <a:srgbClr val="0D204A"/>
                </a:solidFill>
                <a:latin typeface="Arial" panose="020B0604020202020204" pitchFamily="34" charset="0"/>
                <a:cs typeface="Arial" panose="020B0604020202020204" pitchFamily="34" charset="0"/>
              </a:rPr>
            </a:br>
            <a:r>
              <a:rPr lang="sv-SE" sz="2000" kern="0" dirty="0">
                <a:solidFill>
                  <a:srgbClr val="0D204A"/>
                </a:solidFill>
                <a:latin typeface="Arial" panose="020B0604020202020204" pitchFamily="34" charset="0"/>
                <a:cs typeface="Arial" panose="020B0604020202020204" pitchFamily="34" charset="0"/>
              </a:rPr>
              <a:t>(95% CI: 0.39, 0.65); </a:t>
            </a:r>
            <a:r>
              <a:rPr lang="sv-SE" sz="2000" i="1" kern="0" dirty="0">
                <a:solidFill>
                  <a:srgbClr val="0D204A"/>
                </a:solidFill>
                <a:latin typeface="Arial" panose="020B0604020202020204" pitchFamily="34" charset="0"/>
                <a:cs typeface="Arial" panose="020B0604020202020204" pitchFamily="34" charset="0"/>
              </a:rPr>
              <a:t>P</a:t>
            </a:r>
            <a:r>
              <a:rPr lang="sv-SE" sz="2000" kern="0" dirty="0">
                <a:solidFill>
                  <a:srgbClr val="0D204A"/>
                </a:solidFill>
                <a:latin typeface="Arial" panose="020B0604020202020204" pitchFamily="34" charset="0"/>
                <a:cs typeface="Arial" panose="020B0604020202020204" pitchFamily="34" charset="0"/>
              </a:rPr>
              <a:t> &lt;0.01</a:t>
            </a:r>
          </a:p>
        </p:txBody>
      </p:sp>
      <p:sp>
        <p:nvSpPr>
          <p:cNvPr id="4" name="Rectangle 3">
            <a:extLst>
              <a:ext uri="{FF2B5EF4-FFF2-40B4-BE49-F238E27FC236}">
                <a16:creationId xmlns:a16="http://schemas.microsoft.com/office/drawing/2014/main" id="{14D14D14-0941-E6C7-A86B-3E2174DF0A53}"/>
              </a:ext>
            </a:extLst>
          </p:cNvPr>
          <p:cNvSpPr/>
          <p:nvPr/>
        </p:nvSpPr>
        <p:spPr>
          <a:xfrm>
            <a:off x="6868160" y="2706131"/>
            <a:ext cx="4485639" cy="3200399"/>
          </a:xfrm>
          <a:prstGeom prst="rect">
            <a:avLst/>
          </a:prstGeom>
          <a:noFill/>
          <a:ln w="38100" cap="flat" cmpd="sng" algn="ctr">
            <a:solidFill>
              <a:srgbClr val="1F497D"/>
            </a:solidFill>
            <a:prstDash val="solid"/>
          </a:ln>
          <a:effectLst/>
        </p:spPr>
        <p:txBody>
          <a:bodyPr rtlCol="0" anchor="ctr"/>
          <a:lstStyle/>
          <a:p>
            <a:pPr algn="ctr" defTabSz="1219170">
              <a:defRPr/>
            </a:pPr>
            <a:endParaRPr lang="en-US" sz="2400" kern="0" dirty="0">
              <a:solidFill>
                <a:prstClr val="white"/>
              </a:solidFill>
              <a:latin typeface="Franklin Gothic Book" panose="020B0503020102020204"/>
            </a:endParaRPr>
          </a:p>
        </p:txBody>
      </p:sp>
    </p:spTree>
    <p:extLst>
      <p:ext uri="{BB962C8B-B14F-4D97-AF65-F5344CB8AC3E}">
        <p14:creationId xmlns:p14="http://schemas.microsoft.com/office/powerpoint/2010/main" val="189456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1ADAF186-4358-FFCE-B284-1C8ADF899CA2}"/>
              </a:ext>
            </a:extLst>
          </p:cNvPr>
          <p:cNvGrpSpPr/>
          <p:nvPr/>
        </p:nvGrpSpPr>
        <p:grpSpPr>
          <a:xfrm>
            <a:off x="478548" y="463176"/>
            <a:ext cx="816035" cy="701912"/>
            <a:chOff x="1454410" y="2876025"/>
            <a:chExt cx="920630" cy="791878"/>
          </a:xfrm>
        </p:grpSpPr>
        <p:pic>
          <p:nvPicPr>
            <p:cNvPr id="32" name="Picture 31" descr="A blue brain with black background&#10;&#10;Description automatically generated with medium confidence">
              <a:extLst>
                <a:ext uri="{FF2B5EF4-FFF2-40B4-BE49-F238E27FC236}">
                  <a16:creationId xmlns:a16="http://schemas.microsoft.com/office/drawing/2014/main" id="{8902BF47-B793-B482-FBF0-2134438F0C2C}"/>
                </a:ext>
              </a:extLst>
            </p:cNvPr>
            <p:cNvPicPr>
              <a:picLocks noChangeAspect="1"/>
            </p:cNvPicPr>
            <p:nvPr/>
          </p:nvPicPr>
          <p:blipFill>
            <a:blip r:embed="rId2"/>
            <a:stretch>
              <a:fillRect/>
            </a:stretch>
          </p:blipFill>
          <p:spPr>
            <a:xfrm>
              <a:off x="1454410" y="2876025"/>
              <a:ext cx="920630" cy="791878"/>
            </a:xfrm>
            <a:prstGeom prst="rect">
              <a:avLst/>
            </a:prstGeom>
          </p:spPr>
        </p:pic>
        <p:grpSp>
          <p:nvGrpSpPr>
            <p:cNvPr id="33" name="Group 32">
              <a:extLst>
                <a:ext uri="{FF2B5EF4-FFF2-40B4-BE49-F238E27FC236}">
                  <a16:creationId xmlns:a16="http://schemas.microsoft.com/office/drawing/2014/main" id="{51EDD105-5D23-4D24-66C2-5DB4F11872E7}"/>
                </a:ext>
              </a:extLst>
            </p:cNvPr>
            <p:cNvGrpSpPr/>
            <p:nvPr/>
          </p:nvGrpSpPr>
          <p:grpSpPr>
            <a:xfrm>
              <a:off x="1564844" y="2999001"/>
              <a:ext cx="249585" cy="249585"/>
              <a:chOff x="1775661" y="2738081"/>
              <a:chExt cx="249585" cy="249585"/>
            </a:xfrm>
          </p:grpSpPr>
          <p:sp>
            <p:nvSpPr>
              <p:cNvPr id="34" name="Oval 33">
                <a:extLst>
                  <a:ext uri="{FF2B5EF4-FFF2-40B4-BE49-F238E27FC236}">
                    <a16:creationId xmlns:a16="http://schemas.microsoft.com/office/drawing/2014/main" id="{CF29A2C0-3662-11E7-2C51-5665AC49B9B9}"/>
                  </a:ext>
                </a:extLst>
              </p:cNvPr>
              <p:cNvSpPr/>
              <p:nvPr/>
            </p:nvSpPr>
            <p:spPr>
              <a:xfrm>
                <a:off x="1853309" y="2815729"/>
                <a:ext cx="94288" cy="942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Oval 34">
                <a:extLst>
                  <a:ext uri="{FF2B5EF4-FFF2-40B4-BE49-F238E27FC236}">
                    <a16:creationId xmlns:a16="http://schemas.microsoft.com/office/drawing/2014/main" id="{2B400C23-8EF4-CF06-BEE8-12AD4463416C}"/>
                  </a:ext>
                </a:extLst>
              </p:cNvPr>
              <p:cNvSpPr/>
              <p:nvPr/>
            </p:nvSpPr>
            <p:spPr>
              <a:xfrm>
                <a:off x="1815791" y="2778211"/>
                <a:ext cx="169324" cy="1693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Oval 40">
                <a:extLst>
                  <a:ext uri="{FF2B5EF4-FFF2-40B4-BE49-F238E27FC236}">
                    <a16:creationId xmlns:a16="http://schemas.microsoft.com/office/drawing/2014/main" id="{C447EE7B-EDA7-1A0F-33B4-1A768829B49B}"/>
                  </a:ext>
                </a:extLst>
              </p:cNvPr>
              <p:cNvSpPr/>
              <p:nvPr/>
            </p:nvSpPr>
            <p:spPr>
              <a:xfrm>
                <a:off x="1775661" y="2738081"/>
                <a:ext cx="249585" cy="249585"/>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aphicFrame>
        <p:nvGraphicFramePr>
          <p:cNvPr id="19" name="Chart 18">
            <a:extLst>
              <a:ext uri="{FF2B5EF4-FFF2-40B4-BE49-F238E27FC236}">
                <a16:creationId xmlns:a16="http://schemas.microsoft.com/office/drawing/2014/main" id="{BE18D8E0-058A-7B07-5E22-A315B89F349E}"/>
              </a:ext>
            </a:extLst>
          </p:cNvPr>
          <p:cNvGraphicFramePr/>
          <p:nvPr>
            <p:extLst>
              <p:ext uri="{D42A27DB-BD31-4B8C-83A1-F6EECF244321}">
                <p14:modId xmlns:p14="http://schemas.microsoft.com/office/powerpoint/2010/main" val="4062346603"/>
              </p:ext>
            </p:extLst>
          </p:nvPr>
        </p:nvGraphicFramePr>
        <p:xfrm>
          <a:off x="913604" y="2259206"/>
          <a:ext cx="6441439" cy="4336734"/>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a:extLst>
              <a:ext uri="{FF2B5EF4-FFF2-40B4-BE49-F238E27FC236}">
                <a16:creationId xmlns:a16="http://schemas.microsoft.com/office/drawing/2014/main" id="{6290B66F-3FE2-2E81-4452-89D30C4A3174}"/>
              </a:ext>
            </a:extLst>
          </p:cNvPr>
          <p:cNvSpPr txBox="1"/>
          <p:nvPr/>
        </p:nvSpPr>
        <p:spPr>
          <a:xfrm rot="16200000">
            <a:off x="-764568" y="4044721"/>
            <a:ext cx="3200400" cy="523220"/>
          </a:xfrm>
          <a:prstGeom prst="rect">
            <a:avLst/>
          </a:prstGeom>
          <a:noFill/>
        </p:spPr>
        <p:txBody>
          <a:bodyPr wrap="square" anchor="ctr" anchorCtr="0">
            <a:spAutoFit/>
          </a:bodyPr>
          <a:lstStyle/>
          <a:p>
            <a:pPr algn="ctr" defTabSz="1219170">
              <a:defRPr sz="1000" b="0" i="0" u="none" strike="noStrike" kern="1200" cap="none" baseline="0">
                <a:solidFill>
                  <a:prstClr val="black"/>
                </a:solidFill>
                <a:latin typeface="+mn-lt"/>
                <a:ea typeface="+mn-ea"/>
                <a:cs typeface="+mn-cs"/>
              </a:defRPr>
            </a:pPr>
            <a:r>
              <a:rPr lang="en-US" sz="1400" dirty="0">
                <a:solidFill>
                  <a:srgbClr val="0D204A"/>
                </a:solidFill>
                <a:latin typeface="Arial" panose="020B0604020202020204" pitchFamily="34" charset="0"/>
                <a:cs typeface="Arial" panose="020B0604020202020204" pitchFamily="34" charset="0"/>
              </a:rPr>
              <a:t>In-hospital mortality </a:t>
            </a:r>
          </a:p>
          <a:p>
            <a:pPr algn="ctr" defTabSz="1219170">
              <a:defRPr sz="1000" b="0" i="0" u="none" strike="noStrike" kern="1200" cap="none" baseline="0">
                <a:solidFill>
                  <a:prstClr val="black"/>
                </a:solidFill>
                <a:latin typeface="+mn-lt"/>
                <a:ea typeface="+mn-ea"/>
                <a:cs typeface="+mn-cs"/>
              </a:defRPr>
            </a:pPr>
            <a:r>
              <a:rPr lang="en-US" sz="1400" dirty="0">
                <a:solidFill>
                  <a:srgbClr val="0D204A"/>
                </a:solidFill>
                <a:latin typeface="Arial" panose="020B0604020202020204" pitchFamily="34" charset="0"/>
                <a:cs typeface="Arial" panose="020B0604020202020204" pitchFamily="34" charset="0"/>
              </a:rPr>
              <a:t>(unadjusted %)</a:t>
            </a:r>
            <a:endParaRPr lang="en-US" sz="1400" baseline="30000" dirty="0">
              <a:solidFill>
                <a:srgbClr val="0D204A"/>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D3D8D16-099A-EEA8-A84E-5B15EA9573E8}"/>
              </a:ext>
            </a:extLst>
          </p:cNvPr>
          <p:cNvSpPr txBox="1"/>
          <p:nvPr/>
        </p:nvSpPr>
        <p:spPr>
          <a:xfrm>
            <a:off x="2225031" y="4020799"/>
            <a:ext cx="1058303" cy="470129"/>
          </a:xfrm>
          <a:prstGeom prst="rect">
            <a:avLst/>
          </a:prstGeom>
          <a:noFill/>
        </p:spPr>
        <p:txBody>
          <a:bodyPr wrap="none" rtlCol="0">
            <a:spAutoFit/>
          </a:bodyPr>
          <a:lstStyle/>
          <a:p>
            <a:pPr algn="ctr" defTabSz="1219170">
              <a:lnSpc>
                <a:spcPts val="3200"/>
              </a:lnSpc>
              <a:defRPr/>
            </a:pPr>
            <a:r>
              <a:rPr lang="en-US" sz="2400" b="1" kern="0" dirty="0">
                <a:solidFill>
                  <a:srgbClr val="0D204A"/>
                </a:solidFill>
                <a:latin typeface="Arial" panose="020B0604020202020204" pitchFamily="34" charset="0"/>
                <a:cs typeface="Arial" panose="020B0604020202020204" pitchFamily="34" charset="0"/>
              </a:rPr>
              <a:t>12.6%</a:t>
            </a:r>
          </a:p>
        </p:txBody>
      </p:sp>
      <p:sp>
        <p:nvSpPr>
          <p:cNvPr id="22" name="TextBox 21">
            <a:extLst>
              <a:ext uri="{FF2B5EF4-FFF2-40B4-BE49-F238E27FC236}">
                <a16:creationId xmlns:a16="http://schemas.microsoft.com/office/drawing/2014/main" id="{BBA1F9DB-C2A2-C06A-746F-0340DBD52620}"/>
              </a:ext>
            </a:extLst>
          </p:cNvPr>
          <p:cNvSpPr txBox="1"/>
          <p:nvPr/>
        </p:nvSpPr>
        <p:spPr>
          <a:xfrm>
            <a:off x="4777872" y="3014657"/>
            <a:ext cx="1091937" cy="470129"/>
          </a:xfrm>
          <a:prstGeom prst="rect">
            <a:avLst/>
          </a:prstGeom>
          <a:noFill/>
        </p:spPr>
        <p:txBody>
          <a:bodyPr wrap="square" rtlCol="0">
            <a:spAutoFit/>
          </a:bodyPr>
          <a:lstStyle/>
          <a:p>
            <a:pPr algn="ctr" defTabSz="1219170">
              <a:lnSpc>
                <a:spcPts val="3200"/>
              </a:lnSpc>
              <a:defRPr/>
            </a:pPr>
            <a:r>
              <a:rPr lang="en-US" sz="2400" b="1" kern="0" dirty="0">
                <a:solidFill>
                  <a:srgbClr val="0D204A"/>
                </a:solidFill>
                <a:latin typeface="Arial" panose="020B0604020202020204" pitchFamily="34" charset="0"/>
                <a:cs typeface="Arial" panose="020B0604020202020204" pitchFamily="34" charset="0"/>
              </a:rPr>
              <a:t>23.3%</a:t>
            </a:r>
          </a:p>
        </p:txBody>
      </p:sp>
      <p:sp>
        <p:nvSpPr>
          <p:cNvPr id="38" name="Text Placeholder 2">
            <a:extLst>
              <a:ext uri="{FF2B5EF4-FFF2-40B4-BE49-F238E27FC236}">
                <a16:creationId xmlns:a16="http://schemas.microsoft.com/office/drawing/2014/main" id="{0263CE3E-33D4-F0AA-66F9-E3DD11BC54E8}"/>
              </a:ext>
            </a:extLst>
          </p:cNvPr>
          <p:cNvSpPr txBox="1">
            <a:spLocks/>
          </p:cNvSpPr>
          <p:nvPr/>
        </p:nvSpPr>
        <p:spPr>
          <a:xfrm>
            <a:off x="6868161" y="3061515"/>
            <a:ext cx="4485638" cy="2421176"/>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1219170">
              <a:spcAft>
                <a:spcPts val="400"/>
              </a:spcAft>
              <a:defRPr/>
            </a:pPr>
            <a:r>
              <a:rPr lang="en-US" sz="2000" b="1" kern="0" dirty="0">
                <a:solidFill>
                  <a:srgbClr val="0D204A"/>
                </a:solidFill>
                <a:latin typeface="Arial" panose="020B0604020202020204" pitchFamily="34" charset="0"/>
                <a:cs typeface="Arial" panose="020B0604020202020204" pitchFamily="34" charset="0"/>
              </a:rPr>
              <a:t>Adjusted odds of in-hospital mortality were </a:t>
            </a:r>
          </a:p>
          <a:p>
            <a:pPr algn="ctr" defTabSz="1219170">
              <a:defRPr/>
            </a:pPr>
            <a:r>
              <a:rPr lang="en-US" sz="4400" b="1" kern="0" dirty="0">
                <a:solidFill>
                  <a:srgbClr val="0D204A"/>
                </a:solidFill>
                <a:latin typeface="Arial" panose="020B0604020202020204" pitchFamily="34" charset="0"/>
                <a:cs typeface="Arial" panose="020B0604020202020204" pitchFamily="34" charset="0"/>
              </a:rPr>
              <a:t>45%</a:t>
            </a:r>
            <a:r>
              <a:rPr lang="en-US" sz="2400" b="1" kern="0" dirty="0">
                <a:solidFill>
                  <a:srgbClr val="0D204A"/>
                </a:solidFill>
                <a:latin typeface="Arial" panose="020B0604020202020204" pitchFamily="34" charset="0"/>
                <a:cs typeface="Arial" panose="020B0604020202020204" pitchFamily="34" charset="0"/>
              </a:rPr>
              <a:t> </a:t>
            </a:r>
            <a:r>
              <a:rPr lang="en-US" sz="2800" b="1" kern="0" dirty="0">
                <a:solidFill>
                  <a:srgbClr val="0D204A"/>
                </a:solidFill>
                <a:latin typeface="Arial" panose="020B0604020202020204" pitchFamily="34" charset="0"/>
                <a:cs typeface="Arial" panose="020B0604020202020204" pitchFamily="34" charset="0"/>
              </a:rPr>
              <a:t>lower </a:t>
            </a:r>
            <a:endParaRPr lang="en-US" sz="2400" b="1" kern="0" dirty="0">
              <a:solidFill>
                <a:srgbClr val="0D204A"/>
              </a:solidFill>
              <a:latin typeface="Arial" panose="020B0604020202020204" pitchFamily="34" charset="0"/>
              <a:cs typeface="Arial" panose="020B0604020202020204" pitchFamily="34" charset="0"/>
            </a:endParaRPr>
          </a:p>
          <a:p>
            <a:pPr algn="ctr" defTabSz="1219170">
              <a:spcBef>
                <a:spcPts val="400"/>
              </a:spcBef>
              <a:defRPr/>
            </a:pPr>
            <a:r>
              <a:rPr lang="en-US" sz="2000" b="1" kern="0" dirty="0">
                <a:solidFill>
                  <a:srgbClr val="0D204A"/>
                </a:solidFill>
                <a:latin typeface="Arial" panose="020B0604020202020204" pitchFamily="34" charset="0"/>
                <a:cs typeface="Arial" panose="020B0604020202020204" pitchFamily="34" charset="0"/>
              </a:rPr>
              <a:t>for patients with ICH</a:t>
            </a:r>
          </a:p>
          <a:p>
            <a:pPr algn="ctr" defTabSz="1219170">
              <a:spcBef>
                <a:spcPts val="400"/>
              </a:spcBef>
              <a:defRPr/>
            </a:pPr>
            <a:r>
              <a:rPr lang="en-US" sz="2000" b="1" kern="0" dirty="0">
                <a:solidFill>
                  <a:srgbClr val="0D204A"/>
                </a:solidFill>
                <a:latin typeface="Arial" panose="020B0604020202020204" pitchFamily="34" charset="0"/>
                <a:cs typeface="Arial" panose="020B0604020202020204" pitchFamily="34" charset="0"/>
              </a:rPr>
              <a:t>treated with</a:t>
            </a:r>
            <a:r>
              <a:rPr lang="en-US" sz="2000" b="1" kern="0" dirty="0">
                <a:solidFill>
                  <a:sysClr val="windowText" lastClr="000000"/>
                </a:solidFill>
                <a:latin typeface="Arial" panose="020B0604020202020204" pitchFamily="34" charset="0"/>
                <a:cs typeface="Arial" panose="020B0604020202020204" pitchFamily="34" charset="0"/>
              </a:rPr>
              <a:t> </a:t>
            </a:r>
          </a:p>
          <a:p>
            <a:pPr algn="ctr" defTabSz="1219170">
              <a:spcBef>
                <a:spcPts val="400"/>
              </a:spcBef>
              <a:defRPr/>
            </a:pPr>
            <a:r>
              <a:rPr lang="en-US" sz="2000" b="1" kern="0" dirty="0" err="1">
                <a:solidFill>
                  <a:schemeClr val="accent4"/>
                </a:solidFill>
                <a:latin typeface="Arial" panose="020B0604020202020204" pitchFamily="34" charset="0"/>
                <a:cs typeface="Arial" panose="020B0604020202020204" pitchFamily="34" charset="0"/>
              </a:rPr>
              <a:t>andexanet</a:t>
            </a:r>
            <a:r>
              <a:rPr lang="en-US" sz="2000" b="1" kern="0" dirty="0">
                <a:solidFill>
                  <a:schemeClr val="accent4"/>
                </a:solidFill>
                <a:latin typeface="Arial" panose="020B0604020202020204" pitchFamily="34" charset="0"/>
                <a:cs typeface="Arial" panose="020B0604020202020204" pitchFamily="34" charset="0"/>
              </a:rPr>
              <a:t> alfa versus </a:t>
            </a:r>
            <a:r>
              <a:rPr lang="en-US" sz="2000" b="1" kern="0" dirty="0">
                <a:solidFill>
                  <a:schemeClr val="accent1"/>
                </a:solidFill>
                <a:latin typeface="Arial" panose="020B0604020202020204" pitchFamily="34" charset="0"/>
                <a:cs typeface="Arial" panose="020B0604020202020204" pitchFamily="34" charset="0"/>
              </a:rPr>
              <a:t>4F-PCC</a:t>
            </a:r>
          </a:p>
        </p:txBody>
      </p:sp>
      <p:sp>
        <p:nvSpPr>
          <p:cNvPr id="5" name="Title 4">
            <a:extLst>
              <a:ext uri="{FF2B5EF4-FFF2-40B4-BE49-F238E27FC236}">
                <a16:creationId xmlns:a16="http://schemas.microsoft.com/office/drawing/2014/main" id="{3777C581-374F-1A2B-A24C-5E26C6263E7A}"/>
              </a:ext>
            </a:extLst>
          </p:cNvPr>
          <p:cNvSpPr>
            <a:spLocks noGrp="1"/>
          </p:cNvSpPr>
          <p:nvPr>
            <p:ph type="title"/>
          </p:nvPr>
        </p:nvSpPr>
        <p:spPr>
          <a:xfrm>
            <a:off x="1519880" y="201272"/>
            <a:ext cx="9833919" cy="1184275"/>
          </a:xfrm>
        </p:spPr>
        <p:txBody>
          <a:bodyPr/>
          <a:lstStyle/>
          <a:p>
            <a:r>
              <a:rPr lang="en-US" dirty="0"/>
              <a:t>ICH Subgroup – In-Hospital Mortality</a:t>
            </a:r>
          </a:p>
        </p:txBody>
      </p:sp>
      <p:sp>
        <p:nvSpPr>
          <p:cNvPr id="9" name="Footer Placeholder 8">
            <a:extLst>
              <a:ext uri="{FF2B5EF4-FFF2-40B4-BE49-F238E27FC236}">
                <a16:creationId xmlns:a16="http://schemas.microsoft.com/office/drawing/2014/main" id="{EF40D985-07DE-B6AB-511A-6587CED9E29F}"/>
              </a:ext>
            </a:extLst>
          </p:cNvPr>
          <p:cNvSpPr>
            <a:spLocks noGrp="1"/>
          </p:cNvSpPr>
          <p:nvPr>
            <p:ph type="ftr" sz="quarter" idx="3"/>
          </p:nvPr>
        </p:nvSpPr>
        <p:spPr/>
        <p:txBody>
          <a:bodyPr/>
          <a:lstStyle/>
          <a:p>
            <a:r>
              <a:rPr lang="en-US" dirty="0" err="1"/>
              <a:t>Dobesh</a:t>
            </a:r>
            <a:r>
              <a:rPr lang="en-US" dirty="0"/>
              <a:t> PP, et al. </a:t>
            </a:r>
            <a:r>
              <a:rPr lang="en-US" i="1" dirty="0"/>
              <a:t>Res </a:t>
            </a:r>
            <a:r>
              <a:rPr lang="en-US" i="1" dirty="0" err="1"/>
              <a:t>Pract</a:t>
            </a:r>
            <a:r>
              <a:rPr lang="en-US" i="1" dirty="0"/>
              <a:t> </a:t>
            </a:r>
            <a:r>
              <a:rPr lang="en-US" i="1" dirty="0" err="1"/>
              <a:t>Thromb</a:t>
            </a:r>
            <a:r>
              <a:rPr lang="en-US" i="1" dirty="0"/>
              <a:t> </a:t>
            </a:r>
            <a:r>
              <a:rPr lang="en-US" i="1" dirty="0" err="1"/>
              <a:t>Haemost</a:t>
            </a:r>
            <a:r>
              <a:rPr lang="en-US" dirty="0"/>
              <a:t>. 2023;7:e102192.</a:t>
            </a:r>
          </a:p>
        </p:txBody>
      </p:sp>
      <p:sp>
        <p:nvSpPr>
          <p:cNvPr id="10" name="TextBox 9">
            <a:extLst>
              <a:ext uri="{FF2B5EF4-FFF2-40B4-BE49-F238E27FC236}">
                <a16:creationId xmlns:a16="http://schemas.microsoft.com/office/drawing/2014/main" id="{D2D6AA17-196D-2420-9357-5DD20CAE3223}"/>
              </a:ext>
            </a:extLst>
          </p:cNvPr>
          <p:cNvSpPr txBox="1"/>
          <p:nvPr/>
        </p:nvSpPr>
        <p:spPr>
          <a:xfrm>
            <a:off x="1519881" y="1294143"/>
            <a:ext cx="4992130" cy="1158240"/>
          </a:xfrm>
          <a:prstGeom prst="rect">
            <a:avLst/>
          </a:prstGeom>
          <a:solidFill>
            <a:srgbClr val="E9ECF5"/>
          </a:solidFill>
          <a:ln>
            <a:solidFill>
              <a:sysClr val="window" lastClr="FFFFFF">
                <a:lumMod val="50000"/>
              </a:sysClr>
            </a:solid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defRPr/>
            </a:pPr>
            <a:r>
              <a:rPr lang="sv-SE" sz="2000" kern="0" dirty="0" err="1">
                <a:solidFill>
                  <a:srgbClr val="0D204A"/>
                </a:solidFill>
                <a:latin typeface="Arial" panose="020B0604020202020204" pitchFamily="34" charset="0"/>
                <a:cs typeface="Arial" panose="020B0604020202020204" pitchFamily="34" charset="0"/>
              </a:rPr>
              <a:t>Multivariable</a:t>
            </a:r>
            <a:r>
              <a:rPr lang="sv-SE" sz="2000" kern="0" dirty="0">
                <a:solidFill>
                  <a:srgbClr val="0D204A"/>
                </a:solidFill>
                <a:latin typeface="Arial" panose="020B0604020202020204" pitchFamily="34" charset="0"/>
                <a:cs typeface="Arial" panose="020B0604020202020204" pitchFamily="34" charset="0"/>
              </a:rPr>
              <a:t> </a:t>
            </a:r>
            <a:r>
              <a:rPr lang="sv-SE" sz="2000" kern="0" dirty="0" err="1">
                <a:solidFill>
                  <a:srgbClr val="0D204A"/>
                </a:solidFill>
                <a:latin typeface="Arial" panose="020B0604020202020204" pitchFamily="34" charset="0"/>
                <a:cs typeface="Arial" panose="020B0604020202020204" pitchFamily="34" charset="0"/>
              </a:rPr>
              <a:t>logistic</a:t>
            </a:r>
            <a:r>
              <a:rPr lang="sv-SE" sz="2000" kern="0" dirty="0">
                <a:solidFill>
                  <a:srgbClr val="0D204A"/>
                </a:solidFill>
                <a:latin typeface="Arial" panose="020B0604020202020204" pitchFamily="34" charset="0"/>
                <a:cs typeface="Arial" panose="020B0604020202020204" pitchFamily="34" charset="0"/>
              </a:rPr>
              <a:t> regression</a:t>
            </a:r>
            <a:r>
              <a:rPr lang="sv-SE" sz="2000" kern="0" baseline="30000" dirty="0">
                <a:solidFill>
                  <a:srgbClr val="0D204A"/>
                </a:solidFill>
                <a:latin typeface="Arial" panose="020B0604020202020204" pitchFamily="34" charset="0"/>
                <a:cs typeface="Arial" panose="020B0604020202020204" pitchFamily="34" charset="0"/>
              </a:rPr>
              <a:t> </a:t>
            </a:r>
          </a:p>
          <a:p>
            <a:pPr algn="ctr" defTabSz="1219170">
              <a:defRPr/>
            </a:pPr>
            <a:r>
              <a:rPr lang="sv-SE" sz="2000" kern="0" dirty="0" err="1">
                <a:solidFill>
                  <a:srgbClr val="0D204A"/>
                </a:solidFill>
                <a:latin typeface="Arial" panose="020B0604020202020204" pitchFamily="34" charset="0"/>
                <a:cs typeface="Arial" panose="020B0604020202020204" pitchFamily="34" charset="0"/>
              </a:rPr>
              <a:t>adjusted</a:t>
            </a:r>
            <a:r>
              <a:rPr lang="sv-SE" sz="2000" kern="0" dirty="0">
                <a:solidFill>
                  <a:srgbClr val="0D204A"/>
                </a:solidFill>
                <a:latin typeface="Arial" panose="020B0604020202020204" pitchFamily="34" charset="0"/>
                <a:cs typeface="Arial" panose="020B0604020202020204" pitchFamily="34" charset="0"/>
              </a:rPr>
              <a:t> OR: 0.55 </a:t>
            </a:r>
            <a:br>
              <a:rPr lang="sv-SE" sz="2000" kern="0" dirty="0">
                <a:solidFill>
                  <a:srgbClr val="0D204A"/>
                </a:solidFill>
                <a:latin typeface="Arial" panose="020B0604020202020204" pitchFamily="34" charset="0"/>
                <a:cs typeface="Arial" panose="020B0604020202020204" pitchFamily="34" charset="0"/>
              </a:rPr>
            </a:br>
            <a:r>
              <a:rPr lang="sv-SE" sz="2000" kern="0" dirty="0">
                <a:solidFill>
                  <a:srgbClr val="0D204A"/>
                </a:solidFill>
                <a:latin typeface="Arial" panose="020B0604020202020204" pitchFamily="34" charset="0"/>
                <a:cs typeface="Arial" panose="020B0604020202020204" pitchFamily="34" charset="0"/>
              </a:rPr>
              <a:t>(95% CI: 0.39, 0.76); </a:t>
            </a:r>
            <a:r>
              <a:rPr lang="sv-SE" sz="2000" i="1" kern="0" dirty="0">
                <a:solidFill>
                  <a:srgbClr val="0D204A"/>
                </a:solidFill>
                <a:latin typeface="Arial" panose="020B0604020202020204" pitchFamily="34" charset="0"/>
                <a:cs typeface="Arial" panose="020B0604020202020204" pitchFamily="34" charset="0"/>
              </a:rPr>
              <a:t>P</a:t>
            </a:r>
            <a:r>
              <a:rPr lang="sv-SE" sz="2000" kern="0" dirty="0">
                <a:solidFill>
                  <a:srgbClr val="0D204A"/>
                </a:solidFill>
                <a:latin typeface="Arial" panose="020B0604020202020204" pitchFamily="34" charset="0"/>
                <a:cs typeface="Arial" panose="020B0604020202020204" pitchFamily="34" charset="0"/>
              </a:rPr>
              <a:t> &lt;0.01</a:t>
            </a:r>
          </a:p>
        </p:txBody>
      </p:sp>
      <p:sp>
        <p:nvSpPr>
          <p:cNvPr id="13" name="Rectangle 12">
            <a:extLst>
              <a:ext uri="{FF2B5EF4-FFF2-40B4-BE49-F238E27FC236}">
                <a16:creationId xmlns:a16="http://schemas.microsoft.com/office/drawing/2014/main" id="{2DCECE88-ED12-79EF-E45F-FC728CFF72E8}"/>
              </a:ext>
            </a:extLst>
          </p:cNvPr>
          <p:cNvSpPr/>
          <p:nvPr/>
        </p:nvSpPr>
        <p:spPr>
          <a:xfrm>
            <a:off x="6868160" y="2706131"/>
            <a:ext cx="4485639" cy="3200399"/>
          </a:xfrm>
          <a:prstGeom prst="rect">
            <a:avLst/>
          </a:prstGeom>
          <a:noFill/>
          <a:ln w="38100" cap="flat" cmpd="sng" algn="ctr">
            <a:solidFill>
              <a:srgbClr val="1F497D"/>
            </a:solidFill>
            <a:prstDash val="solid"/>
          </a:ln>
          <a:effectLst/>
        </p:spPr>
        <p:txBody>
          <a:bodyPr rtlCol="0" anchor="ctr"/>
          <a:lstStyle/>
          <a:p>
            <a:pPr algn="ctr" defTabSz="1219170">
              <a:defRPr/>
            </a:pPr>
            <a:endParaRPr lang="en-US" sz="2400" kern="0" dirty="0">
              <a:solidFill>
                <a:prstClr val="white"/>
              </a:solidFill>
              <a:latin typeface="Franklin Gothic Book" panose="020B0503020102020204"/>
            </a:endParaRPr>
          </a:p>
        </p:txBody>
      </p:sp>
    </p:spTree>
    <p:extLst>
      <p:ext uri="{BB962C8B-B14F-4D97-AF65-F5344CB8AC3E}">
        <p14:creationId xmlns:p14="http://schemas.microsoft.com/office/powerpoint/2010/main" val="2208421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533EDF5-B6A5-9D49-8A12-575E88A4F564}"/>
              </a:ext>
            </a:extLst>
          </p:cNvPr>
          <p:cNvGrpSpPr/>
          <p:nvPr/>
        </p:nvGrpSpPr>
        <p:grpSpPr>
          <a:xfrm>
            <a:off x="569495" y="292163"/>
            <a:ext cx="985875" cy="985731"/>
            <a:chOff x="6637432" y="2589665"/>
            <a:chExt cx="1241760" cy="1241579"/>
          </a:xfrm>
        </p:grpSpPr>
        <p:pic>
          <p:nvPicPr>
            <p:cNvPr id="24" name="Picture 23" descr="A picture containing clipart, cartoon, art, silhouette&#10;&#10;Description automatically generated">
              <a:extLst>
                <a:ext uri="{FF2B5EF4-FFF2-40B4-BE49-F238E27FC236}">
                  <a16:creationId xmlns:a16="http://schemas.microsoft.com/office/drawing/2014/main" id="{BDE76AA6-4936-202F-F033-DCA585FF74A2}"/>
                </a:ext>
              </a:extLst>
            </p:cNvPr>
            <p:cNvPicPr>
              <a:picLocks noChangeAspect="1"/>
            </p:cNvPicPr>
            <p:nvPr/>
          </p:nvPicPr>
          <p:blipFill rotWithShape="1">
            <a:blip r:embed="rId2"/>
            <a:srcRect l="-33556" t="-2780" r="-34460" b="17840"/>
            <a:stretch/>
          </p:blipFill>
          <p:spPr>
            <a:xfrm>
              <a:off x="6637432" y="2589665"/>
              <a:ext cx="1241760" cy="124157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a:contourClr>
                <a:srgbClr val="333333"/>
              </a:contourClr>
            </a:sp3d>
          </p:spPr>
        </p:pic>
        <p:grpSp>
          <p:nvGrpSpPr>
            <p:cNvPr id="25" name="Group 24">
              <a:extLst>
                <a:ext uri="{FF2B5EF4-FFF2-40B4-BE49-F238E27FC236}">
                  <a16:creationId xmlns:a16="http://schemas.microsoft.com/office/drawing/2014/main" id="{B2004B9A-05FF-2535-9723-94D07717D9E5}"/>
                </a:ext>
              </a:extLst>
            </p:cNvPr>
            <p:cNvGrpSpPr/>
            <p:nvPr/>
          </p:nvGrpSpPr>
          <p:grpSpPr>
            <a:xfrm>
              <a:off x="7130323" y="3218406"/>
              <a:ext cx="209455" cy="209455"/>
              <a:chOff x="1035226" y="2499646"/>
              <a:chExt cx="307776" cy="307776"/>
            </a:xfrm>
          </p:grpSpPr>
          <p:sp>
            <p:nvSpPr>
              <p:cNvPr id="26" name="Oval 25">
                <a:extLst>
                  <a:ext uri="{FF2B5EF4-FFF2-40B4-BE49-F238E27FC236}">
                    <a16:creationId xmlns:a16="http://schemas.microsoft.com/office/drawing/2014/main" id="{18007F1F-05C8-8F72-8BFC-FC7AD41BA265}"/>
                  </a:ext>
                </a:extLst>
              </p:cNvPr>
              <p:cNvSpPr/>
              <p:nvPr/>
            </p:nvSpPr>
            <p:spPr>
              <a:xfrm>
                <a:off x="1130979" y="2595399"/>
                <a:ext cx="116271" cy="11627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Oval 26">
                <a:extLst>
                  <a:ext uri="{FF2B5EF4-FFF2-40B4-BE49-F238E27FC236}">
                    <a16:creationId xmlns:a16="http://schemas.microsoft.com/office/drawing/2014/main" id="{414A076B-C369-4662-A69F-78BA87E5DCD1}"/>
                  </a:ext>
                </a:extLst>
              </p:cNvPr>
              <p:cNvSpPr/>
              <p:nvPr/>
            </p:nvSpPr>
            <p:spPr>
              <a:xfrm>
                <a:off x="1084713" y="2549133"/>
                <a:ext cx="208802" cy="20880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Oval 27">
                <a:extLst>
                  <a:ext uri="{FF2B5EF4-FFF2-40B4-BE49-F238E27FC236}">
                    <a16:creationId xmlns:a16="http://schemas.microsoft.com/office/drawing/2014/main" id="{23CFBE6E-E6D4-776D-2512-9B27C99C046A}"/>
                  </a:ext>
                </a:extLst>
              </p:cNvPr>
              <p:cNvSpPr/>
              <p:nvPr/>
            </p:nvSpPr>
            <p:spPr>
              <a:xfrm>
                <a:off x="1035226" y="2499646"/>
                <a:ext cx="307776" cy="307776"/>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aphicFrame>
        <p:nvGraphicFramePr>
          <p:cNvPr id="6" name="Chart 5">
            <a:extLst>
              <a:ext uri="{FF2B5EF4-FFF2-40B4-BE49-F238E27FC236}">
                <a16:creationId xmlns:a16="http://schemas.microsoft.com/office/drawing/2014/main" id="{ED527F9E-BBEE-1056-A8B8-1D38BA0E9C47}"/>
              </a:ext>
            </a:extLst>
          </p:cNvPr>
          <p:cNvGraphicFramePr/>
          <p:nvPr>
            <p:extLst>
              <p:ext uri="{D42A27DB-BD31-4B8C-83A1-F6EECF244321}">
                <p14:modId xmlns:p14="http://schemas.microsoft.com/office/powerpoint/2010/main" val="1944516438"/>
              </p:ext>
            </p:extLst>
          </p:nvPr>
        </p:nvGraphicFramePr>
        <p:xfrm>
          <a:off x="731521" y="2372012"/>
          <a:ext cx="6868160" cy="374430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A158B8C-3284-114B-1517-C9FA95F9A81C}"/>
              </a:ext>
            </a:extLst>
          </p:cNvPr>
          <p:cNvSpPr txBox="1"/>
          <p:nvPr/>
        </p:nvSpPr>
        <p:spPr>
          <a:xfrm>
            <a:off x="2355394" y="4589376"/>
            <a:ext cx="886781" cy="470129"/>
          </a:xfrm>
          <a:prstGeom prst="rect">
            <a:avLst/>
          </a:prstGeom>
          <a:noFill/>
        </p:spPr>
        <p:txBody>
          <a:bodyPr wrap="none" rtlCol="0">
            <a:spAutoFit/>
          </a:bodyPr>
          <a:lstStyle/>
          <a:p>
            <a:pPr algn="ctr" defTabSz="1219170">
              <a:lnSpc>
                <a:spcPts val="3200"/>
              </a:lnSpc>
              <a:defRPr/>
            </a:pPr>
            <a:r>
              <a:rPr lang="en-US" sz="2400" b="1" kern="0" dirty="0">
                <a:solidFill>
                  <a:srgbClr val="0D204A"/>
                </a:solidFill>
                <a:latin typeface="Arial" panose="020B0604020202020204" pitchFamily="34" charset="0"/>
                <a:cs typeface="Arial" panose="020B0604020202020204" pitchFamily="34" charset="0"/>
              </a:rPr>
              <a:t>2.5%</a:t>
            </a:r>
          </a:p>
        </p:txBody>
      </p:sp>
      <p:sp>
        <p:nvSpPr>
          <p:cNvPr id="9" name="TextBox 8">
            <a:extLst>
              <a:ext uri="{FF2B5EF4-FFF2-40B4-BE49-F238E27FC236}">
                <a16:creationId xmlns:a16="http://schemas.microsoft.com/office/drawing/2014/main" id="{CA8CB87A-A95B-6AE5-4051-0A0F7D87D842}"/>
              </a:ext>
            </a:extLst>
          </p:cNvPr>
          <p:cNvSpPr txBox="1"/>
          <p:nvPr/>
        </p:nvSpPr>
        <p:spPr>
          <a:xfrm>
            <a:off x="4856386" y="4013191"/>
            <a:ext cx="886781" cy="470129"/>
          </a:xfrm>
          <a:prstGeom prst="rect">
            <a:avLst/>
          </a:prstGeom>
          <a:noFill/>
        </p:spPr>
        <p:txBody>
          <a:bodyPr wrap="square" rtlCol="0">
            <a:spAutoFit/>
          </a:bodyPr>
          <a:lstStyle/>
          <a:p>
            <a:pPr algn="ctr" defTabSz="1219170">
              <a:lnSpc>
                <a:spcPts val="3200"/>
              </a:lnSpc>
              <a:defRPr/>
            </a:pPr>
            <a:r>
              <a:rPr lang="en-US" sz="2400" b="1" kern="0" dirty="0">
                <a:solidFill>
                  <a:srgbClr val="0D204A"/>
                </a:solidFill>
                <a:latin typeface="Arial" panose="020B0604020202020204" pitchFamily="34" charset="0"/>
                <a:cs typeface="Arial" panose="020B0604020202020204" pitchFamily="34" charset="0"/>
              </a:rPr>
              <a:t>4.3%</a:t>
            </a:r>
          </a:p>
        </p:txBody>
      </p:sp>
      <p:sp>
        <p:nvSpPr>
          <p:cNvPr id="10" name="TextBox 9">
            <a:extLst>
              <a:ext uri="{FF2B5EF4-FFF2-40B4-BE49-F238E27FC236}">
                <a16:creationId xmlns:a16="http://schemas.microsoft.com/office/drawing/2014/main" id="{0DBA82C0-58EF-C9D6-392C-5E6CDE0187CB}"/>
              </a:ext>
            </a:extLst>
          </p:cNvPr>
          <p:cNvSpPr txBox="1"/>
          <p:nvPr/>
        </p:nvSpPr>
        <p:spPr>
          <a:xfrm rot="16200000">
            <a:off x="-661853" y="4044721"/>
            <a:ext cx="3200401" cy="523220"/>
          </a:xfrm>
          <a:prstGeom prst="rect">
            <a:avLst/>
          </a:prstGeom>
          <a:noFill/>
        </p:spPr>
        <p:txBody>
          <a:bodyPr wrap="square">
            <a:spAutoFit/>
          </a:bodyPr>
          <a:lstStyle/>
          <a:p>
            <a:pPr algn="ctr" defTabSz="1219170">
              <a:defRPr sz="1000" b="0" i="0" u="none" strike="noStrike" kern="1200" cap="none" baseline="0">
                <a:solidFill>
                  <a:prstClr val="black"/>
                </a:solidFill>
                <a:latin typeface="+mn-lt"/>
                <a:ea typeface="+mn-ea"/>
                <a:cs typeface="+mn-cs"/>
              </a:defRPr>
            </a:pPr>
            <a:r>
              <a:rPr lang="en-US" sz="1400" dirty="0">
                <a:solidFill>
                  <a:srgbClr val="0D204A"/>
                </a:solidFill>
                <a:latin typeface="Arial" panose="020B0604020202020204" pitchFamily="34" charset="0"/>
                <a:cs typeface="Arial" panose="020B0604020202020204" pitchFamily="34" charset="0"/>
              </a:rPr>
              <a:t>In-hospital mortality </a:t>
            </a:r>
          </a:p>
          <a:p>
            <a:pPr algn="ctr" defTabSz="1219170">
              <a:defRPr sz="1000" b="0" i="0" u="none" strike="noStrike" kern="1200" cap="none" baseline="0">
                <a:solidFill>
                  <a:prstClr val="black"/>
                </a:solidFill>
                <a:latin typeface="+mn-lt"/>
                <a:ea typeface="+mn-ea"/>
                <a:cs typeface="+mn-cs"/>
              </a:defRPr>
            </a:pPr>
            <a:r>
              <a:rPr lang="en-US" sz="1400" dirty="0">
                <a:solidFill>
                  <a:srgbClr val="0D204A"/>
                </a:solidFill>
                <a:latin typeface="Arial" panose="020B0604020202020204" pitchFamily="34" charset="0"/>
                <a:cs typeface="Arial" panose="020B0604020202020204" pitchFamily="34" charset="0"/>
              </a:rPr>
              <a:t>(unadjusted %)</a:t>
            </a:r>
            <a:endParaRPr lang="en-US" sz="1400" baseline="30000" dirty="0">
              <a:solidFill>
                <a:srgbClr val="0D204A"/>
              </a:solidFill>
              <a:latin typeface="Arial" panose="020B0604020202020204" pitchFamily="34" charset="0"/>
              <a:cs typeface="Arial" panose="020B0604020202020204" pitchFamily="34" charset="0"/>
            </a:endParaRPr>
          </a:p>
        </p:txBody>
      </p:sp>
      <p:sp>
        <p:nvSpPr>
          <p:cNvPr id="12" name="Text Placeholder 2">
            <a:extLst>
              <a:ext uri="{FF2B5EF4-FFF2-40B4-BE49-F238E27FC236}">
                <a16:creationId xmlns:a16="http://schemas.microsoft.com/office/drawing/2014/main" id="{E3ECA246-D5E6-C955-33F4-6F86E93806AB}"/>
              </a:ext>
            </a:extLst>
          </p:cNvPr>
          <p:cNvSpPr txBox="1">
            <a:spLocks/>
          </p:cNvSpPr>
          <p:nvPr/>
        </p:nvSpPr>
        <p:spPr>
          <a:xfrm>
            <a:off x="6868162" y="2967502"/>
            <a:ext cx="4485638" cy="2369880"/>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1219170">
              <a:spcAft>
                <a:spcPts val="400"/>
              </a:spcAft>
              <a:defRPr/>
            </a:pPr>
            <a:r>
              <a:rPr lang="en-US" sz="2000" b="1" kern="0" dirty="0">
                <a:solidFill>
                  <a:srgbClr val="0D204A"/>
                </a:solidFill>
                <a:latin typeface="Arial" panose="020B0604020202020204" pitchFamily="34" charset="0"/>
                <a:cs typeface="Arial" panose="020B0604020202020204" pitchFamily="34" charset="0"/>
              </a:rPr>
              <a:t>Adjusted odds of in-hospital mortality were </a:t>
            </a:r>
          </a:p>
          <a:p>
            <a:pPr algn="ctr" defTabSz="1219170">
              <a:defRPr/>
            </a:pPr>
            <a:r>
              <a:rPr lang="en-US" sz="4400" b="1" kern="0" dirty="0">
                <a:solidFill>
                  <a:srgbClr val="0D204A"/>
                </a:solidFill>
                <a:latin typeface="Arial" panose="020B0604020202020204" pitchFamily="34" charset="0"/>
                <a:cs typeface="Arial" panose="020B0604020202020204" pitchFamily="34" charset="0"/>
              </a:rPr>
              <a:t>51%</a:t>
            </a:r>
            <a:r>
              <a:rPr lang="en-US" sz="2400" b="1" kern="0" dirty="0">
                <a:solidFill>
                  <a:srgbClr val="0D204A"/>
                </a:solidFill>
                <a:latin typeface="Arial" panose="020B0604020202020204" pitchFamily="34" charset="0"/>
                <a:cs typeface="Arial" panose="020B0604020202020204" pitchFamily="34" charset="0"/>
              </a:rPr>
              <a:t> </a:t>
            </a:r>
            <a:r>
              <a:rPr lang="en-US" sz="2800" b="1" kern="0" dirty="0">
                <a:solidFill>
                  <a:srgbClr val="0D204A"/>
                </a:solidFill>
                <a:latin typeface="Arial" panose="020B0604020202020204" pitchFamily="34" charset="0"/>
                <a:cs typeface="Arial" panose="020B0604020202020204" pitchFamily="34" charset="0"/>
              </a:rPr>
              <a:t>lower </a:t>
            </a:r>
            <a:endParaRPr lang="en-US" sz="2400" b="1" kern="0" dirty="0">
              <a:solidFill>
                <a:srgbClr val="0D204A"/>
              </a:solidFill>
              <a:latin typeface="Arial" panose="020B0604020202020204" pitchFamily="34" charset="0"/>
              <a:cs typeface="Arial" panose="020B0604020202020204" pitchFamily="34" charset="0"/>
            </a:endParaRPr>
          </a:p>
          <a:p>
            <a:pPr algn="ctr" defTabSz="1219170">
              <a:spcBef>
                <a:spcPts val="400"/>
              </a:spcBef>
              <a:defRPr/>
            </a:pPr>
            <a:r>
              <a:rPr lang="en-US" sz="2000" b="1" kern="0" dirty="0">
                <a:solidFill>
                  <a:srgbClr val="0D204A"/>
                </a:solidFill>
                <a:latin typeface="Arial" panose="020B0604020202020204" pitchFamily="34" charset="0"/>
                <a:cs typeface="Arial" panose="020B0604020202020204" pitchFamily="34" charset="0"/>
              </a:rPr>
              <a:t>for patients with GI bleeds </a:t>
            </a:r>
            <a:br>
              <a:rPr lang="en-US" sz="2000" b="1" kern="0" dirty="0">
                <a:solidFill>
                  <a:srgbClr val="0D204A"/>
                </a:solidFill>
                <a:latin typeface="Arial" panose="020B0604020202020204" pitchFamily="34" charset="0"/>
                <a:cs typeface="Arial" panose="020B0604020202020204" pitchFamily="34" charset="0"/>
              </a:rPr>
            </a:br>
            <a:r>
              <a:rPr lang="en-US" sz="2000" b="1" kern="0" dirty="0">
                <a:solidFill>
                  <a:srgbClr val="0D204A"/>
                </a:solidFill>
                <a:latin typeface="Arial" panose="020B0604020202020204" pitchFamily="34" charset="0"/>
                <a:cs typeface="Arial" panose="020B0604020202020204" pitchFamily="34" charset="0"/>
              </a:rPr>
              <a:t>treated with</a:t>
            </a:r>
            <a:r>
              <a:rPr lang="en-US" sz="2000" b="1" kern="0" dirty="0">
                <a:solidFill>
                  <a:sysClr val="windowText" lastClr="000000"/>
                </a:solidFill>
                <a:latin typeface="Arial" panose="020B0604020202020204" pitchFamily="34" charset="0"/>
                <a:cs typeface="Arial" panose="020B0604020202020204" pitchFamily="34" charset="0"/>
              </a:rPr>
              <a:t> </a:t>
            </a:r>
          </a:p>
          <a:p>
            <a:pPr algn="ctr" defTabSz="1219170">
              <a:spcBef>
                <a:spcPts val="400"/>
              </a:spcBef>
              <a:defRPr/>
            </a:pPr>
            <a:r>
              <a:rPr lang="en-US" sz="2000" b="1" kern="0" dirty="0">
                <a:solidFill>
                  <a:schemeClr val="accent4"/>
                </a:solidFill>
                <a:latin typeface="Arial" panose="020B0604020202020204" pitchFamily="34" charset="0"/>
                <a:cs typeface="Arial" panose="020B0604020202020204" pitchFamily="34" charset="0"/>
              </a:rPr>
              <a:t>andexanet alfa versus </a:t>
            </a:r>
            <a:r>
              <a:rPr lang="en-US" sz="2000" b="1" kern="0" dirty="0">
                <a:solidFill>
                  <a:schemeClr val="accent1"/>
                </a:solidFill>
                <a:latin typeface="Arial" panose="020B0604020202020204" pitchFamily="34" charset="0"/>
                <a:cs typeface="Arial" panose="020B0604020202020204" pitchFamily="34" charset="0"/>
              </a:rPr>
              <a:t>4F-PCC</a:t>
            </a:r>
            <a:endParaRPr lang="en-US" sz="2400" b="1" kern="0" dirty="0">
              <a:solidFill>
                <a:schemeClr val="accent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725B8ADF-C9F4-0CDF-AE29-7638AA6752B4}"/>
              </a:ext>
            </a:extLst>
          </p:cNvPr>
          <p:cNvSpPr>
            <a:spLocks noGrp="1"/>
          </p:cNvSpPr>
          <p:nvPr>
            <p:ph type="title"/>
          </p:nvPr>
        </p:nvSpPr>
        <p:spPr>
          <a:xfrm>
            <a:off x="1581722" y="200025"/>
            <a:ext cx="9772078" cy="1184275"/>
          </a:xfrm>
        </p:spPr>
        <p:txBody>
          <a:bodyPr/>
          <a:lstStyle/>
          <a:p>
            <a:r>
              <a:rPr lang="en-US" dirty="0"/>
              <a:t>GI Bleed Subgroup – In-Hospital Mortality </a:t>
            </a:r>
          </a:p>
        </p:txBody>
      </p:sp>
      <p:sp>
        <p:nvSpPr>
          <p:cNvPr id="18" name="Footer Placeholder 17">
            <a:extLst>
              <a:ext uri="{FF2B5EF4-FFF2-40B4-BE49-F238E27FC236}">
                <a16:creationId xmlns:a16="http://schemas.microsoft.com/office/drawing/2014/main" id="{EFF3B57A-ED4E-94E3-9F7C-B28E41792D98}"/>
              </a:ext>
            </a:extLst>
          </p:cNvPr>
          <p:cNvSpPr>
            <a:spLocks noGrp="1"/>
          </p:cNvSpPr>
          <p:nvPr>
            <p:ph type="ftr" sz="quarter" idx="3"/>
          </p:nvPr>
        </p:nvSpPr>
        <p:spPr/>
        <p:txBody>
          <a:bodyPr/>
          <a:lstStyle/>
          <a:p>
            <a:r>
              <a:rPr lang="en-US" dirty="0" err="1"/>
              <a:t>Dobesh</a:t>
            </a:r>
            <a:r>
              <a:rPr lang="en-US" dirty="0"/>
              <a:t> PP, et al. </a:t>
            </a:r>
            <a:r>
              <a:rPr lang="en-US" i="1" dirty="0"/>
              <a:t>Res </a:t>
            </a:r>
            <a:r>
              <a:rPr lang="en-US" i="1" dirty="0" err="1"/>
              <a:t>Pract</a:t>
            </a:r>
            <a:r>
              <a:rPr lang="en-US" i="1" dirty="0"/>
              <a:t> </a:t>
            </a:r>
            <a:r>
              <a:rPr lang="en-US" i="1" dirty="0" err="1"/>
              <a:t>Thromb</a:t>
            </a:r>
            <a:r>
              <a:rPr lang="en-US" i="1" dirty="0"/>
              <a:t> </a:t>
            </a:r>
            <a:r>
              <a:rPr lang="en-US" i="1" dirty="0" err="1"/>
              <a:t>Haemost</a:t>
            </a:r>
            <a:r>
              <a:rPr lang="en-US" dirty="0"/>
              <a:t>. 2023;7:e102192.</a:t>
            </a:r>
          </a:p>
        </p:txBody>
      </p:sp>
      <p:sp>
        <p:nvSpPr>
          <p:cNvPr id="19" name="TextBox 18">
            <a:extLst>
              <a:ext uri="{FF2B5EF4-FFF2-40B4-BE49-F238E27FC236}">
                <a16:creationId xmlns:a16="http://schemas.microsoft.com/office/drawing/2014/main" id="{C38DB4A5-79D8-5C06-903F-6FC83E1FF427}"/>
              </a:ext>
            </a:extLst>
          </p:cNvPr>
          <p:cNvSpPr txBox="1"/>
          <p:nvPr/>
        </p:nvSpPr>
        <p:spPr>
          <a:xfrm>
            <a:off x="1519881" y="1294143"/>
            <a:ext cx="4992130" cy="1158240"/>
          </a:xfrm>
          <a:prstGeom prst="rect">
            <a:avLst/>
          </a:prstGeom>
          <a:solidFill>
            <a:srgbClr val="E9ECF5"/>
          </a:solidFill>
          <a:ln>
            <a:solidFill>
              <a:sysClr val="window" lastClr="FFFFFF">
                <a:lumMod val="50000"/>
              </a:sysClr>
            </a:solid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defRPr/>
            </a:pPr>
            <a:r>
              <a:rPr lang="sv-SE" sz="2000" kern="0" dirty="0" err="1">
                <a:solidFill>
                  <a:srgbClr val="0D204A"/>
                </a:solidFill>
                <a:latin typeface="Arial" panose="020B0604020202020204" pitchFamily="34" charset="0"/>
                <a:cs typeface="Arial" panose="020B0604020202020204" pitchFamily="34" charset="0"/>
              </a:rPr>
              <a:t>Multivariable</a:t>
            </a:r>
            <a:r>
              <a:rPr lang="sv-SE" sz="2000" kern="0" dirty="0">
                <a:solidFill>
                  <a:srgbClr val="0D204A"/>
                </a:solidFill>
                <a:latin typeface="Arial" panose="020B0604020202020204" pitchFamily="34" charset="0"/>
                <a:cs typeface="Arial" panose="020B0604020202020204" pitchFamily="34" charset="0"/>
              </a:rPr>
              <a:t> </a:t>
            </a:r>
            <a:r>
              <a:rPr lang="sv-SE" sz="2000" kern="0" dirty="0" err="1">
                <a:solidFill>
                  <a:srgbClr val="0D204A"/>
                </a:solidFill>
                <a:latin typeface="Arial" panose="020B0604020202020204" pitchFamily="34" charset="0"/>
                <a:cs typeface="Arial" panose="020B0604020202020204" pitchFamily="34" charset="0"/>
              </a:rPr>
              <a:t>logistic</a:t>
            </a:r>
            <a:r>
              <a:rPr lang="sv-SE" sz="2000" kern="0" dirty="0">
                <a:solidFill>
                  <a:srgbClr val="0D204A"/>
                </a:solidFill>
                <a:latin typeface="Arial" panose="020B0604020202020204" pitchFamily="34" charset="0"/>
                <a:cs typeface="Arial" panose="020B0604020202020204" pitchFamily="34" charset="0"/>
              </a:rPr>
              <a:t> regression</a:t>
            </a:r>
            <a:r>
              <a:rPr lang="sv-SE" sz="2000" kern="0" baseline="30000" dirty="0">
                <a:solidFill>
                  <a:srgbClr val="0D204A"/>
                </a:solidFill>
                <a:latin typeface="Arial" panose="020B0604020202020204" pitchFamily="34" charset="0"/>
                <a:cs typeface="Arial" panose="020B0604020202020204" pitchFamily="34" charset="0"/>
              </a:rPr>
              <a:t> </a:t>
            </a:r>
          </a:p>
          <a:p>
            <a:pPr algn="ctr" defTabSz="1219170">
              <a:defRPr/>
            </a:pPr>
            <a:r>
              <a:rPr lang="sv-SE" sz="2000" kern="0" dirty="0" err="1">
                <a:solidFill>
                  <a:srgbClr val="0D204A"/>
                </a:solidFill>
                <a:latin typeface="Arial" panose="020B0604020202020204" pitchFamily="34" charset="0"/>
                <a:cs typeface="Arial" panose="020B0604020202020204" pitchFamily="34" charset="0"/>
              </a:rPr>
              <a:t>adjusted</a:t>
            </a:r>
            <a:r>
              <a:rPr lang="sv-SE" sz="2000" kern="0" dirty="0">
                <a:solidFill>
                  <a:srgbClr val="0D204A"/>
                </a:solidFill>
                <a:latin typeface="Arial" panose="020B0604020202020204" pitchFamily="34" charset="0"/>
                <a:cs typeface="Arial" panose="020B0604020202020204" pitchFamily="34" charset="0"/>
              </a:rPr>
              <a:t> OR: 0.49 </a:t>
            </a:r>
            <a:br>
              <a:rPr lang="sv-SE" sz="2000" kern="0" dirty="0">
                <a:solidFill>
                  <a:srgbClr val="0D204A"/>
                </a:solidFill>
                <a:latin typeface="Arial" panose="020B0604020202020204" pitchFamily="34" charset="0"/>
                <a:cs typeface="Arial" panose="020B0604020202020204" pitchFamily="34" charset="0"/>
              </a:rPr>
            </a:br>
            <a:r>
              <a:rPr lang="sv-SE" sz="2000" kern="0" dirty="0">
                <a:solidFill>
                  <a:srgbClr val="0D204A"/>
                </a:solidFill>
                <a:latin typeface="Arial" panose="020B0604020202020204" pitchFamily="34" charset="0"/>
                <a:cs typeface="Arial" panose="020B0604020202020204" pitchFamily="34" charset="0"/>
              </a:rPr>
              <a:t>(95% CI: 0.29, 0.81); </a:t>
            </a:r>
            <a:r>
              <a:rPr lang="sv-SE" sz="2000" i="1" kern="0" dirty="0">
                <a:solidFill>
                  <a:srgbClr val="0D204A"/>
                </a:solidFill>
                <a:latin typeface="Arial" panose="020B0604020202020204" pitchFamily="34" charset="0"/>
                <a:cs typeface="Arial" panose="020B0604020202020204" pitchFamily="34" charset="0"/>
              </a:rPr>
              <a:t>P</a:t>
            </a:r>
            <a:r>
              <a:rPr lang="sv-SE" sz="2000" kern="0" dirty="0">
                <a:solidFill>
                  <a:srgbClr val="0D204A"/>
                </a:solidFill>
                <a:latin typeface="Arial" panose="020B0604020202020204" pitchFamily="34" charset="0"/>
                <a:cs typeface="Arial" panose="020B0604020202020204" pitchFamily="34" charset="0"/>
              </a:rPr>
              <a:t> = 0.01</a:t>
            </a:r>
          </a:p>
        </p:txBody>
      </p:sp>
      <p:sp>
        <p:nvSpPr>
          <p:cNvPr id="23" name="Rectangle 22">
            <a:extLst>
              <a:ext uri="{FF2B5EF4-FFF2-40B4-BE49-F238E27FC236}">
                <a16:creationId xmlns:a16="http://schemas.microsoft.com/office/drawing/2014/main" id="{343A02D0-0BB8-DD37-0BA3-F3C97DA328A6}"/>
              </a:ext>
            </a:extLst>
          </p:cNvPr>
          <p:cNvSpPr/>
          <p:nvPr/>
        </p:nvSpPr>
        <p:spPr>
          <a:xfrm>
            <a:off x="6868160" y="2706131"/>
            <a:ext cx="4485639" cy="3200399"/>
          </a:xfrm>
          <a:prstGeom prst="rect">
            <a:avLst/>
          </a:prstGeom>
          <a:noFill/>
          <a:ln w="38100" cap="flat" cmpd="sng" algn="ctr">
            <a:solidFill>
              <a:srgbClr val="1F497D"/>
            </a:solidFill>
            <a:prstDash val="solid"/>
          </a:ln>
          <a:effectLst/>
        </p:spPr>
        <p:txBody>
          <a:bodyPr rtlCol="0" anchor="ctr"/>
          <a:lstStyle/>
          <a:p>
            <a:pPr algn="ctr" defTabSz="1219170">
              <a:defRPr/>
            </a:pPr>
            <a:endParaRPr lang="en-US" sz="2400" kern="0" dirty="0">
              <a:solidFill>
                <a:prstClr val="white"/>
              </a:solidFill>
              <a:latin typeface="Franklin Gothic Book" panose="020B0503020102020204"/>
            </a:endParaRPr>
          </a:p>
        </p:txBody>
      </p:sp>
    </p:spTree>
    <p:extLst>
      <p:ext uri="{BB962C8B-B14F-4D97-AF65-F5344CB8AC3E}">
        <p14:creationId xmlns:p14="http://schemas.microsoft.com/office/powerpoint/2010/main" val="38464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67AF-DCA9-52D1-08A8-16911A380C10}"/>
              </a:ext>
            </a:extLst>
          </p:cNvPr>
          <p:cNvSpPr>
            <a:spLocks noGrp="1"/>
          </p:cNvSpPr>
          <p:nvPr>
            <p:ph type="title"/>
          </p:nvPr>
        </p:nvSpPr>
        <p:spPr>
          <a:xfrm>
            <a:off x="609600" y="199505"/>
            <a:ext cx="10744200" cy="1185577"/>
          </a:xfrm>
        </p:spPr>
        <p:txBody>
          <a:bodyPr>
            <a:normAutofit/>
          </a:bodyPr>
          <a:lstStyle/>
          <a:p>
            <a:r>
              <a:rPr lang="en-US"/>
              <a:t>Summary</a:t>
            </a:r>
            <a:endParaRPr lang="en-US" dirty="0"/>
          </a:p>
        </p:txBody>
      </p:sp>
      <p:sp>
        <p:nvSpPr>
          <p:cNvPr id="3" name="Content Placeholder 2">
            <a:extLst>
              <a:ext uri="{FF2B5EF4-FFF2-40B4-BE49-F238E27FC236}">
                <a16:creationId xmlns:a16="http://schemas.microsoft.com/office/drawing/2014/main" id="{21D1D019-2B59-73B9-4AB7-DD4C9FF6418A}"/>
              </a:ext>
            </a:extLst>
          </p:cNvPr>
          <p:cNvSpPr>
            <a:spLocks noGrp="1"/>
          </p:cNvSpPr>
          <p:nvPr>
            <p:ph idx="1"/>
          </p:nvPr>
        </p:nvSpPr>
        <p:spPr>
          <a:xfrm>
            <a:off x="609600" y="1477906"/>
            <a:ext cx="10744200" cy="4722477"/>
          </a:xfrm>
        </p:spPr>
        <p:txBody>
          <a:bodyPr>
            <a:normAutofit/>
          </a:bodyPr>
          <a:lstStyle/>
          <a:p>
            <a:r>
              <a:rPr lang="en-US">
                <a:solidFill>
                  <a:schemeClr val="accent1"/>
                </a:solidFill>
              </a:rPr>
              <a:t>Real-world data is commentary to prospective clinical trials</a:t>
            </a:r>
          </a:p>
          <a:p>
            <a:pPr lvl="1"/>
            <a:r>
              <a:rPr lang="en-US"/>
              <a:t>Confirmatory</a:t>
            </a:r>
          </a:p>
          <a:p>
            <a:pPr lvl="1"/>
            <a:r>
              <a:rPr lang="en-US"/>
              <a:t>Answer questions not achievable in available prospective clinical trials</a:t>
            </a:r>
          </a:p>
          <a:p>
            <a:r>
              <a:rPr lang="en-US">
                <a:solidFill>
                  <a:schemeClr val="accent1"/>
                </a:solidFill>
              </a:rPr>
              <a:t>Initial real-world evidence suggesting similar outcomes between andexanet alfa and 4F-PCC were plagued by several limitations</a:t>
            </a:r>
          </a:p>
          <a:p>
            <a:pPr lvl="1"/>
            <a:r>
              <a:rPr lang="en-US"/>
              <a:t>Small size and scope</a:t>
            </a:r>
          </a:p>
          <a:p>
            <a:pPr lvl="1"/>
            <a:r>
              <a:rPr lang="en-US"/>
              <a:t>No time from last dose</a:t>
            </a:r>
          </a:p>
          <a:p>
            <a:pPr lvl="1"/>
            <a:r>
              <a:rPr lang="en-US"/>
              <a:t>No statistical adjustments for differences between groups</a:t>
            </a:r>
          </a:p>
          <a:p>
            <a:pPr lvl="1"/>
            <a:r>
              <a:rPr lang="en-US"/>
              <a:t>Inconsistent outcome evaluations</a:t>
            </a:r>
          </a:p>
          <a:p>
            <a:r>
              <a:rPr lang="en-US">
                <a:solidFill>
                  <a:schemeClr val="accent1"/>
                </a:solidFill>
              </a:rPr>
              <a:t>More recent well-designed real-world comparisons consistently demonstrate a significantly lower in-hospital and 30-day mortality of approximately 50%</a:t>
            </a:r>
          </a:p>
          <a:p>
            <a:pPr lvl="1"/>
            <a:endParaRPr lang="en-US" dirty="0"/>
          </a:p>
        </p:txBody>
      </p:sp>
    </p:spTree>
    <p:extLst>
      <p:ext uri="{BB962C8B-B14F-4D97-AF65-F5344CB8AC3E}">
        <p14:creationId xmlns:p14="http://schemas.microsoft.com/office/powerpoint/2010/main" val="3755610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The Life-Threatening Bleeding in the Anticoagulated Patient Journal Club: Real World Evidence for Effectiveness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that can be applied to practice in the presence of a life-threatening bleed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evidence-based approaches to maximize management prognostic outcomes for life-threatening bleeds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80247C43-AAF3-4AAA-AA32-FB7054480721}"/>
              </a:ext>
            </a:extLst>
          </p:cNvPr>
          <p:cNvSpPr txBox="1">
            <a:spLocks/>
          </p:cNvSpPr>
          <p:nvPr/>
        </p:nvSpPr>
        <p:spPr>
          <a:xfrm>
            <a:off x="166939" y="207991"/>
            <a:ext cx="11858122" cy="1325218"/>
          </a:xfrm>
          <a:prstGeom prst="rect">
            <a:avLst/>
          </a:prstGeom>
        </p:spPr>
        <p:txBody>
          <a:bodyPr vert="horz" lIns="91416" tIns="45708" rIns="91416" bIns="45708" rtlCol="0" anchor="ctr">
            <a:noAutofit/>
          </a:bodyPr>
          <a:lstStyle>
            <a:lvl1pPr algn="l" defTabSz="914400" rtl="0" eaLnBrk="1" latinLnBrk="0" hangingPunct="1">
              <a:lnSpc>
                <a:spcPct val="90000"/>
              </a:lnSpc>
              <a:spcBef>
                <a:spcPct val="0"/>
              </a:spcBef>
              <a:buNone/>
              <a:defRPr sz="4000" b="1" i="0" kern="1200">
                <a:solidFill>
                  <a:schemeClr val="bg1"/>
                </a:solidFill>
                <a:latin typeface="Calibri" charset="0"/>
                <a:ea typeface="Calibri" charset="0"/>
                <a:cs typeface="Calibri" charset="0"/>
              </a:defRPr>
            </a:lvl1pPr>
          </a:lstStyle>
          <a:p>
            <a:pPr algn="ctr"/>
            <a:endParaRPr lang="en-US" sz="3999" dirty="0">
              <a:solidFill>
                <a:schemeClr val="tx1"/>
              </a:solidFill>
              <a:latin typeface="+mn-lt"/>
            </a:endParaRPr>
          </a:p>
        </p:txBody>
      </p:sp>
      <p:sp>
        <p:nvSpPr>
          <p:cNvPr id="8" name="Rounded Rectangle 27">
            <a:extLst>
              <a:ext uri="{FF2B5EF4-FFF2-40B4-BE49-F238E27FC236}">
                <a16:creationId xmlns:a16="http://schemas.microsoft.com/office/drawing/2014/main" id="{7F4C4781-08BB-4125-BD1B-D90645CFB570}"/>
              </a:ext>
            </a:extLst>
          </p:cNvPr>
          <p:cNvSpPr/>
          <p:nvPr/>
        </p:nvSpPr>
        <p:spPr>
          <a:xfrm>
            <a:off x="609600" y="1345820"/>
            <a:ext cx="4110880" cy="473769"/>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Patient Characteristics</a:t>
            </a:r>
          </a:p>
        </p:txBody>
      </p:sp>
      <p:graphicFrame>
        <p:nvGraphicFramePr>
          <p:cNvPr id="10" name="Table 9">
            <a:extLst>
              <a:ext uri="{FF2B5EF4-FFF2-40B4-BE49-F238E27FC236}">
                <a16:creationId xmlns:a16="http://schemas.microsoft.com/office/drawing/2014/main" id="{582AA6A2-C34B-4BA6-9FD3-5192395070B8}"/>
              </a:ext>
            </a:extLst>
          </p:cNvPr>
          <p:cNvGraphicFramePr>
            <a:graphicFrameLocks noGrp="1"/>
          </p:cNvGraphicFramePr>
          <p:nvPr>
            <p:extLst>
              <p:ext uri="{D42A27DB-BD31-4B8C-83A1-F6EECF244321}">
                <p14:modId xmlns:p14="http://schemas.microsoft.com/office/powerpoint/2010/main" val="3724792330"/>
              </p:ext>
            </p:extLst>
          </p:nvPr>
        </p:nvGraphicFramePr>
        <p:xfrm>
          <a:off x="867389" y="1824760"/>
          <a:ext cx="3512519" cy="1828325"/>
        </p:xfrm>
        <a:graphic>
          <a:graphicData uri="http://schemas.openxmlformats.org/drawingml/2006/table">
            <a:tbl>
              <a:tblPr firstRow="1" bandRow="1">
                <a:tableStyleId>{8A107856-5554-42FB-B03E-39F5DBC370BA}</a:tableStyleId>
              </a:tblPr>
              <a:tblGrid>
                <a:gridCol w="2324761">
                  <a:extLst>
                    <a:ext uri="{9D8B030D-6E8A-4147-A177-3AD203B41FA5}">
                      <a16:colId xmlns:a16="http://schemas.microsoft.com/office/drawing/2014/main" val="845347764"/>
                    </a:ext>
                  </a:extLst>
                </a:gridCol>
                <a:gridCol w="1187758">
                  <a:extLst>
                    <a:ext uri="{9D8B030D-6E8A-4147-A177-3AD203B41FA5}">
                      <a16:colId xmlns:a16="http://schemas.microsoft.com/office/drawing/2014/main" val="1477476018"/>
                    </a:ext>
                  </a:extLst>
                </a:gridCol>
              </a:tblGrid>
              <a:tr h="365665">
                <a:tc gridSpan="2">
                  <a:txBody>
                    <a:bodyPr/>
                    <a:lstStyle/>
                    <a:p>
                      <a:pPr algn="ctr"/>
                      <a:r>
                        <a:rPr lang="en-US" sz="1600" b="1" kern="1200" dirty="0">
                          <a:solidFill>
                            <a:schemeClr val="dk1"/>
                          </a:solidFill>
                        </a:rPr>
                        <a:t>Primary Intracranial Site</a:t>
                      </a:r>
                      <a:endParaRPr lang="en-US" sz="1600" b="1" i="0"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nchor="ctr"/>
                </a:tc>
                <a:tc hMerge="1">
                  <a:txBody>
                    <a:bodyPr/>
                    <a:lstStyle/>
                    <a:p>
                      <a:endParaRPr lang="en-US" dirty="0"/>
                    </a:p>
                  </a:txBody>
                  <a:tcPr/>
                </a:tc>
                <a:extLst>
                  <a:ext uri="{0D108BD9-81ED-4DB2-BD59-A6C34878D82A}">
                    <a16:rowId xmlns:a16="http://schemas.microsoft.com/office/drawing/2014/main" val="4033172641"/>
                  </a:ext>
                </a:extLst>
              </a:tr>
              <a:tr h="365665">
                <a:tc>
                  <a:txBody>
                    <a:bodyPr/>
                    <a:lstStyle/>
                    <a:p>
                      <a:r>
                        <a:rPr lang="en-US" sz="1600" b="0" kern="1200" dirty="0">
                          <a:solidFill>
                            <a:srgbClr val="002060"/>
                          </a:solidFill>
                        </a:rPr>
                        <a:t>Intracerebral</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39.7%</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909429040"/>
                  </a:ext>
                </a:extLst>
              </a:tr>
              <a:tr h="365665">
                <a:tc>
                  <a:txBody>
                    <a:bodyPr/>
                    <a:lstStyle/>
                    <a:p>
                      <a:r>
                        <a:rPr lang="en-US" sz="1600" b="0" kern="1200" dirty="0">
                          <a:solidFill>
                            <a:srgbClr val="002060"/>
                          </a:solidFill>
                        </a:rPr>
                        <a:t>Subarachnoid</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15.7%</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882412736"/>
                  </a:ext>
                </a:extLst>
              </a:tr>
              <a:tr h="365665">
                <a:tc>
                  <a:txBody>
                    <a:bodyPr/>
                    <a:lstStyle/>
                    <a:p>
                      <a:r>
                        <a:rPr lang="en-US" sz="1600" b="0" kern="1200" dirty="0">
                          <a:solidFill>
                            <a:srgbClr val="002060"/>
                          </a:solidFill>
                        </a:rPr>
                        <a:t>Subdural</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44.6%</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534463959"/>
                  </a:ext>
                </a:extLst>
              </a:tr>
              <a:tr h="365665">
                <a:tc>
                  <a:txBody>
                    <a:bodyPr/>
                    <a:lstStyle/>
                    <a:p>
                      <a:r>
                        <a:rPr lang="en-US" sz="1600" b="0" kern="1200" dirty="0">
                          <a:solidFill>
                            <a:srgbClr val="002060"/>
                          </a:solidFill>
                        </a:rPr>
                        <a:t>Multiple</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23.8%</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783803152"/>
                  </a:ext>
                </a:extLst>
              </a:tr>
            </a:tbl>
          </a:graphicData>
        </a:graphic>
      </p:graphicFrame>
      <p:sp>
        <p:nvSpPr>
          <p:cNvPr id="15" name="Rounded Rectangle 27">
            <a:extLst>
              <a:ext uri="{FF2B5EF4-FFF2-40B4-BE49-F238E27FC236}">
                <a16:creationId xmlns:a16="http://schemas.microsoft.com/office/drawing/2014/main" id="{06266F70-0AA5-4D47-A5C6-C491236BD7E4}"/>
              </a:ext>
            </a:extLst>
          </p:cNvPr>
          <p:cNvSpPr/>
          <p:nvPr/>
        </p:nvSpPr>
        <p:spPr>
          <a:xfrm>
            <a:off x="7803909" y="1345820"/>
            <a:ext cx="3169415" cy="473769"/>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Primary End Points</a:t>
            </a:r>
          </a:p>
        </p:txBody>
      </p:sp>
      <p:graphicFrame>
        <p:nvGraphicFramePr>
          <p:cNvPr id="16" name="Table 15">
            <a:extLst>
              <a:ext uri="{FF2B5EF4-FFF2-40B4-BE49-F238E27FC236}">
                <a16:creationId xmlns:a16="http://schemas.microsoft.com/office/drawing/2014/main" id="{85FE45AC-2C22-41C6-967F-930759E59AA3}"/>
              </a:ext>
            </a:extLst>
          </p:cNvPr>
          <p:cNvGraphicFramePr>
            <a:graphicFrameLocks noGrp="1"/>
          </p:cNvGraphicFramePr>
          <p:nvPr>
            <p:extLst>
              <p:ext uri="{D42A27DB-BD31-4B8C-83A1-F6EECF244321}">
                <p14:modId xmlns:p14="http://schemas.microsoft.com/office/powerpoint/2010/main" val="2439972992"/>
              </p:ext>
            </p:extLst>
          </p:nvPr>
        </p:nvGraphicFramePr>
        <p:xfrm>
          <a:off x="7508226" y="1806084"/>
          <a:ext cx="3760782" cy="2978017"/>
        </p:xfrm>
        <a:graphic>
          <a:graphicData uri="http://schemas.openxmlformats.org/drawingml/2006/table">
            <a:tbl>
              <a:tblPr firstRow="1" bandRow="1">
                <a:tableStyleId>{8A107856-5554-42FB-B03E-39F5DBC370BA}</a:tableStyleId>
              </a:tblPr>
              <a:tblGrid>
                <a:gridCol w="2389788">
                  <a:extLst>
                    <a:ext uri="{9D8B030D-6E8A-4147-A177-3AD203B41FA5}">
                      <a16:colId xmlns:a16="http://schemas.microsoft.com/office/drawing/2014/main" val="845347764"/>
                    </a:ext>
                  </a:extLst>
                </a:gridCol>
                <a:gridCol w="1370994">
                  <a:extLst>
                    <a:ext uri="{9D8B030D-6E8A-4147-A177-3AD203B41FA5}">
                      <a16:colId xmlns:a16="http://schemas.microsoft.com/office/drawing/2014/main" val="1477476018"/>
                    </a:ext>
                  </a:extLst>
                </a:gridCol>
              </a:tblGrid>
              <a:tr h="729367">
                <a:tc gridSpan="2">
                  <a:txBody>
                    <a:bodyPr/>
                    <a:lstStyle/>
                    <a:p>
                      <a:pPr algn="ctr"/>
                      <a:r>
                        <a:rPr lang="en-US" sz="1600" b="1" kern="1200" dirty="0">
                          <a:solidFill>
                            <a:schemeClr val="dk1"/>
                          </a:solidFill>
                        </a:rPr>
                        <a:t>Hemostatic Efficacy at 24 hours </a:t>
                      </a:r>
                      <a:br>
                        <a:rPr lang="en-US" sz="1600" b="1" kern="1200" dirty="0">
                          <a:solidFill>
                            <a:schemeClr val="dk1"/>
                          </a:solidFill>
                        </a:rPr>
                      </a:br>
                      <a:r>
                        <a:rPr lang="en-US" sz="1600" b="1" kern="1200" dirty="0">
                          <a:solidFill>
                            <a:schemeClr val="dk1"/>
                          </a:solidFill>
                        </a:rPr>
                        <a:t>(n=433)</a:t>
                      </a:r>
                      <a:endParaRPr lang="en-US" sz="1600" b="1" i="0"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nchor="ctr"/>
                </a:tc>
                <a:tc hMerge="1">
                  <a:txBody>
                    <a:bodyPr/>
                    <a:lstStyle/>
                    <a:p>
                      <a:endParaRPr lang="en-US" dirty="0"/>
                    </a:p>
                  </a:txBody>
                  <a:tcPr/>
                </a:tc>
                <a:extLst>
                  <a:ext uri="{0D108BD9-81ED-4DB2-BD59-A6C34878D82A}">
                    <a16:rowId xmlns:a16="http://schemas.microsoft.com/office/drawing/2014/main" val="4033172641"/>
                  </a:ext>
                </a:extLst>
              </a:tr>
              <a:tr h="371917">
                <a:tc>
                  <a:txBody>
                    <a:bodyPr/>
                    <a:lstStyle/>
                    <a:p>
                      <a:r>
                        <a:rPr lang="en-US" sz="1600" b="0" kern="1200" dirty="0">
                          <a:solidFill>
                            <a:schemeClr val="accent1"/>
                          </a:solidFill>
                        </a:rPr>
                        <a:t>Overall</a:t>
                      </a:r>
                      <a:endParaRPr lang="en-US" sz="1600" b="0" i="0" kern="1200" dirty="0">
                        <a:solidFill>
                          <a:schemeClr val="accent1"/>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chemeClr val="accent1"/>
                          </a:solidFill>
                        </a:rPr>
                        <a:t>81.8%</a:t>
                      </a:r>
                      <a:endParaRPr lang="en-US" sz="1600" b="0" i="0" kern="1200" dirty="0">
                        <a:solidFill>
                          <a:schemeClr val="accent1"/>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909429040"/>
                  </a:ext>
                </a:extLst>
              </a:tr>
              <a:tr h="365665">
                <a:tc>
                  <a:txBody>
                    <a:bodyPr/>
                    <a:lstStyle/>
                    <a:p>
                      <a:pPr algn="l"/>
                      <a:r>
                        <a:rPr lang="en-US" sz="1600" b="0" kern="1200" dirty="0">
                          <a:solidFill>
                            <a:srgbClr val="002060"/>
                          </a:solidFill>
                        </a:rPr>
                        <a:t>Intracerebral</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73.3%</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882412736"/>
                  </a:ext>
                </a:extLst>
              </a:tr>
              <a:tr h="365665">
                <a:tc>
                  <a:txBody>
                    <a:bodyPr/>
                    <a:lstStyle/>
                    <a:p>
                      <a:pPr algn="l"/>
                      <a:r>
                        <a:rPr lang="en-US" sz="1600" b="0" kern="1200" dirty="0">
                          <a:solidFill>
                            <a:srgbClr val="002060"/>
                          </a:solidFill>
                        </a:rPr>
                        <a:t>Subarachnoid</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85.3%</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534463959"/>
                  </a:ext>
                </a:extLst>
              </a:tr>
              <a:tr h="381801">
                <a:tc>
                  <a:txBody>
                    <a:bodyPr/>
                    <a:lstStyle/>
                    <a:p>
                      <a:pPr algn="l"/>
                      <a:r>
                        <a:rPr lang="en-US" sz="1600" b="0" kern="1200" dirty="0">
                          <a:solidFill>
                            <a:srgbClr val="002060"/>
                          </a:solidFill>
                        </a:rPr>
                        <a:t>Subdural</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88.1%</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783803152"/>
                  </a:ext>
                </a:extLst>
              </a:tr>
              <a:tr h="381801">
                <a:tc>
                  <a:txBody>
                    <a:bodyPr/>
                    <a:lstStyle/>
                    <a:p>
                      <a:pPr algn="l"/>
                      <a:r>
                        <a:rPr lang="en-US" sz="1600" b="0" kern="1200" dirty="0">
                          <a:solidFill>
                            <a:srgbClr val="002060"/>
                          </a:solidFill>
                        </a:rPr>
                        <a:t>aPCC</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88.1%</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4048614355"/>
                  </a:ext>
                </a:extLst>
              </a:tr>
              <a:tr h="381801">
                <a:tc>
                  <a:txBody>
                    <a:bodyPr/>
                    <a:lstStyle/>
                    <a:p>
                      <a:pPr algn="l"/>
                      <a:r>
                        <a:rPr lang="en-US" sz="1600" b="0" kern="1200" dirty="0">
                          <a:solidFill>
                            <a:srgbClr val="002060"/>
                          </a:solidFill>
                        </a:rPr>
                        <a:t>4F-PCC</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79.4%</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523175689"/>
                  </a:ext>
                </a:extLst>
              </a:tr>
            </a:tbl>
          </a:graphicData>
        </a:graphic>
      </p:graphicFrame>
      <p:graphicFrame>
        <p:nvGraphicFramePr>
          <p:cNvPr id="17" name="Table 16">
            <a:extLst>
              <a:ext uri="{FF2B5EF4-FFF2-40B4-BE49-F238E27FC236}">
                <a16:creationId xmlns:a16="http://schemas.microsoft.com/office/drawing/2014/main" id="{98A7912C-F2C2-480F-B064-F09620F82A09}"/>
              </a:ext>
            </a:extLst>
          </p:cNvPr>
          <p:cNvGraphicFramePr>
            <a:graphicFrameLocks noGrp="1"/>
          </p:cNvGraphicFramePr>
          <p:nvPr>
            <p:extLst>
              <p:ext uri="{D42A27DB-BD31-4B8C-83A1-F6EECF244321}">
                <p14:modId xmlns:p14="http://schemas.microsoft.com/office/powerpoint/2010/main" val="3378345286"/>
              </p:ext>
            </p:extLst>
          </p:nvPr>
        </p:nvGraphicFramePr>
        <p:xfrm>
          <a:off x="7508225" y="4784101"/>
          <a:ext cx="3760782" cy="797462"/>
        </p:xfrm>
        <a:graphic>
          <a:graphicData uri="http://schemas.openxmlformats.org/drawingml/2006/table">
            <a:tbl>
              <a:tblPr firstRow="1" bandRow="1">
                <a:tableStyleId>{8A107856-5554-42FB-B03E-39F5DBC370BA}</a:tableStyleId>
              </a:tblPr>
              <a:tblGrid>
                <a:gridCol w="2394623">
                  <a:extLst>
                    <a:ext uri="{9D8B030D-6E8A-4147-A177-3AD203B41FA5}">
                      <a16:colId xmlns:a16="http://schemas.microsoft.com/office/drawing/2014/main" val="845347764"/>
                    </a:ext>
                  </a:extLst>
                </a:gridCol>
                <a:gridCol w="1366159">
                  <a:extLst>
                    <a:ext uri="{9D8B030D-6E8A-4147-A177-3AD203B41FA5}">
                      <a16:colId xmlns:a16="http://schemas.microsoft.com/office/drawing/2014/main" val="1477476018"/>
                    </a:ext>
                  </a:extLst>
                </a:gridCol>
              </a:tblGrid>
              <a:tr h="398731">
                <a:tc gridSpan="2">
                  <a:txBody>
                    <a:bodyPr/>
                    <a:lstStyle/>
                    <a:p>
                      <a:pPr algn="ctr"/>
                      <a:r>
                        <a:rPr lang="en-US" sz="1600" b="1" kern="1200" dirty="0">
                          <a:solidFill>
                            <a:schemeClr val="dk1"/>
                          </a:solidFill>
                        </a:rPr>
                        <a:t>Thrombotic Events (n=663)</a:t>
                      </a:r>
                      <a:endParaRPr lang="en-US" sz="1600" b="1" i="0"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nchor="ctr"/>
                </a:tc>
                <a:tc hMerge="1">
                  <a:txBody>
                    <a:bodyPr/>
                    <a:lstStyle/>
                    <a:p>
                      <a:endParaRPr lang="en-US" dirty="0"/>
                    </a:p>
                  </a:txBody>
                  <a:tcPr/>
                </a:tc>
                <a:extLst>
                  <a:ext uri="{0D108BD9-81ED-4DB2-BD59-A6C34878D82A}">
                    <a16:rowId xmlns:a16="http://schemas.microsoft.com/office/drawing/2014/main" val="4033172641"/>
                  </a:ext>
                </a:extLst>
              </a:tr>
              <a:tr h="398731">
                <a:tc>
                  <a:txBody>
                    <a:bodyPr/>
                    <a:lstStyle/>
                    <a:p>
                      <a:r>
                        <a:rPr lang="en-US" sz="1600" b="0" kern="1200" dirty="0">
                          <a:solidFill>
                            <a:srgbClr val="002060"/>
                          </a:solidFill>
                        </a:rPr>
                        <a:t>Overall (n=25)</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3.8%</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909429040"/>
                  </a:ext>
                </a:extLst>
              </a:tr>
            </a:tbl>
          </a:graphicData>
        </a:graphic>
      </p:graphicFrame>
      <p:sp>
        <p:nvSpPr>
          <p:cNvPr id="12" name="Footer Placeholder 11">
            <a:extLst>
              <a:ext uri="{FF2B5EF4-FFF2-40B4-BE49-F238E27FC236}">
                <a16:creationId xmlns:a16="http://schemas.microsoft.com/office/drawing/2014/main" id="{953392E7-DCF1-93C5-DA40-CE1C5CA661FC}"/>
              </a:ext>
            </a:extLst>
          </p:cNvPr>
          <p:cNvSpPr>
            <a:spLocks noGrp="1"/>
          </p:cNvSpPr>
          <p:nvPr>
            <p:ph type="ftr" sz="quarter" idx="3"/>
          </p:nvPr>
        </p:nvSpPr>
        <p:spPr/>
        <p:txBody>
          <a:bodyPr/>
          <a:lstStyle/>
          <a:p>
            <a:r>
              <a:rPr lang="en-US"/>
              <a:t>4F-PCC, 4-factor prothrombin complex concentrate; aPCC, activated prothrombin complex concentrate; ICH, intracerebral hemorrhage; PCC, prothrombin complex concentrate. </a:t>
            </a:r>
          </a:p>
          <a:p>
            <a:r>
              <a:rPr lang="en-US"/>
              <a:t>Panos NG, et al. </a:t>
            </a:r>
            <a:r>
              <a:rPr lang="en-US" i="1"/>
              <a:t>Circulation</a:t>
            </a:r>
            <a:r>
              <a:rPr lang="en-US"/>
              <a:t> 2020;141:1681-9.</a:t>
            </a:r>
            <a:endParaRPr lang="en-US" dirty="0"/>
          </a:p>
        </p:txBody>
      </p:sp>
      <p:sp>
        <p:nvSpPr>
          <p:cNvPr id="19" name="Title 18">
            <a:extLst>
              <a:ext uri="{FF2B5EF4-FFF2-40B4-BE49-F238E27FC236}">
                <a16:creationId xmlns:a16="http://schemas.microsoft.com/office/drawing/2014/main" id="{99385CA6-49B7-C26F-4AA9-39D5CD9F107B}"/>
              </a:ext>
            </a:extLst>
          </p:cNvPr>
          <p:cNvSpPr>
            <a:spLocks noGrp="1"/>
          </p:cNvSpPr>
          <p:nvPr>
            <p:ph type="title"/>
          </p:nvPr>
        </p:nvSpPr>
        <p:spPr/>
        <p:txBody>
          <a:bodyPr/>
          <a:lstStyle/>
          <a:p>
            <a:r>
              <a:rPr lang="en-US"/>
              <a:t>FIX ICH Study: Retrospective Analysis of PCC for Xa Inhibitor Reversal</a:t>
            </a:r>
            <a:endParaRPr lang="en-US" dirty="0"/>
          </a:p>
        </p:txBody>
      </p:sp>
      <p:graphicFrame>
        <p:nvGraphicFramePr>
          <p:cNvPr id="2" name="Table 1">
            <a:extLst>
              <a:ext uri="{FF2B5EF4-FFF2-40B4-BE49-F238E27FC236}">
                <a16:creationId xmlns:a16="http://schemas.microsoft.com/office/drawing/2014/main" id="{30E1B35D-04F2-3865-8EF6-80F03EE0CAF0}"/>
              </a:ext>
            </a:extLst>
          </p:cNvPr>
          <p:cNvGraphicFramePr>
            <a:graphicFrameLocks noGrp="1"/>
          </p:cNvGraphicFramePr>
          <p:nvPr>
            <p:extLst>
              <p:ext uri="{D42A27DB-BD31-4B8C-83A1-F6EECF244321}">
                <p14:modId xmlns:p14="http://schemas.microsoft.com/office/powerpoint/2010/main" val="904648198"/>
              </p:ext>
            </p:extLst>
          </p:nvPr>
        </p:nvGraphicFramePr>
        <p:xfrm>
          <a:off x="867388" y="3792913"/>
          <a:ext cx="3512519" cy="1005768"/>
        </p:xfrm>
        <a:graphic>
          <a:graphicData uri="http://schemas.openxmlformats.org/drawingml/2006/table">
            <a:tbl>
              <a:tblPr firstRow="1" bandRow="1">
                <a:tableStyleId>{8A107856-5554-42FB-B03E-39F5DBC370BA}</a:tableStyleId>
              </a:tblPr>
              <a:tblGrid>
                <a:gridCol w="2324762">
                  <a:extLst>
                    <a:ext uri="{9D8B030D-6E8A-4147-A177-3AD203B41FA5}">
                      <a16:colId xmlns:a16="http://schemas.microsoft.com/office/drawing/2014/main" val="845347764"/>
                    </a:ext>
                  </a:extLst>
                </a:gridCol>
                <a:gridCol w="1187757">
                  <a:extLst>
                    <a:ext uri="{9D8B030D-6E8A-4147-A177-3AD203B41FA5}">
                      <a16:colId xmlns:a16="http://schemas.microsoft.com/office/drawing/2014/main" val="1477476018"/>
                    </a:ext>
                  </a:extLst>
                </a:gridCol>
              </a:tblGrid>
              <a:tr h="0">
                <a:tc gridSpan="2">
                  <a:txBody>
                    <a:bodyPr/>
                    <a:lstStyle/>
                    <a:p>
                      <a:pPr algn="ctr"/>
                      <a:r>
                        <a:rPr lang="en-US" sz="1600" b="1" u="none" kern="1200" dirty="0">
                          <a:solidFill>
                            <a:schemeClr val="dk1"/>
                          </a:solidFill>
                        </a:rPr>
                        <a:t>Anticoagulant</a:t>
                      </a:r>
                      <a:endParaRPr lang="en-US" sz="1600" b="1" i="0" u="none"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nchor="ctr"/>
                </a:tc>
                <a:tc hMerge="1">
                  <a:txBody>
                    <a:bodyPr/>
                    <a:lstStyle/>
                    <a:p>
                      <a:endParaRPr lang="en-US" dirty="0"/>
                    </a:p>
                  </a:txBody>
                  <a:tcPr/>
                </a:tc>
                <a:extLst>
                  <a:ext uri="{0D108BD9-81ED-4DB2-BD59-A6C34878D82A}">
                    <a16:rowId xmlns:a16="http://schemas.microsoft.com/office/drawing/2014/main" val="4033172641"/>
                  </a:ext>
                </a:extLst>
              </a:tr>
              <a:tr h="132765">
                <a:tc>
                  <a:txBody>
                    <a:bodyPr/>
                    <a:lstStyle/>
                    <a:p>
                      <a:r>
                        <a:rPr lang="en-US" sz="1600" b="0" kern="1200" dirty="0">
                          <a:solidFill>
                            <a:srgbClr val="002060"/>
                          </a:solidFill>
                        </a:rPr>
                        <a:t>Apixaban</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54%</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909429040"/>
                  </a:ext>
                </a:extLst>
              </a:tr>
              <a:tr h="182113">
                <a:tc>
                  <a:txBody>
                    <a:bodyPr/>
                    <a:lstStyle/>
                    <a:p>
                      <a:r>
                        <a:rPr lang="en-US" sz="1600" b="0" kern="1200" dirty="0">
                          <a:solidFill>
                            <a:srgbClr val="002060"/>
                          </a:solidFill>
                        </a:rPr>
                        <a:t>Rivaroxaban</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46%</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882412736"/>
                  </a:ext>
                </a:extLst>
              </a:tr>
            </a:tbl>
          </a:graphicData>
        </a:graphic>
      </p:graphicFrame>
      <p:graphicFrame>
        <p:nvGraphicFramePr>
          <p:cNvPr id="3" name="Table 2">
            <a:extLst>
              <a:ext uri="{FF2B5EF4-FFF2-40B4-BE49-F238E27FC236}">
                <a16:creationId xmlns:a16="http://schemas.microsoft.com/office/drawing/2014/main" id="{E6F36913-66AC-C5EC-F91A-BADEB6344BE3}"/>
              </a:ext>
            </a:extLst>
          </p:cNvPr>
          <p:cNvGraphicFramePr>
            <a:graphicFrameLocks noGrp="1"/>
          </p:cNvGraphicFramePr>
          <p:nvPr>
            <p:extLst>
              <p:ext uri="{D42A27DB-BD31-4B8C-83A1-F6EECF244321}">
                <p14:modId xmlns:p14="http://schemas.microsoft.com/office/powerpoint/2010/main" val="1657357623"/>
              </p:ext>
            </p:extLst>
          </p:nvPr>
        </p:nvGraphicFramePr>
        <p:xfrm>
          <a:off x="867388" y="4946041"/>
          <a:ext cx="3512519" cy="1005768"/>
        </p:xfrm>
        <a:graphic>
          <a:graphicData uri="http://schemas.openxmlformats.org/drawingml/2006/table">
            <a:tbl>
              <a:tblPr firstRow="1" bandRow="1">
                <a:tableStyleId>{8A107856-5554-42FB-B03E-39F5DBC370BA}</a:tableStyleId>
              </a:tblPr>
              <a:tblGrid>
                <a:gridCol w="2324762">
                  <a:extLst>
                    <a:ext uri="{9D8B030D-6E8A-4147-A177-3AD203B41FA5}">
                      <a16:colId xmlns:a16="http://schemas.microsoft.com/office/drawing/2014/main" val="845347764"/>
                    </a:ext>
                  </a:extLst>
                </a:gridCol>
                <a:gridCol w="1187757">
                  <a:extLst>
                    <a:ext uri="{9D8B030D-6E8A-4147-A177-3AD203B41FA5}">
                      <a16:colId xmlns:a16="http://schemas.microsoft.com/office/drawing/2014/main" val="1477476018"/>
                    </a:ext>
                  </a:extLst>
                </a:gridCol>
              </a:tblGrid>
              <a:tr h="200236">
                <a:tc gridSpan="2">
                  <a:txBody>
                    <a:bodyPr/>
                    <a:lstStyle/>
                    <a:p>
                      <a:pPr algn="ctr"/>
                      <a:r>
                        <a:rPr lang="en-US" sz="1600" b="1" u="none" kern="1200" dirty="0">
                          <a:solidFill>
                            <a:schemeClr val="dk1"/>
                          </a:solidFill>
                        </a:rPr>
                        <a:t>PCC Administered</a:t>
                      </a:r>
                      <a:endParaRPr lang="en-US" sz="1600" b="1" i="0" u="none"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nchor="ctr"/>
                </a:tc>
                <a:tc hMerge="1">
                  <a:txBody>
                    <a:bodyPr/>
                    <a:lstStyle/>
                    <a:p>
                      <a:endParaRPr lang="en-US" dirty="0"/>
                    </a:p>
                  </a:txBody>
                  <a:tcPr/>
                </a:tc>
                <a:extLst>
                  <a:ext uri="{0D108BD9-81ED-4DB2-BD59-A6C34878D82A}">
                    <a16:rowId xmlns:a16="http://schemas.microsoft.com/office/drawing/2014/main" val="4033172641"/>
                  </a:ext>
                </a:extLst>
              </a:tr>
              <a:tr h="205274">
                <a:tc>
                  <a:txBody>
                    <a:bodyPr/>
                    <a:lstStyle/>
                    <a:p>
                      <a:r>
                        <a:rPr lang="en-US" sz="1600" b="0" kern="1200" dirty="0" err="1">
                          <a:solidFill>
                            <a:srgbClr val="002060"/>
                          </a:solidFill>
                        </a:rPr>
                        <a:t>aPCC</a:t>
                      </a:r>
                      <a:r>
                        <a:rPr lang="en-US" sz="1600" b="0" kern="1200" dirty="0">
                          <a:solidFill>
                            <a:srgbClr val="002060"/>
                          </a:solidFill>
                        </a:rPr>
                        <a:t> </a:t>
                      </a:r>
                      <a:endParaRPr lang="en-US" sz="1600" b="0" i="0" strike="sngStrike" kern="1200" dirty="0">
                        <a:solidFill>
                          <a:srgbClr val="FF000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27.3%</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909429040"/>
                  </a:ext>
                </a:extLst>
              </a:tr>
              <a:tr h="141866">
                <a:tc>
                  <a:txBody>
                    <a:bodyPr/>
                    <a:lstStyle/>
                    <a:p>
                      <a:r>
                        <a:rPr lang="en-US" sz="1600" b="0" kern="1200" dirty="0">
                          <a:solidFill>
                            <a:srgbClr val="002060"/>
                          </a:solidFill>
                        </a:rPr>
                        <a:t>4F-PCC </a:t>
                      </a:r>
                      <a:endParaRPr lang="en-US" sz="1600" b="0" i="0" strike="sngStrike" kern="1200" dirty="0">
                        <a:solidFill>
                          <a:srgbClr val="FF000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72.7%</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882412736"/>
                  </a:ext>
                </a:extLst>
              </a:tr>
            </a:tbl>
          </a:graphicData>
        </a:graphic>
      </p:graphicFrame>
    </p:spTree>
    <p:extLst>
      <p:ext uri="{BB962C8B-B14F-4D97-AF65-F5344CB8AC3E}">
        <p14:creationId xmlns:p14="http://schemas.microsoft.com/office/powerpoint/2010/main" val="403532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80247C43-AAF3-4AAA-AA32-FB7054480721}"/>
              </a:ext>
            </a:extLst>
          </p:cNvPr>
          <p:cNvSpPr txBox="1">
            <a:spLocks/>
          </p:cNvSpPr>
          <p:nvPr/>
        </p:nvSpPr>
        <p:spPr>
          <a:xfrm>
            <a:off x="166939" y="207991"/>
            <a:ext cx="11858122" cy="1325218"/>
          </a:xfrm>
          <a:prstGeom prst="rect">
            <a:avLst/>
          </a:prstGeom>
        </p:spPr>
        <p:txBody>
          <a:bodyPr vert="horz" lIns="91416" tIns="45708" rIns="91416" bIns="45708" rtlCol="0" anchor="ctr">
            <a:noAutofit/>
          </a:bodyPr>
          <a:lstStyle>
            <a:lvl1pPr algn="l" defTabSz="914400" rtl="0" eaLnBrk="1" latinLnBrk="0" hangingPunct="1">
              <a:lnSpc>
                <a:spcPct val="90000"/>
              </a:lnSpc>
              <a:spcBef>
                <a:spcPct val="0"/>
              </a:spcBef>
              <a:buNone/>
              <a:defRPr sz="4000" b="1" i="0" kern="1200">
                <a:solidFill>
                  <a:schemeClr val="bg1"/>
                </a:solidFill>
                <a:latin typeface="Calibri" charset="0"/>
                <a:ea typeface="Calibri" charset="0"/>
                <a:cs typeface="Calibri" charset="0"/>
              </a:defRPr>
            </a:lvl1pPr>
          </a:lstStyle>
          <a:p>
            <a:pPr algn="ctr"/>
            <a:endParaRPr lang="en-US" sz="3999" dirty="0">
              <a:solidFill>
                <a:schemeClr val="tx1"/>
              </a:solidFill>
              <a:latin typeface="+mn-lt"/>
            </a:endParaRPr>
          </a:p>
        </p:txBody>
      </p:sp>
      <p:sp>
        <p:nvSpPr>
          <p:cNvPr id="8" name="Rounded Rectangle 27">
            <a:extLst>
              <a:ext uri="{FF2B5EF4-FFF2-40B4-BE49-F238E27FC236}">
                <a16:creationId xmlns:a16="http://schemas.microsoft.com/office/drawing/2014/main" id="{7F4C4781-08BB-4125-BD1B-D90645CFB570}"/>
              </a:ext>
            </a:extLst>
          </p:cNvPr>
          <p:cNvSpPr/>
          <p:nvPr/>
        </p:nvSpPr>
        <p:spPr>
          <a:xfrm>
            <a:off x="609600" y="1345820"/>
            <a:ext cx="4110880" cy="473769"/>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Patient Characteristics</a:t>
            </a:r>
          </a:p>
        </p:txBody>
      </p:sp>
      <p:graphicFrame>
        <p:nvGraphicFramePr>
          <p:cNvPr id="10" name="Table 9">
            <a:extLst>
              <a:ext uri="{FF2B5EF4-FFF2-40B4-BE49-F238E27FC236}">
                <a16:creationId xmlns:a16="http://schemas.microsoft.com/office/drawing/2014/main" id="{582AA6A2-C34B-4BA6-9FD3-5192395070B8}"/>
              </a:ext>
            </a:extLst>
          </p:cNvPr>
          <p:cNvGraphicFramePr>
            <a:graphicFrameLocks noGrp="1"/>
          </p:cNvGraphicFramePr>
          <p:nvPr/>
        </p:nvGraphicFramePr>
        <p:xfrm>
          <a:off x="867389" y="1824760"/>
          <a:ext cx="3512519" cy="1828325"/>
        </p:xfrm>
        <a:graphic>
          <a:graphicData uri="http://schemas.openxmlformats.org/drawingml/2006/table">
            <a:tbl>
              <a:tblPr firstRow="1" bandRow="1">
                <a:tableStyleId>{8A107856-5554-42FB-B03E-39F5DBC370BA}</a:tableStyleId>
              </a:tblPr>
              <a:tblGrid>
                <a:gridCol w="2324761">
                  <a:extLst>
                    <a:ext uri="{9D8B030D-6E8A-4147-A177-3AD203B41FA5}">
                      <a16:colId xmlns:a16="http://schemas.microsoft.com/office/drawing/2014/main" val="845347764"/>
                    </a:ext>
                  </a:extLst>
                </a:gridCol>
                <a:gridCol w="1187758">
                  <a:extLst>
                    <a:ext uri="{9D8B030D-6E8A-4147-A177-3AD203B41FA5}">
                      <a16:colId xmlns:a16="http://schemas.microsoft.com/office/drawing/2014/main" val="1477476018"/>
                    </a:ext>
                  </a:extLst>
                </a:gridCol>
              </a:tblGrid>
              <a:tr h="365665">
                <a:tc gridSpan="2">
                  <a:txBody>
                    <a:bodyPr/>
                    <a:lstStyle/>
                    <a:p>
                      <a:pPr algn="ctr"/>
                      <a:r>
                        <a:rPr lang="en-US" sz="1600" b="1" kern="1200" dirty="0">
                          <a:solidFill>
                            <a:schemeClr val="dk1"/>
                          </a:solidFill>
                        </a:rPr>
                        <a:t>Primary Intracranial Site</a:t>
                      </a:r>
                      <a:endParaRPr lang="en-US" sz="1600" b="1" i="0"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nchor="ctr"/>
                </a:tc>
                <a:tc hMerge="1">
                  <a:txBody>
                    <a:bodyPr/>
                    <a:lstStyle/>
                    <a:p>
                      <a:endParaRPr lang="en-US" dirty="0"/>
                    </a:p>
                  </a:txBody>
                  <a:tcPr/>
                </a:tc>
                <a:extLst>
                  <a:ext uri="{0D108BD9-81ED-4DB2-BD59-A6C34878D82A}">
                    <a16:rowId xmlns:a16="http://schemas.microsoft.com/office/drawing/2014/main" val="4033172641"/>
                  </a:ext>
                </a:extLst>
              </a:tr>
              <a:tr h="365665">
                <a:tc>
                  <a:txBody>
                    <a:bodyPr/>
                    <a:lstStyle/>
                    <a:p>
                      <a:r>
                        <a:rPr lang="en-US" sz="1600" b="0" kern="1200" dirty="0">
                          <a:solidFill>
                            <a:srgbClr val="002060"/>
                          </a:solidFill>
                        </a:rPr>
                        <a:t>Intracerebral</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39.7%</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909429040"/>
                  </a:ext>
                </a:extLst>
              </a:tr>
              <a:tr h="365665">
                <a:tc>
                  <a:txBody>
                    <a:bodyPr/>
                    <a:lstStyle/>
                    <a:p>
                      <a:r>
                        <a:rPr lang="en-US" sz="1600" b="0" kern="1200" dirty="0">
                          <a:solidFill>
                            <a:srgbClr val="002060"/>
                          </a:solidFill>
                        </a:rPr>
                        <a:t>Subarachnoid</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15.7%</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882412736"/>
                  </a:ext>
                </a:extLst>
              </a:tr>
              <a:tr h="365665">
                <a:tc>
                  <a:txBody>
                    <a:bodyPr/>
                    <a:lstStyle/>
                    <a:p>
                      <a:r>
                        <a:rPr lang="en-US" sz="1600" b="0" kern="1200" dirty="0">
                          <a:solidFill>
                            <a:srgbClr val="002060"/>
                          </a:solidFill>
                        </a:rPr>
                        <a:t>Subdural</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44.6%</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534463959"/>
                  </a:ext>
                </a:extLst>
              </a:tr>
              <a:tr h="365665">
                <a:tc>
                  <a:txBody>
                    <a:bodyPr/>
                    <a:lstStyle/>
                    <a:p>
                      <a:r>
                        <a:rPr lang="en-US" sz="1600" b="0" kern="1200" dirty="0">
                          <a:solidFill>
                            <a:srgbClr val="002060"/>
                          </a:solidFill>
                        </a:rPr>
                        <a:t>Multiple</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23.8%</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783803152"/>
                  </a:ext>
                </a:extLst>
              </a:tr>
            </a:tbl>
          </a:graphicData>
        </a:graphic>
      </p:graphicFrame>
      <p:graphicFrame>
        <p:nvGraphicFramePr>
          <p:cNvPr id="11" name="Table 10">
            <a:extLst>
              <a:ext uri="{FF2B5EF4-FFF2-40B4-BE49-F238E27FC236}">
                <a16:creationId xmlns:a16="http://schemas.microsoft.com/office/drawing/2014/main" id="{23DC0BD6-56D5-40EA-8A92-1C640B4A0E9E}"/>
              </a:ext>
            </a:extLst>
          </p:cNvPr>
          <p:cNvGraphicFramePr>
            <a:graphicFrameLocks noGrp="1"/>
          </p:cNvGraphicFramePr>
          <p:nvPr>
            <p:extLst>
              <p:ext uri="{D42A27DB-BD31-4B8C-83A1-F6EECF244321}">
                <p14:modId xmlns:p14="http://schemas.microsoft.com/office/powerpoint/2010/main" val="3817953278"/>
              </p:ext>
            </p:extLst>
          </p:nvPr>
        </p:nvGraphicFramePr>
        <p:xfrm>
          <a:off x="867388" y="3792913"/>
          <a:ext cx="3512519" cy="1005768"/>
        </p:xfrm>
        <a:graphic>
          <a:graphicData uri="http://schemas.openxmlformats.org/drawingml/2006/table">
            <a:tbl>
              <a:tblPr firstRow="1" bandRow="1">
                <a:tableStyleId>{8A107856-5554-42FB-B03E-39F5DBC370BA}</a:tableStyleId>
              </a:tblPr>
              <a:tblGrid>
                <a:gridCol w="2324762">
                  <a:extLst>
                    <a:ext uri="{9D8B030D-6E8A-4147-A177-3AD203B41FA5}">
                      <a16:colId xmlns:a16="http://schemas.microsoft.com/office/drawing/2014/main" val="845347764"/>
                    </a:ext>
                  </a:extLst>
                </a:gridCol>
                <a:gridCol w="1187757">
                  <a:extLst>
                    <a:ext uri="{9D8B030D-6E8A-4147-A177-3AD203B41FA5}">
                      <a16:colId xmlns:a16="http://schemas.microsoft.com/office/drawing/2014/main" val="1477476018"/>
                    </a:ext>
                  </a:extLst>
                </a:gridCol>
              </a:tblGrid>
              <a:tr h="0">
                <a:tc gridSpan="2">
                  <a:txBody>
                    <a:bodyPr/>
                    <a:lstStyle/>
                    <a:p>
                      <a:pPr algn="ctr"/>
                      <a:r>
                        <a:rPr lang="en-US" sz="1600" b="1" u="none" kern="1200" dirty="0">
                          <a:solidFill>
                            <a:schemeClr val="dk1"/>
                          </a:solidFill>
                        </a:rPr>
                        <a:t>Anticoagulant</a:t>
                      </a:r>
                      <a:endParaRPr lang="en-US" sz="1600" b="1" i="0" u="none"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nchor="ctr"/>
                </a:tc>
                <a:tc hMerge="1">
                  <a:txBody>
                    <a:bodyPr/>
                    <a:lstStyle/>
                    <a:p>
                      <a:endParaRPr lang="en-US" dirty="0"/>
                    </a:p>
                  </a:txBody>
                  <a:tcPr/>
                </a:tc>
                <a:extLst>
                  <a:ext uri="{0D108BD9-81ED-4DB2-BD59-A6C34878D82A}">
                    <a16:rowId xmlns:a16="http://schemas.microsoft.com/office/drawing/2014/main" val="4033172641"/>
                  </a:ext>
                </a:extLst>
              </a:tr>
              <a:tr h="132765">
                <a:tc>
                  <a:txBody>
                    <a:bodyPr/>
                    <a:lstStyle/>
                    <a:p>
                      <a:r>
                        <a:rPr lang="en-US" sz="1600" b="0" kern="1200" dirty="0">
                          <a:solidFill>
                            <a:srgbClr val="002060"/>
                          </a:solidFill>
                        </a:rPr>
                        <a:t>Apixaban</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54%</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909429040"/>
                  </a:ext>
                </a:extLst>
              </a:tr>
              <a:tr h="182113">
                <a:tc>
                  <a:txBody>
                    <a:bodyPr/>
                    <a:lstStyle/>
                    <a:p>
                      <a:r>
                        <a:rPr lang="en-US" sz="1600" b="0" kern="1200" dirty="0">
                          <a:solidFill>
                            <a:srgbClr val="002060"/>
                          </a:solidFill>
                        </a:rPr>
                        <a:t>Rivaroxaban</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46%</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882412736"/>
                  </a:ext>
                </a:extLst>
              </a:tr>
            </a:tbl>
          </a:graphicData>
        </a:graphic>
      </p:graphicFrame>
      <p:graphicFrame>
        <p:nvGraphicFramePr>
          <p:cNvPr id="14" name="Table 13">
            <a:extLst>
              <a:ext uri="{FF2B5EF4-FFF2-40B4-BE49-F238E27FC236}">
                <a16:creationId xmlns:a16="http://schemas.microsoft.com/office/drawing/2014/main" id="{716C6F66-01B0-4D67-90BB-56BA4286CCA9}"/>
              </a:ext>
            </a:extLst>
          </p:cNvPr>
          <p:cNvGraphicFramePr>
            <a:graphicFrameLocks noGrp="1"/>
          </p:cNvGraphicFramePr>
          <p:nvPr>
            <p:extLst>
              <p:ext uri="{D42A27DB-BD31-4B8C-83A1-F6EECF244321}">
                <p14:modId xmlns:p14="http://schemas.microsoft.com/office/powerpoint/2010/main" val="4126879573"/>
              </p:ext>
            </p:extLst>
          </p:nvPr>
        </p:nvGraphicFramePr>
        <p:xfrm>
          <a:off x="867388" y="4946041"/>
          <a:ext cx="3512519" cy="1005768"/>
        </p:xfrm>
        <a:graphic>
          <a:graphicData uri="http://schemas.openxmlformats.org/drawingml/2006/table">
            <a:tbl>
              <a:tblPr firstRow="1" bandRow="1">
                <a:tableStyleId>{8A107856-5554-42FB-B03E-39F5DBC370BA}</a:tableStyleId>
              </a:tblPr>
              <a:tblGrid>
                <a:gridCol w="2324762">
                  <a:extLst>
                    <a:ext uri="{9D8B030D-6E8A-4147-A177-3AD203B41FA5}">
                      <a16:colId xmlns:a16="http://schemas.microsoft.com/office/drawing/2014/main" val="845347764"/>
                    </a:ext>
                  </a:extLst>
                </a:gridCol>
                <a:gridCol w="1187757">
                  <a:extLst>
                    <a:ext uri="{9D8B030D-6E8A-4147-A177-3AD203B41FA5}">
                      <a16:colId xmlns:a16="http://schemas.microsoft.com/office/drawing/2014/main" val="1477476018"/>
                    </a:ext>
                  </a:extLst>
                </a:gridCol>
              </a:tblGrid>
              <a:tr h="200236">
                <a:tc gridSpan="2">
                  <a:txBody>
                    <a:bodyPr/>
                    <a:lstStyle/>
                    <a:p>
                      <a:pPr algn="ctr"/>
                      <a:r>
                        <a:rPr lang="en-US" sz="1600" b="1" u="none" kern="1200" dirty="0">
                          <a:solidFill>
                            <a:schemeClr val="dk1"/>
                          </a:solidFill>
                        </a:rPr>
                        <a:t>PCC Administered</a:t>
                      </a:r>
                      <a:endParaRPr lang="en-US" sz="1600" b="1" i="0" u="none"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nchor="ctr"/>
                </a:tc>
                <a:tc hMerge="1">
                  <a:txBody>
                    <a:bodyPr/>
                    <a:lstStyle/>
                    <a:p>
                      <a:endParaRPr lang="en-US" dirty="0"/>
                    </a:p>
                  </a:txBody>
                  <a:tcPr/>
                </a:tc>
                <a:extLst>
                  <a:ext uri="{0D108BD9-81ED-4DB2-BD59-A6C34878D82A}">
                    <a16:rowId xmlns:a16="http://schemas.microsoft.com/office/drawing/2014/main" val="4033172641"/>
                  </a:ext>
                </a:extLst>
              </a:tr>
              <a:tr h="205274">
                <a:tc>
                  <a:txBody>
                    <a:bodyPr/>
                    <a:lstStyle/>
                    <a:p>
                      <a:r>
                        <a:rPr lang="en-US" sz="1600" b="0" kern="1200" dirty="0" err="1">
                          <a:solidFill>
                            <a:srgbClr val="002060"/>
                          </a:solidFill>
                        </a:rPr>
                        <a:t>aPCC</a:t>
                      </a:r>
                      <a:r>
                        <a:rPr lang="en-US" sz="1600" b="0" kern="1200" dirty="0">
                          <a:solidFill>
                            <a:srgbClr val="002060"/>
                          </a:solidFill>
                        </a:rPr>
                        <a:t> </a:t>
                      </a:r>
                      <a:endParaRPr lang="en-US" sz="1600" b="0" i="0" strike="sngStrike" kern="1200" dirty="0">
                        <a:solidFill>
                          <a:srgbClr val="FF000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27.3%</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909429040"/>
                  </a:ext>
                </a:extLst>
              </a:tr>
              <a:tr h="141866">
                <a:tc>
                  <a:txBody>
                    <a:bodyPr/>
                    <a:lstStyle/>
                    <a:p>
                      <a:r>
                        <a:rPr lang="en-US" sz="1600" b="0" kern="1200" dirty="0">
                          <a:solidFill>
                            <a:srgbClr val="002060"/>
                          </a:solidFill>
                        </a:rPr>
                        <a:t>4F-PCC </a:t>
                      </a:r>
                      <a:endParaRPr lang="en-US" sz="1600" b="0" i="0" strike="sngStrike" kern="1200" dirty="0">
                        <a:solidFill>
                          <a:srgbClr val="FF000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72.7%</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882412736"/>
                  </a:ext>
                </a:extLst>
              </a:tr>
            </a:tbl>
          </a:graphicData>
        </a:graphic>
      </p:graphicFrame>
      <p:sp>
        <p:nvSpPr>
          <p:cNvPr id="15" name="Rounded Rectangle 27">
            <a:extLst>
              <a:ext uri="{FF2B5EF4-FFF2-40B4-BE49-F238E27FC236}">
                <a16:creationId xmlns:a16="http://schemas.microsoft.com/office/drawing/2014/main" id="{06266F70-0AA5-4D47-A5C6-C491236BD7E4}"/>
              </a:ext>
            </a:extLst>
          </p:cNvPr>
          <p:cNvSpPr/>
          <p:nvPr/>
        </p:nvSpPr>
        <p:spPr>
          <a:xfrm>
            <a:off x="7803909" y="1345820"/>
            <a:ext cx="3169415" cy="473769"/>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Primary End Points</a:t>
            </a:r>
          </a:p>
        </p:txBody>
      </p:sp>
      <p:graphicFrame>
        <p:nvGraphicFramePr>
          <p:cNvPr id="16" name="Table 15">
            <a:extLst>
              <a:ext uri="{FF2B5EF4-FFF2-40B4-BE49-F238E27FC236}">
                <a16:creationId xmlns:a16="http://schemas.microsoft.com/office/drawing/2014/main" id="{85FE45AC-2C22-41C6-967F-930759E59AA3}"/>
              </a:ext>
            </a:extLst>
          </p:cNvPr>
          <p:cNvGraphicFramePr>
            <a:graphicFrameLocks noGrp="1"/>
          </p:cNvGraphicFramePr>
          <p:nvPr/>
        </p:nvGraphicFramePr>
        <p:xfrm>
          <a:off x="7508226" y="1806084"/>
          <a:ext cx="3760782" cy="2978017"/>
        </p:xfrm>
        <a:graphic>
          <a:graphicData uri="http://schemas.openxmlformats.org/drawingml/2006/table">
            <a:tbl>
              <a:tblPr firstRow="1" bandRow="1">
                <a:tableStyleId>{8A107856-5554-42FB-B03E-39F5DBC370BA}</a:tableStyleId>
              </a:tblPr>
              <a:tblGrid>
                <a:gridCol w="2389788">
                  <a:extLst>
                    <a:ext uri="{9D8B030D-6E8A-4147-A177-3AD203B41FA5}">
                      <a16:colId xmlns:a16="http://schemas.microsoft.com/office/drawing/2014/main" val="845347764"/>
                    </a:ext>
                  </a:extLst>
                </a:gridCol>
                <a:gridCol w="1370994">
                  <a:extLst>
                    <a:ext uri="{9D8B030D-6E8A-4147-A177-3AD203B41FA5}">
                      <a16:colId xmlns:a16="http://schemas.microsoft.com/office/drawing/2014/main" val="1477476018"/>
                    </a:ext>
                  </a:extLst>
                </a:gridCol>
              </a:tblGrid>
              <a:tr h="729367">
                <a:tc gridSpan="2">
                  <a:txBody>
                    <a:bodyPr/>
                    <a:lstStyle/>
                    <a:p>
                      <a:pPr algn="ctr"/>
                      <a:r>
                        <a:rPr lang="en-US" sz="1600" b="1" kern="1200" dirty="0">
                          <a:solidFill>
                            <a:schemeClr val="dk1"/>
                          </a:solidFill>
                        </a:rPr>
                        <a:t>Hemostatic Efficacy at 24 hours </a:t>
                      </a:r>
                      <a:br>
                        <a:rPr lang="en-US" sz="1600" b="1" kern="1200" dirty="0">
                          <a:solidFill>
                            <a:schemeClr val="dk1"/>
                          </a:solidFill>
                        </a:rPr>
                      </a:br>
                      <a:r>
                        <a:rPr lang="en-US" sz="1600" b="1" kern="1200" dirty="0">
                          <a:solidFill>
                            <a:schemeClr val="dk1"/>
                          </a:solidFill>
                        </a:rPr>
                        <a:t>(n=433)</a:t>
                      </a:r>
                      <a:endParaRPr lang="en-US" sz="1600" b="1" i="0"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nchor="ctr"/>
                </a:tc>
                <a:tc hMerge="1">
                  <a:txBody>
                    <a:bodyPr/>
                    <a:lstStyle/>
                    <a:p>
                      <a:endParaRPr lang="en-US" dirty="0"/>
                    </a:p>
                  </a:txBody>
                  <a:tcPr/>
                </a:tc>
                <a:extLst>
                  <a:ext uri="{0D108BD9-81ED-4DB2-BD59-A6C34878D82A}">
                    <a16:rowId xmlns:a16="http://schemas.microsoft.com/office/drawing/2014/main" val="4033172641"/>
                  </a:ext>
                </a:extLst>
              </a:tr>
              <a:tr h="371917">
                <a:tc>
                  <a:txBody>
                    <a:bodyPr/>
                    <a:lstStyle/>
                    <a:p>
                      <a:r>
                        <a:rPr lang="en-US" sz="1600" b="0" kern="1200" dirty="0">
                          <a:solidFill>
                            <a:schemeClr val="accent1"/>
                          </a:solidFill>
                        </a:rPr>
                        <a:t>Overall</a:t>
                      </a:r>
                      <a:endParaRPr lang="en-US" sz="1600" b="0" i="0" kern="1200" dirty="0">
                        <a:solidFill>
                          <a:schemeClr val="accent1"/>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chemeClr val="accent1"/>
                          </a:solidFill>
                        </a:rPr>
                        <a:t>81.8%</a:t>
                      </a:r>
                      <a:endParaRPr lang="en-US" sz="1600" b="0" i="0" kern="1200" dirty="0">
                        <a:solidFill>
                          <a:schemeClr val="accent1"/>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909429040"/>
                  </a:ext>
                </a:extLst>
              </a:tr>
              <a:tr h="365665">
                <a:tc>
                  <a:txBody>
                    <a:bodyPr/>
                    <a:lstStyle/>
                    <a:p>
                      <a:pPr algn="l"/>
                      <a:r>
                        <a:rPr lang="en-US" sz="1600" b="0" kern="1200" dirty="0">
                          <a:solidFill>
                            <a:srgbClr val="002060"/>
                          </a:solidFill>
                        </a:rPr>
                        <a:t>Intracerebral</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73.3%</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882412736"/>
                  </a:ext>
                </a:extLst>
              </a:tr>
              <a:tr h="365665">
                <a:tc>
                  <a:txBody>
                    <a:bodyPr/>
                    <a:lstStyle/>
                    <a:p>
                      <a:pPr algn="l"/>
                      <a:r>
                        <a:rPr lang="en-US" sz="1600" b="0" kern="1200" dirty="0">
                          <a:solidFill>
                            <a:srgbClr val="002060"/>
                          </a:solidFill>
                        </a:rPr>
                        <a:t>Subarachnoid</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85.3%</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534463959"/>
                  </a:ext>
                </a:extLst>
              </a:tr>
              <a:tr h="381801">
                <a:tc>
                  <a:txBody>
                    <a:bodyPr/>
                    <a:lstStyle/>
                    <a:p>
                      <a:pPr algn="l"/>
                      <a:r>
                        <a:rPr lang="en-US" sz="1600" b="0" kern="1200" dirty="0">
                          <a:solidFill>
                            <a:srgbClr val="002060"/>
                          </a:solidFill>
                        </a:rPr>
                        <a:t>Subdural</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88.1%</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783803152"/>
                  </a:ext>
                </a:extLst>
              </a:tr>
              <a:tr h="381801">
                <a:tc>
                  <a:txBody>
                    <a:bodyPr/>
                    <a:lstStyle/>
                    <a:p>
                      <a:pPr algn="l"/>
                      <a:r>
                        <a:rPr lang="en-US" sz="1600" b="0" kern="1200" dirty="0">
                          <a:solidFill>
                            <a:srgbClr val="002060"/>
                          </a:solidFill>
                        </a:rPr>
                        <a:t>aPCC</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88.1%</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4048614355"/>
                  </a:ext>
                </a:extLst>
              </a:tr>
              <a:tr h="381801">
                <a:tc>
                  <a:txBody>
                    <a:bodyPr/>
                    <a:lstStyle/>
                    <a:p>
                      <a:pPr algn="l"/>
                      <a:r>
                        <a:rPr lang="en-US" sz="1600" b="0" kern="1200" dirty="0">
                          <a:solidFill>
                            <a:srgbClr val="002060"/>
                          </a:solidFill>
                        </a:rPr>
                        <a:t>4F-PCC</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79.4%</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523175689"/>
                  </a:ext>
                </a:extLst>
              </a:tr>
            </a:tbl>
          </a:graphicData>
        </a:graphic>
      </p:graphicFrame>
      <p:graphicFrame>
        <p:nvGraphicFramePr>
          <p:cNvPr id="17" name="Table 16">
            <a:extLst>
              <a:ext uri="{FF2B5EF4-FFF2-40B4-BE49-F238E27FC236}">
                <a16:creationId xmlns:a16="http://schemas.microsoft.com/office/drawing/2014/main" id="{98A7912C-F2C2-480F-B064-F09620F82A09}"/>
              </a:ext>
            </a:extLst>
          </p:cNvPr>
          <p:cNvGraphicFramePr>
            <a:graphicFrameLocks noGrp="1"/>
          </p:cNvGraphicFramePr>
          <p:nvPr/>
        </p:nvGraphicFramePr>
        <p:xfrm>
          <a:off x="7508225" y="4784101"/>
          <a:ext cx="3760782" cy="797462"/>
        </p:xfrm>
        <a:graphic>
          <a:graphicData uri="http://schemas.openxmlformats.org/drawingml/2006/table">
            <a:tbl>
              <a:tblPr firstRow="1" bandRow="1">
                <a:tableStyleId>{8A107856-5554-42FB-B03E-39F5DBC370BA}</a:tableStyleId>
              </a:tblPr>
              <a:tblGrid>
                <a:gridCol w="2394623">
                  <a:extLst>
                    <a:ext uri="{9D8B030D-6E8A-4147-A177-3AD203B41FA5}">
                      <a16:colId xmlns:a16="http://schemas.microsoft.com/office/drawing/2014/main" val="845347764"/>
                    </a:ext>
                  </a:extLst>
                </a:gridCol>
                <a:gridCol w="1366159">
                  <a:extLst>
                    <a:ext uri="{9D8B030D-6E8A-4147-A177-3AD203B41FA5}">
                      <a16:colId xmlns:a16="http://schemas.microsoft.com/office/drawing/2014/main" val="1477476018"/>
                    </a:ext>
                  </a:extLst>
                </a:gridCol>
              </a:tblGrid>
              <a:tr h="398731">
                <a:tc gridSpan="2">
                  <a:txBody>
                    <a:bodyPr/>
                    <a:lstStyle/>
                    <a:p>
                      <a:pPr algn="ctr"/>
                      <a:r>
                        <a:rPr lang="en-US" sz="1600" b="1" kern="1200" dirty="0">
                          <a:solidFill>
                            <a:schemeClr val="dk1"/>
                          </a:solidFill>
                        </a:rPr>
                        <a:t>Thrombotic Events (n=663)</a:t>
                      </a:r>
                      <a:endParaRPr lang="en-US" sz="1600" b="1" i="0" kern="1200" dirty="0">
                        <a:solidFill>
                          <a:schemeClr val="dk1"/>
                        </a:solidFill>
                        <a:latin typeface="Arial" panose="020B0604020202020204" pitchFamily="34" charset="0"/>
                        <a:ea typeface="+mn-ea"/>
                        <a:cs typeface="Arial" panose="020B0604020202020204" pitchFamily="34" charset="0"/>
                      </a:endParaRPr>
                    </a:p>
                  </a:txBody>
                  <a:tcPr marL="91416" marR="91416" marT="45708" marB="45708" anchor="ctr"/>
                </a:tc>
                <a:tc hMerge="1">
                  <a:txBody>
                    <a:bodyPr/>
                    <a:lstStyle/>
                    <a:p>
                      <a:endParaRPr lang="en-US" dirty="0"/>
                    </a:p>
                  </a:txBody>
                  <a:tcPr/>
                </a:tc>
                <a:extLst>
                  <a:ext uri="{0D108BD9-81ED-4DB2-BD59-A6C34878D82A}">
                    <a16:rowId xmlns:a16="http://schemas.microsoft.com/office/drawing/2014/main" val="4033172641"/>
                  </a:ext>
                </a:extLst>
              </a:tr>
              <a:tr h="398731">
                <a:tc>
                  <a:txBody>
                    <a:bodyPr/>
                    <a:lstStyle/>
                    <a:p>
                      <a:r>
                        <a:rPr lang="en-US" sz="1600" b="0" kern="1200" dirty="0">
                          <a:solidFill>
                            <a:srgbClr val="002060"/>
                          </a:solidFill>
                        </a:rPr>
                        <a:t>Overall (n=25)</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tc>
                  <a:txBody>
                    <a:bodyPr/>
                    <a:lstStyle/>
                    <a:p>
                      <a:pPr algn="ctr"/>
                      <a:r>
                        <a:rPr lang="en-US" sz="1600" b="0" kern="1200" dirty="0">
                          <a:solidFill>
                            <a:srgbClr val="002060"/>
                          </a:solidFill>
                        </a:rPr>
                        <a:t>3.8%</a:t>
                      </a:r>
                      <a:endParaRPr lang="en-US" sz="1600" b="0" i="0" kern="1200" dirty="0">
                        <a:solidFill>
                          <a:srgbClr val="002060"/>
                        </a:solidFill>
                        <a:latin typeface="Arial" panose="020B0604020202020204" pitchFamily="34" charset="0"/>
                        <a:ea typeface="+mn-ea"/>
                        <a:cs typeface="Arial" panose="020B0604020202020204" pitchFamily="34" charset="0"/>
                      </a:endParaRPr>
                    </a:p>
                  </a:txBody>
                  <a:tcPr marL="91416" marR="91416" marT="45708" marB="45708" anchor="ctr"/>
                </a:tc>
                <a:extLst>
                  <a:ext uri="{0D108BD9-81ED-4DB2-BD59-A6C34878D82A}">
                    <a16:rowId xmlns:a16="http://schemas.microsoft.com/office/drawing/2014/main" val="2909429040"/>
                  </a:ext>
                </a:extLst>
              </a:tr>
            </a:tbl>
          </a:graphicData>
        </a:graphic>
      </p:graphicFrame>
      <p:sp>
        <p:nvSpPr>
          <p:cNvPr id="7" name="TextBox 6">
            <a:extLst>
              <a:ext uri="{FF2B5EF4-FFF2-40B4-BE49-F238E27FC236}">
                <a16:creationId xmlns:a16="http://schemas.microsoft.com/office/drawing/2014/main" id="{72455BBF-6812-42EB-BDF9-84E8E7CD5266}"/>
              </a:ext>
            </a:extLst>
          </p:cNvPr>
          <p:cNvSpPr txBox="1"/>
          <p:nvPr/>
        </p:nvSpPr>
        <p:spPr>
          <a:xfrm>
            <a:off x="4379907" y="1345820"/>
            <a:ext cx="3128316" cy="4616648"/>
          </a:xfrm>
          <a:prstGeom prst="rect">
            <a:avLst/>
          </a:prstGeom>
          <a:solidFill>
            <a:schemeClr val="accent1"/>
          </a:solidFill>
        </p:spPr>
        <p:txBody>
          <a:bodyPr wrap="square" tIns="365760" bIns="365760" rtlCol="0">
            <a:spAutoFit/>
          </a:bodyPr>
          <a:lstStyle/>
          <a:p>
            <a:pPr algn="ctr"/>
            <a: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Timing of first brain </a:t>
            </a:r>
            <a:b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scan not reported</a:t>
            </a:r>
          </a:p>
          <a:p>
            <a:pPr algn="ctr"/>
            <a:endPar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Excluded patients </a:t>
            </a:r>
            <a:b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intraventricular involvement or </a:t>
            </a:r>
            <a:b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epidural hematoma</a:t>
            </a:r>
          </a:p>
          <a:p>
            <a:pPr algn="ctr"/>
            <a:endPar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 from last dose </a:t>
            </a:r>
            <a:b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DOAC not </a:t>
            </a:r>
            <a:b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collected</a:t>
            </a:r>
          </a:p>
          <a:p>
            <a:pPr algn="ctr"/>
            <a:endPar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Only 24% </a:t>
            </a:r>
            <a:b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discharged home</a:t>
            </a:r>
          </a:p>
        </p:txBody>
      </p:sp>
      <p:sp>
        <p:nvSpPr>
          <p:cNvPr id="12" name="Footer Placeholder 11">
            <a:extLst>
              <a:ext uri="{FF2B5EF4-FFF2-40B4-BE49-F238E27FC236}">
                <a16:creationId xmlns:a16="http://schemas.microsoft.com/office/drawing/2014/main" id="{953392E7-DCF1-93C5-DA40-CE1C5CA661FC}"/>
              </a:ext>
            </a:extLst>
          </p:cNvPr>
          <p:cNvSpPr>
            <a:spLocks noGrp="1"/>
          </p:cNvSpPr>
          <p:nvPr>
            <p:ph type="ftr" sz="quarter" idx="3"/>
          </p:nvPr>
        </p:nvSpPr>
        <p:spPr/>
        <p:txBody>
          <a:bodyPr/>
          <a:lstStyle/>
          <a:p>
            <a:r>
              <a:rPr lang="en-US" dirty="0"/>
              <a:t>4F-PCC, 4-factor prothrombin complex concentrate; </a:t>
            </a:r>
            <a:r>
              <a:rPr lang="en-US" dirty="0" err="1"/>
              <a:t>aPCC</a:t>
            </a:r>
            <a:r>
              <a:rPr lang="en-US" dirty="0"/>
              <a:t>, activated prothrombin complex concentrate; ICH, intracerebral hemorrhage; PCC, prothrombin complex concentrate. </a:t>
            </a:r>
          </a:p>
          <a:p>
            <a:r>
              <a:rPr lang="en-US" dirty="0" err="1"/>
              <a:t>Panos</a:t>
            </a:r>
            <a:r>
              <a:rPr lang="en-US" dirty="0"/>
              <a:t> NG, et al. </a:t>
            </a:r>
            <a:r>
              <a:rPr lang="en-US" i="1" dirty="0"/>
              <a:t>Circulation</a:t>
            </a:r>
            <a:r>
              <a:rPr lang="en-US" dirty="0"/>
              <a:t> 2020;141:1681-9.</a:t>
            </a:r>
          </a:p>
        </p:txBody>
      </p:sp>
      <p:sp>
        <p:nvSpPr>
          <p:cNvPr id="19" name="Title 18">
            <a:extLst>
              <a:ext uri="{FF2B5EF4-FFF2-40B4-BE49-F238E27FC236}">
                <a16:creationId xmlns:a16="http://schemas.microsoft.com/office/drawing/2014/main" id="{99385CA6-49B7-C26F-4AA9-39D5CD9F107B}"/>
              </a:ext>
            </a:extLst>
          </p:cNvPr>
          <p:cNvSpPr>
            <a:spLocks noGrp="1"/>
          </p:cNvSpPr>
          <p:nvPr>
            <p:ph type="title"/>
          </p:nvPr>
        </p:nvSpPr>
        <p:spPr/>
        <p:txBody>
          <a:bodyPr/>
          <a:lstStyle/>
          <a:p>
            <a:r>
              <a:rPr lang="en-US"/>
              <a:t>FIX ICH Study: Retrospective Analysis of PCC for Xa Inhibitor Reversal</a:t>
            </a:r>
            <a:endParaRPr lang="en-US" dirty="0"/>
          </a:p>
        </p:txBody>
      </p:sp>
    </p:spTree>
    <p:extLst>
      <p:ext uri="{BB962C8B-B14F-4D97-AF65-F5344CB8AC3E}">
        <p14:creationId xmlns:p14="http://schemas.microsoft.com/office/powerpoint/2010/main" val="208926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82"/>
          <p:cNvSpPr txBox="1">
            <a:spLocks noGrp="1"/>
          </p:cNvSpPr>
          <p:nvPr>
            <p:ph type="title"/>
          </p:nvPr>
        </p:nvSpPr>
        <p:spPr>
          <a:xfrm>
            <a:off x="609600" y="200025"/>
            <a:ext cx="10744200" cy="1184275"/>
          </a:xfrm>
          <a:noFill/>
          <a:ln>
            <a:noFill/>
          </a:ln>
        </p:spPr>
        <p:txBody>
          <a:bodyPr spcFirstLastPara="1" vert="horz" wrap="square" lIns="91401" tIns="45688" rIns="91401" bIns="45688" rtlCol="0" anchor="t" anchorCtr="0">
            <a:noAutofit/>
          </a:bodyPr>
          <a:lstStyle/>
          <a:p>
            <a:r>
              <a:rPr lang="en-US"/>
              <a:t>Observational Prospective Studies of 4F-PCC for DOAC-Associated Major Bleeding</a:t>
            </a:r>
            <a:endParaRPr lang="en-US" dirty="0"/>
          </a:p>
        </p:txBody>
      </p:sp>
      <p:graphicFrame>
        <p:nvGraphicFramePr>
          <p:cNvPr id="1072" name="Google Shape;1072;p82"/>
          <p:cNvGraphicFramePr/>
          <p:nvPr>
            <p:extLst>
              <p:ext uri="{D42A27DB-BD31-4B8C-83A1-F6EECF244321}">
                <p14:modId xmlns:p14="http://schemas.microsoft.com/office/powerpoint/2010/main" val="2386153458"/>
              </p:ext>
            </p:extLst>
          </p:nvPr>
        </p:nvGraphicFramePr>
        <p:xfrm>
          <a:off x="609600" y="1464652"/>
          <a:ext cx="10744198" cy="4378249"/>
        </p:xfrm>
        <a:graphic>
          <a:graphicData uri="http://schemas.openxmlformats.org/drawingml/2006/table">
            <a:tbl>
              <a:tblPr firstRow="1" bandRow="1">
                <a:tableStyleId>{5C22544A-7EE6-4342-B048-85BDC9FD1C3A}</a:tableStyleId>
              </a:tblPr>
              <a:tblGrid>
                <a:gridCol w="2604976">
                  <a:extLst>
                    <a:ext uri="{9D8B030D-6E8A-4147-A177-3AD203B41FA5}">
                      <a16:colId xmlns:a16="http://schemas.microsoft.com/office/drawing/2014/main" val="20000"/>
                    </a:ext>
                  </a:extLst>
                </a:gridCol>
                <a:gridCol w="2713074">
                  <a:extLst>
                    <a:ext uri="{9D8B030D-6E8A-4147-A177-3AD203B41FA5}">
                      <a16:colId xmlns:a16="http://schemas.microsoft.com/office/drawing/2014/main" val="20001"/>
                    </a:ext>
                  </a:extLst>
                </a:gridCol>
                <a:gridCol w="2713074">
                  <a:extLst>
                    <a:ext uri="{9D8B030D-6E8A-4147-A177-3AD203B41FA5}">
                      <a16:colId xmlns:a16="http://schemas.microsoft.com/office/drawing/2014/main" val="20002"/>
                    </a:ext>
                  </a:extLst>
                </a:gridCol>
                <a:gridCol w="2713074">
                  <a:extLst>
                    <a:ext uri="{9D8B030D-6E8A-4147-A177-3AD203B41FA5}">
                      <a16:colId xmlns:a16="http://schemas.microsoft.com/office/drawing/2014/main" val="20003"/>
                    </a:ext>
                  </a:extLst>
                </a:gridCol>
              </a:tblGrid>
              <a:tr h="498962">
                <a:tc>
                  <a:txBody>
                    <a:bodyPr/>
                    <a:lstStyle/>
                    <a:p>
                      <a:pPr marL="0" marR="0" lvl="0" indent="0" algn="l" rtl="0">
                        <a:spcBef>
                          <a:spcPts val="0"/>
                        </a:spcBef>
                        <a:spcAft>
                          <a:spcPts val="0"/>
                        </a:spcAft>
                        <a:buNone/>
                      </a:pPr>
                      <a:r>
                        <a:rPr lang="en-US" sz="1800" b="1" dirty="0">
                          <a:solidFill>
                            <a:schemeClr val="bg1"/>
                          </a:solidFill>
                          <a:effectLst>
                            <a:outerShdw blurRad="38100" dist="38100" dir="2700000" algn="tl">
                              <a:srgbClr val="000000">
                                <a:alpha val="43137"/>
                              </a:srgbClr>
                            </a:outerShdw>
                          </a:effectLst>
                        </a:rPr>
                        <a:t>Study</a:t>
                      </a:r>
                      <a:endParaRP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b="1" dirty="0">
                          <a:solidFill>
                            <a:schemeClr val="bg1"/>
                          </a:solidFill>
                          <a:effectLst>
                            <a:outerShdw blurRad="38100" dist="38100" dir="2700000" algn="tl">
                              <a:srgbClr val="000000">
                                <a:alpha val="43137"/>
                              </a:srgbClr>
                            </a:outerShdw>
                          </a:effectLst>
                        </a:rPr>
                        <a:t>Majeed 2017 (n=84)</a:t>
                      </a:r>
                      <a:endParaRP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b="1" dirty="0">
                          <a:solidFill>
                            <a:schemeClr val="bg1"/>
                          </a:solidFill>
                          <a:effectLst>
                            <a:outerShdw blurRad="38100" dist="38100" dir="2700000" algn="tl">
                              <a:srgbClr val="000000">
                                <a:alpha val="43137"/>
                              </a:srgbClr>
                            </a:outerShdw>
                          </a:effectLst>
                        </a:rPr>
                        <a:t>Schulman 2018 (n=66)</a:t>
                      </a:r>
                      <a:endParaRP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b="1" dirty="0" err="1">
                          <a:solidFill>
                            <a:schemeClr val="bg1"/>
                          </a:solidFill>
                          <a:effectLst>
                            <a:outerShdw blurRad="38100" dist="38100" dir="2700000" algn="tl">
                              <a:srgbClr val="000000">
                                <a:alpha val="43137"/>
                              </a:srgbClr>
                            </a:outerShdw>
                          </a:effectLst>
                        </a:rPr>
                        <a:t>Bavalia</a:t>
                      </a:r>
                      <a:r>
                        <a:rPr lang="en-US" sz="1800" b="1" dirty="0">
                          <a:solidFill>
                            <a:schemeClr val="bg1"/>
                          </a:solidFill>
                          <a:effectLst>
                            <a:outerShdw blurRad="38100" dist="38100" dir="2700000" algn="tl">
                              <a:srgbClr val="000000">
                                <a:alpha val="43137"/>
                              </a:srgbClr>
                            </a:outerShdw>
                          </a:effectLst>
                        </a:rPr>
                        <a:t> 2020 (n=51)</a:t>
                      </a:r>
                      <a:endParaRP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893" marR="121893" marT="60934" marB="60934" anchor="ctr"/>
                </a:tc>
                <a:extLst>
                  <a:ext uri="{0D108BD9-81ED-4DB2-BD59-A6C34878D82A}">
                    <a16:rowId xmlns:a16="http://schemas.microsoft.com/office/drawing/2014/main" val="10000"/>
                  </a:ext>
                </a:extLst>
              </a:tr>
              <a:tr h="944614">
                <a:tc>
                  <a:txBody>
                    <a:bodyPr/>
                    <a:lstStyle/>
                    <a:p>
                      <a:pPr marL="0" marR="0" lvl="0" indent="0" algn="l" rtl="0">
                        <a:spcBef>
                          <a:spcPts val="0"/>
                        </a:spcBef>
                        <a:spcAft>
                          <a:spcPts val="0"/>
                        </a:spcAft>
                        <a:buNone/>
                      </a:pPr>
                      <a:r>
                        <a:rPr lang="en-US" sz="1600" b="0" dirty="0"/>
                        <a:t>Reversal agent</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ctr" rtl="0">
                        <a:spcBef>
                          <a:spcPts val="0"/>
                        </a:spcBef>
                        <a:spcAft>
                          <a:spcPts val="0"/>
                        </a:spcAft>
                        <a:buNone/>
                      </a:pPr>
                      <a:r>
                        <a:rPr lang="en-US" sz="1600" b="0" dirty="0"/>
                        <a:t>Median </a:t>
                      </a:r>
                      <a:r>
                        <a:rPr lang="en-US" sz="1600" b="0" dirty="0">
                          <a:sym typeface="Calibri"/>
                        </a:rPr>
                        <a:t>4F-PCC</a:t>
                      </a:r>
                      <a:r>
                        <a:rPr lang="en-US" sz="1600" b="0" dirty="0"/>
                        <a:t> dose 2000 units (1500-2000 units); 25 units/kg</a:t>
                      </a:r>
                      <a:endParaRPr sz="1600" b="0"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lnSpc>
                          <a:spcPct val="100000"/>
                        </a:lnSpc>
                        <a:spcBef>
                          <a:spcPts val="0"/>
                        </a:spcBef>
                        <a:spcAft>
                          <a:spcPts val="0"/>
                        </a:spcAft>
                        <a:buClr>
                          <a:schemeClr val="dk1"/>
                        </a:buClr>
                        <a:buSzPts val="1400"/>
                        <a:buFont typeface="Calibri"/>
                        <a:buNone/>
                      </a:pPr>
                      <a:r>
                        <a:rPr lang="en-US" sz="1600" b="0" dirty="0">
                          <a:sym typeface="Calibri"/>
                        </a:rPr>
                        <a:t>4F-PCC fixed 2000 units</a:t>
                      </a:r>
                      <a:endParaRPr sz="1600" b="0"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600" b="0" dirty="0"/>
                        <a:t>Median </a:t>
                      </a:r>
                      <a:r>
                        <a:rPr lang="en-US" sz="1600" b="0" dirty="0">
                          <a:sym typeface="Calibri"/>
                        </a:rPr>
                        <a:t>4F-PCC</a:t>
                      </a:r>
                      <a:r>
                        <a:rPr lang="en-US" sz="1600" b="0" dirty="0"/>
                        <a:t> dose 3500 units (3000-4000 units); 50 units/kg</a:t>
                      </a:r>
                      <a:endParaRPr sz="1600" b="0" dirty="0">
                        <a:latin typeface="Arial" panose="020B0604020202020204" pitchFamily="34" charset="0"/>
                        <a:cs typeface="Arial" panose="020B0604020202020204" pitchFamily="34" charset="0"/>
                      </a:endParaRPr>
                    </a:p>
                  </a:txBody>
                  <a:tcPr marL="121893" marR="121893" marT="60934" marB="60934" anchor="ctr"/>
                </a:tc>
                <a:extLst>
                  <a:ext uri="{0D108BD9-81ED-4DB2-BD59-A6C34878D82A}">
                    <a16:rowId xmlns:a16="http://schemas.microsoft.com/office/drawing/2014/main" val="10001"/>
                  </a:ext>
                </a:extLst>
              </a:tr>
              <a:tr h="670365">
                <a:tc>
                  <a:txBody>
                    <a:bodyPr/>
                    <a:lstStyle/>
                    <a:p>
                      <a:pPr marL="0" marR="0" lvl="0" indent="0" algn="l" rtl="0">
                        <a:spcBef>
                          <a:spcPts val="0"/>
                        </a:spcBef>
                        <a:spcAft>
                          <a:spcPts val="0"/>
                        </a:spcAft>
                        <a:buNone/>
                      </a:pPr>
                      <a:r>
                        <a:rPr lang="en-US" sz="1600" b="0" dirty="0"/>
                        <a:t>Agent reversed</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ctr" rtl="0">
                        <a:spcBef>
                          <a:spcPts val="0"/>
                        </a:spcBef>
                        <a:spcAft>
                          <a:spcPts val="0"/>
                        </a:spcAft>
                        <a:buNone/>
                      </a:pPr>
                      <a:r>
                        <a:rPr lang="en-US" sz="1600" b="0" dirty="0">
                          <a:sym typeface="Calibri"/>
                        </a:rPr>
                        <a:t>Apixaban (46.4%)</a:t>
                      </a:r>
                      <a:endParaRPr sz="1600" b="0" dirty="0"/>
                    </a:p>
                    <a:p>
                      <a:pPr marL="0" marR="0" lvl="0" indent="0" algn="ctr" rtl="0">
                        <a:spcBef>
                          <a:spcPts val="0"/>
                        </a:spcBef>
                        <a:spcAft>
                          <a:spcPts val="0"/>
                        </a:spcAft>
                        <a:buNone/>
                      </a:pPr>
                      <a:r>
                        <a:rPr lang="en-US" sz="1600" b="0" dirty="0">
                          <a:sym typeface="Calibri"/>
                        </a:rPr>
                        <a:t>Rivaroxaban (53.6%)</a:t>
                      </a:r>
                      <a:endParaRPr sz="1600" b="0"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600" b="0" dirty="0"/>
                        <a:t>Apixaban (44%) </a:t>
                      </a:r>
                      <a:endParaRPr sz="1600" b="0" dirty="0"/>
                    </a:p>
                    <a:p>
                      <a:pPr marL="0" marR="0" lvl="0" indent="0" algn="ctr" rtl="0">
                        <a:spcBef>
                          <a:spcPts val="0"/>
                        </a:spcBef>
                        <a:spcAft>
                          <a:spcPts val="0"/>
                        </a:spcAft>
                        <a:buNone/>
                      </a:pPr>
                      <a:r>
                        <a:rPr lang="en-US" sz="1600" b="0" dirty="0"/>
                        <a:t>Rivaroxaban (56%)</a:t>
                      </a:r>
                      <a:endParaRPr sz="1600" b="0"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600" b="0" dirty="0"/>
                        <a:t>Apixaban (46%)</a:t>
                      </a:r>
                      <a:endParaRPr sz="1600" b="0" dirty="0"/>
                    </a:p>
                    <a:p>
                      <a:pPr marL="0" marR="0" lvl="0" indent="0" algn="ctr" rtl="0">
                        <a:spcBef>
                          <a:spcPts val="0"/>
                        </a:spcBef>
                        <a:spcAft>
                          <a:spcPts val="0"/>
                        </a:spcAft>
                        <a:buNone/>
                      </a:pPr>
                      <a:r>
                        <a:rPr lang="en-US" sz="1600" b="0" dirty="0"/>
                        <a:t>Rivaroxaban (54%)</a:t>
                      </a:r>
                      <a:endParaRPr sz="1600" b="0" dirty="0">
                        <a:latin typeface="Arial" panose="020B0604020202020204" pitchFamily="34" charset="0"/>
                        <a:cs typeface="Arial" panose="020B0604020202020204" pitchFamily="34" charset="0"/>
                      </a:endParaRPr>
                    </a:p>
                  </a:txBody>
                  <a:tcPr marL="121893" marR="121893" marT="60934" marB="60934" anchor="ctr"/>
                </a:tc>
                <a:extLst>
                  <a:ext uri="{0D108BD9-81ED-4DB2-BD59-A6C34878D82A}">
                    <a16:rowId xmlns:a16="http://schemas.microsoft.com/office/drawing/2014/main" val="10003"/>
                  </a:ext>
                </a:extLst>
              </a:tr>
              <a:tr h="396117">
                <a:tc>
                  <a:txBody>
                    <a:bodyPr/>
                    <a:lstStyle/>
                    <a:p>
                      <a:pPr marL="0" marR="0" lvl="0" indent="0" algn="l" rtl="0">
                        <a:spcBef>
                          <a:spcPts val="0"/>
                        </a:spcBef>
                        <a:spcAft>
                          <a:spcPts val="0"/>
                        </a:spcAft>
                        <a:buNone/>
                      </a:pPr>
                      <a:r>
                        <a:rPr lang="en-US" sz="1600" b="0" dirty="0"/>
                        <a:t>ICH</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ctr" rtl="0">
                        <a:spcBef>
                          <a:spcPts val="0"/>
                        </a:spcBef>
                        <a:spcAft>
                          <a:spcPts val="0"/>
                        </a:spcAft>
                        <a:buNone/>
                      </a:pPr>
                      <a:r>
                        <a:rPr lang="en-US" sz="1600" b="0" dirty="0"/>
                        <a:t>70%</a:t>
                      </a:r>
                      <a:endParaRPr sz="1600" b="0"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600" b="0" dirty="0"/>
                        <a:t>55%</a:t>
                      </a:r>
                      <a:endParaRPr sz="1600" b="0"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600" b="0" dirty="0"/>
                        <a:t>59% (45/76)</a:t>
                      </a:r>
                      <a:endParaRPr sz="1600" b="0" dirty="0">
                        <a:latin typeface="Arial" panose="020B0604020202020204" pitchFamily="34" charset="0"/>
                        <a:cs typeface="Arial" panose="020B0604020202020204" pitchFamily="34" charset="0"/>
                      </a:endParaRPr>
                    </a:p>
                  </a:txBody>
                  <a:tcPr marL="121893" marR="121893" marT="60934" marB="60934" anchor="ctr"/>
                </a:tc>
                <a:extLst>
                  <a:ext uri="{0D108BD9-81ED-4DB2-BD59-A6C34878D82A}">
                    <a16:rowId xmlns:a16="http://schemas.microsoft.com/office/drawing/2014/main" val="10004"/>
                  </a:ext>
                </a:extLst>
              </a:tr>
              <a:tr h="443767">
                <a:tc>
                  <a:txBody>
                    <a:bodyPr/>
                    <a:lstStyle/>
                    <a:p>
                      <a:pPr marL="0" marR="0" lvl="0" indent="0" algn="l" rtl="0">
                        <a:spcBef>
                          <a:spcPts val="0"/>
                        </a:spcBef>
                        <a:spcAft>
                          <a:spcPts val="0"/>
                        </a:spcAft>
                        <a:buNone/>
                      </a:pPr>
                      <a:r>
                        <a:rPr lang="en-US" sz="1600" b="0" dirty="0"/>
                        <a:t>Time since last dose (h)</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ctr" rtl="0">
                        <a:spcBef>
                          <a:spcPts val="0"/>
                        </a:spcBef>
                        <a:spcAft>
                          <a:spcPts val="0"/>
                        </a:spcAft>
                        <a:buNone/>
                      </a:pPr>
                      <a:r>
                        <a:rPr lang="en-US" sz="1600" b="0" dirty="0"/>
                        <a:t>12.5 (9-16)</a:t>
                      </a:r>
                      <a:endParaRPr sz="1600" b="0"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600" b="0" dirty="0"/>
                        <a:t>18 (12-21)</a:t>
                      </a:r>
                      <a:endParaRPr sz="1600" b="0"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600" b="0" dirty="0"/>
                        <a:t>10 (6-16)</a:t>
                      </a:r>
                      <a:endParaRPr sz="1600" b="0" dirty="0">
                        <a:latin typeface="Arial" panose="020B0604020202020204" pitchFamily="34" charset="0"/>
                        <a:cs typeface="Arial" panose="020B0604020202020204" pitchFamily="34" charset="0"/>
                      </a:endParaRPr>
                    </a:p>
                  </a:txBody>
                  <a:tcPr marL="121893" marR="121893" marT="60934" marB="60934" anchor="ctr"/>
                </a:tc>
                <a:extLst>
                  <a:ext uri="{0D108BD9-81ED-4DB2-BD59-A6C34878D82A}">
                    <a16:rowId xmlns:a16="http://schemas.microsoft.com/office/drawing/2014/main" val="10005"/>
                  </a:ext>
                </a:extLst>
              </a:tr>
              <a:tr h="657956">
                <a:tc>
                  <a:txBody>
                    <a:bodyPr/>
                    <a:lstStyle/>
                    <a:p>
                      <a:pPr marL="0" marR="0" lvl="0" indent="0" algn="l" rtl="0">
                        <a:spcBef>
                          <a:spcPts val="0"/>
                        </a:spcBef>
                        <a:spcAft>
                          <a:spcPts val="0"/>
                        </a:spcAft>
                        <a:buNone/>
                      </a:pPr>
                      <a:r>
                        <a:rPr lang="en-US" sz="1600" b="0" dirty="0"/>
                        <a:t>Effective hemostasis at 24 hours</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ctr" rtl="0">
                        <a:spcBef>
                          <a:spcPts val="0"/>
                        </a:spcBef>
                        <a:spcAft>
                          <a:spcPts val="0"/>
                        </a:spcAft>
                        <a:buNone/>
                      </a:pPr>
                      <a:r>
                        <a:rPr lang="en-US" sz="1600" b="0" dirty="0"/>
                        <a:t>Effective = 69.1%</a:t>
                      </a:r>
                      <a:endParaRPr sz="1600" b="0"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600" b="0" dirty="0"/>
                        <a:t>Overall = 85%: Good = 65%; Moderate = 20%</a:t>
                      </a:r>
                      <a:endParaRPr sz="1600" b="0"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600" b="0" dirty="0"/>
                        <a:t>Effective = 70%</a:t>
                      </a:r>
                    </a:p>
                    <a:p>
                      <a:pPr marL="0" marR="0" lvl="0" indent="0" algn="ctr" rtl="0">
                        <a:spcBef>
                          <a:spcPts val="0"/>
                        </a:spcBef>
                        <a:spcAft>
                          <a:spcPts val="0"/>
                        </a:spcAft>
                        <a:buNone/>
                      </a:pPr>
                      <a:r>
                        <a:rPr lang="en-US" sz="1600" b="0" dirty="0"/>
                        <a:t>(17% levels &lt;50 ng/mL)</a:t>
                      </a:r>
                      <a:endParaRPr sz="1600" b="0" dirty="0">
                        <a:latin typeface="Arial" panose="020B0604020202020204" pitchFamily="34" charset="0"/>
                        <a:cs typeface="Arial" panose="020B0604020202020204" pitchFamily="34" charset="0"/>
                      </a:endParaRPr>
                    </a:p>
                  </a:txBody>
                  <a:tcPr marL="121893" marR="121893" marT="60934" marB="60934" anchor="ctr"/>
                </a:tc>
                <a:extLst>
                  <a:ext uri="{0D108BD9-81ED-4DB2-BD59-A6C34878D82A}">
                    <a16:rowId xmlns:a16="http://schemas.microsoft.com/office/drawing/2014/main" val="10006"/>
                  </a:ext>
                </a:extLst>
              </a:tr>
              <a:tr h="370351">
                <a:tc>
                  <a:txBody>
                    <a:bodyPr/>
                    <a:lstStyle/>
                    <a:p>
                      <a:pPr marL="0" marR="0" lvl="0" indent="0" algn="l" rtl="0">
                        <a:spcBef>
                          <a:spcPts val="0"/>
                        </a:spcBef>
                        <a:spcAft>
                          <a:spcPts val="0"/>
                        </a:spcAft>
                        <a:buNone/>
                      </a:pPr>
                      <a:r>
                        <a:rPr lang="en-US" sz="1600" b="0" dirty="0"/>
                        <a:t>Thrombotic events</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ctr" rtl="0">
                        <a:spcBef>
                          <a:spcPts val="0"/>
                        </a:spcBef>
                        <a:spcAft>
                          <a:spcPts val="0"/>
                        </a:spcAft>
                        <a:buNone/>
                      </a:pPr>
                      <a:r>
                        <a:rPr lang="en-US" sz="1600" b="0" dirty="0"/>
                        <a:t>4%</a:t>
                      </a:r>
                      <a:endParaRPr sz="1600" b="0"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600" b="0" dirty="0"/>
                        <a:t>8%</a:t>
                      </a:r>
                      <a:endParaRPr sz="1600" b="0"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600" b="0" dirty="0"/>
                        <a:t>2%</a:t>
                      </a:r>
                      <a:endParaRPr sz="1600" b="0" dirty="0">
                        <a:latin typeface="Arial" panose="020B0604020202020204" pitchFamily="34" charset="0"/>
                        <a:cs typeface="Arial" panose="020B0604020202020204" pitchFamily="34" charset="0"/>
                      </a:endParaRPr>
                    </a:p>
                  </a:txBody>
                  <a:tcPr marL="121893" marR="121893" marT="60934" marB="60934" anchor="ctr"/>
                </a:tc>
                <a:extLst>
                  <a:ext uri="{0D108BD9-81ED-4DB2-BD59-A6C34878D82A}">
                    <a16:rowId xmlns:a16="http://schemas.microsoft.com/office/drawing/2014/main" val="10007"/>
                  </a:ext>
                </a:extLst>
              </a:tr>
              <a:tr h="396117">
                <a:tc>
                  <a:txBody>
                    <a:bodyPr/>
                    <a:lstStyle/>
                    <a:p>
                      <a:pPr marL="0" marR="0" lvl="0" indent="0" algn="l" rtl="0">
                        <a:spcBef>
                          <a:spcPts val="0"/>
                        </a:spcBef>
                        <a:spcAft>
                          <a:spcPts val="0"/>
                        </a:spcAft>
                        <a:buNone/>
                      </a:pPr>
                      <a:r>
                        <a:rPr lang="en-US" sz="1600" b="0" dirty="0"/>
                        <a:t>30-day mortality</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ctr" rtl="0">
                        <a:spcBef>
                          <a:spcPts val="0"/>
                        </a:spcBef>
                        <a:spcAft>
                          <a:spcPts val="0"/>
                        </a:spcAft>
                        <a:buNone/>
                      </a:pPr>
                      <a:r>
                        <a:rPr lang="en-US" sz="1600" b="0" dirty="0"/>
                        <a:t>32%</a:t>
                      </a:r>
                      <a:endParaRPr sz="1600" b="0"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600" b="0" dirty="0"/>
                        <a:t>14%</a:t>
                      </a:r>
                      <a:endParaRPr sz="1600" b="0" dirty="0">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600" b="0" dirty="0"/>
                        <a:t>18%</a:t>
                      </a:r>
                      <a:endParaRPr sz="1600" b="0" dirty="0">
                        <a:latin typeface="Arial" panose="020B0604020202020204" pitchFamily="34" charset="0"/>
                        <a:cs typeface="Arial" panose="020B0604020202020204" pitchFamily="34" charset="0"/>
                      </a:endParaRPr>
                    </a:p>
                  </a:txBody>
                  <a:tcPr marL="121893" marR="121893" marT="60934" marB="60934" anchor="ctr"/>
                </a:tc>
                <a:extLst>
                  <a:ext uri="{0D108BD9-81ED-4DB2-BD59-A6C34878D82A}">
                    <a16:rowId xmlns:a16="http://schemas.microsoft.com/office/drawing/2014/main" val="10008"/>
                  </a:ext>
                </a:extLst>
              </a:tr>
            </a:tbl>
          </a:graphicData>
        </a:graphic>
      </p:graphicFrame>
      <p:sp>
        <p:nvSpPr>
          <p:cNvPr id="9" name="Footer Placeholder 8">
            <a:extLst>
              <a:ext uri="{FF2B5EF4-FFF2-40B4-BE49-F238E27FC236}">
                <a16:creationId xmlns:a16="http://schemas.microsoft.com/office/drawing/2014/main" id="{8441E783-8346-A6D5-7F50-5599EB46478D}"/>
              </a:ext>
            </a:extLst>
          </p:cNvPr>
          <p:cNvSpPr>
            <a:spLocks noGrp="1"/>
          </p:cNvSpPr>
          <p:nvPr>
            <p:ph type="ftr" sz="quarter" idx="3"/>
          </p:nvPr>
        </p:nvSpPr>
        <p:spPr/>
        <p:txBody>
          <a:bodyPr/>
          <a:lstStyle/>
          <a:p>
            <a:r>
              <a:rPr lang="en-US" dirty="0"/>
              <a:t>Majeed A, et al. </a:t>
            </a:r>
            <a:r>
              <a:rPr lang="en-US" i="1" dirty="0"/>
              <a:t>Blood</a:t>
            </a:r>
            <a:r>
              <a:rPr lang="en-US" dirty="0"/>
              <a:t>. 2017;130:1706-12; Schulman S, et al. </a:t>
            </a:r>
            <a:r>
              <a:rPr lang="en-US" i="1" dirty="0" err="1"/>
              <a:t>Thromb</a:t>
            </a:r>
            <a:r>
              <a:rPr lang="en-US" i="1" dirty="0"/>
              <a:t> </a:t>
            </a:r>
            <a:r>
              <a:rPr lang="en-US" i="1" dirty="0" err="1"/>
              <a:t>Haemost</a:t>
            </a:r>
            <a:r>
              <a:rPr lang="en-US" dirty="0"/>
              <a:t>. 2018;118:842-51; </a:t>
            </a:r>
            <a:r>
              <a:rPr lang="en-US" dirty="0" err="1"/>
              <a:t>Bavalia</a:t>
            </a:r>
            <a:r>
              <a:rPr lang="en-US" dirty="0"/>
              <a:t> R, et al. </a:t>
            </a:r>
            <a:r>
              <a:rPr lang="en-US" i="1" dirty="0"/>
              <a:t>Res </a:t>
            </a:r>
            <a:r>
              <a:rPr lang="en-US" i="1" dirty="0" err="1"/>
              <a:t>Pract</a:t>
            </a:r>
            <a:r>
              <a:rPr lang="en-US" i="1" dirty="0"/>
              <a:t> </a:t>
            </a:r>
            <a:r>
              <a:rPr lang="en-US" i="1" dirty="0" err="1"/>
              <a:t>Thromb</a:t>
            </a:r>
            <a:r>
              <a:rPr lang="en-US" i="1" dirty="0"/>
              <a:t> </a:t>
            </a:r>
            <a:r>
              <a:rPr lang="en-US" i="1" dirty="0" err="1"/>
              <a:t>Haemost</a:t>
            </a:r>
            <a:r>
              <a:rPr lang="en-US" dirty="0"/>
              <a:t>. 2020;4:569-81.</a:t>
            </a:r>
          </a:p>
        </p:txBody>
      </p:sp>
    </p:spTree>
    <p:extLst>
      <p:ext uri="{BB962C8B-B14F-4D97-AF65-F5344CB8AC3E}">
        <p14:creationId xmlns:p14="http://schemas.microsoft.com/office/powerpoint/2010/main" val="179348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82"/>
          <p:cNvSpPr txBox="1">
            <a:spLocks noGrp="1"/>
          </p:cNvSpPr>
          <p:nvPr>
            <p:ph type="title"/>
          </p:nvPr>
        </p:nvSpPr>
        <p:spPr>
          <a:xfrm>
            <a:off x="609600" y="199505"/>
            <a:ext cx="10744200" cy="1185577"/>
          </a:xfrm>
          <a:noFill/>
          <a:ln>
            <a:noFill/>
          </a:ln>
        </p:spPr>
        <p:txBody>
          <a:bodyPr spcFirstLastPara="1" vert="horz" wrap="square" lIns="91401" tIns="45688" rIns="91401" bIns="45688" rtlCol="0" anchor="t" anchorCtr="0">
            <a:noAutofit/>
          </a:bodyPr>
          <a:lstStyle/>
          <a:p>
            <a:pPr lvl="0"/>
            <a:r>
              <a:rPr lang="en-US" dirty="0"/>
              <a:t>4F-PCC Versus Andexanet Alfa for ICH</a:t>
            </a:r>
          </a:p>
        </p:txBody>
      </p:sp>
      <p:graphicFrame>
        <p:nvGraphicFramePr>
          <p:cNvPr id="1072" name="Google Shape;1072;p82"/>
          <p:cNvGraphicFramePr/>
          <p:nvPr>
            <p:extLst>
              <p:ext uri="{D42A27DB-BD31-4B8C-83A1-F6EECF244321}">
                <p14:modId xmlns:p14="http://schemas.microsoft.com/office/powerpoint/2010/main" val="2902220979"/>
              </p:ext>
            </p:extLst>
          </p:nvPr>
        </p:nvGraphicFramePr>
        <p:xfrm>
          <a:off x="609600" y="1173896"/>
          <a:ext cx="10744199" cy="4622387"/>
        </p:xfrm>
        <a:graphic>
          <a:graphicData uri="http://schemas.openxmlformats.org/drawingml/2006/table">
            <a:tbl>
              <a:tblPr firstRow="1" bandRow="1">
                <a:tableStyleId>{5C22544A-7EE6-4342-B048-85BDC9FD1C3A}</a:tableStyleId>
              </a:tblPr>
              <a:tblGrid>
                <a:gridCol w="1592709">
                  <a:extLst>
                    <a:ext uri="{9D8B030D-6E8A-4147-A177-3AD203B41FA5}">
                      <a16:colId xmlns:a16="http://schemas.microsoft.com/office/drawing/2014/main" val="20000"/>
                    </a:ext>
                  </a:extLst>
                </a:gridCol>
                <a:gridCol w="2747870">
                  <a:extLst>
                    <a:ext uri="{9D8B030D-6E8A-4147-A177-3AD203B41FA5}">
                      <a16:colId xmlns:a16="http://schemas.microsoft.com/office/drawing/2014/main" val="20001"/>
                    </a:ext>
                  </a:extLst>
                </a:gridCol>
                <a:gridCol w="3421864">
                  <a:extLst>
                    <a:ext uri="{9D8B030D-6E8A-4147-A177-3AD203B41FA5}">
                      <a16:colId xmlns:a16="http://schemas.microsoft.com/office/drawing/2014/main" val="20002"/>
                    </a:ext>
                  </a:extLst>
                </a:gridCol>
                <a:gridCol w="2981756">
                  <a:extLst>
                    <a:ext uri="{9D8B030D-6E8A-4147-A177-3AD203B41FA5}">
                      <a16:colId xmlns:a16="http://schemas.microsoft.com/office/drawing/2014/main" val="1513367307"/>
                    </a:ext>
                  </a:extLst>
                </a:gridCol>
              </a:tblGrid>
              <a:tr h="494388">
                <a:tc>
                  <a:txBody>
                    <a:bodyPr/>
                    <a:lstStyle/>
                    <a:p>
                      <a:pPr marL="0" marR="0" lvl="0" indent="0" algn="l" rtl="0">
                        <a:spcBef>
                          <a:spcPts val="0"/>
                        </a:spcBef>
                        <a:spcAft>
                          <a:spcPts val="0"/>
                        </a:spcAft>
                        <a:buNone/>
                      </a:pPr>
                      <a:r>
                        <a:rPr lang="en-US" sz="1800" dirty="0">
                          <a:solidFill>
                            <a:schemeClr val="bg1"/>
                          </a:solidFill>
                          <a:effectLst>
                            <a:outerShdw blurRad="38100" dist="38100" dir="2700000" algn="tl">
                              <a:srgbClr val="000000">
                                <a:alpha val="43137"/>
                              </a:srgbClr>
                            </a:outerShdw>
                          </a:effectLst>
                        </a:rPr>
                        <a:t>Study</a:t>
                      </a:r>
                      <a:endParaRPr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dirty="0">
                          <a:solidFill>
                            <a:schemeClr val="bg1"/>
                          </a:solidFill>
                          <a:effectLst>
                            <a:outerShdw blurRad="38100" dist="38100" dir="2700000" algn="tl">
                              <a:srgbClr val="000000">
                                <a:alpha val="43137"/>
                              </a:srgbClr>
                            </a:outerShdw>
                          </a:effectLst>
                        </a:rPr>
                        <a:t>Barra 2020 (n=29)</a:t>
                      </a:r>
                      <a:endParaRPr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dirty="0">
                          <a:solidFill>
                            <a:schemeClr val="bg1"/>
                          </a:solidFill>
                          <a:effectLst>
                            <a:outerShdw blurRad="38100" dist="38100" dir="2700000" algn="tl">
                              <a:srgbClr val="000000">
                                <a:alpha val="43137"/>
                              </a:srgbClr>
                            </a:outerShdw>
                          </a:effectLst>
                        </a:rPr>
                        <a:t>Ammar 2021 (n=44)</a:t>
                      </a:r>
                      <a:endParaRPr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893" marR="121893" marT="60934" marB="60934" anchor="ctr"/>
                </a:tc>
                <a:tc>
                  <a:txBody>
                    <a:bodyPr/>
                    <a:lstStyle/>
                    <a:p>
                      <a:pPr marL="0" marR="0" lvl="0" indent="0" algn="ctr" rtl="0">
                        <a:spcBef>
                          <a:spcPts val="0"/>
                        </a:spcBef>
                        <a:spcAft>
                          <a:spcPts val="0"/>
                        </a:spcAft>
                        <a:buNone/>
                      </a:pPr>
                      <a:r>
                        <a:rPr lang="en-US" sz="1800" dirty="0">
                          <a:solidFill>
                            <a:schemeClr val="bg1"/>
                          </a:solidFill>
                          <a:effectLst>
                            <a:outerShdw blurRad="38100" dist="38100" dir="2700000" algn="tl">
                              <a:srgbClr val="000000">
                                <a:alpha val="43137"/>
                              </a:srgbClr>
                            </a:outerShdw>
                          </a:effectLst>
                        </a:rPr>
                        <a:t>Pham 2022 (n=109)</a:t>
                      </a:r>
                      <a:endParaRPr sz="18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121893" marR="121893" marT="60934" marB="60934" anchor="ctr"/>
                </a:tc>
                <a:extLst>
                  <a:ext uri="{0D108BD9-81ED-4DB2-BD59-A6C34878D82A}">
                    <a16:rowId xmlns:a16="http://schemas.microsoft.com/office/drawing/2014/main" val="10000"/>
                  </a:ext>
                </a:extLst>
              </a:tr>
              <a:tr h="437848">
                <a:tc>
                  <a:txBody>
                    <a:bodyPr/>
                    <a:lstStyle/>
                    <a:p>
                      <a:pPr marL="0" marR="0" lvl="0" indent="0" algn="l" rtl="0">
                        <a:spcBef>
                          <a:spcPts val="0"/>
                        </a:spcBef>
                        <a:spcAft>
                          <a:spcPts val="0"/>
                        </a:spcAft>
                        <a:buNone/>
                      </a:pPr>
                      <a:r>
                        <a:rPr lang="en-US" sz="1600" b="0" dirty="0"/>
                        <a:t>Study</a:t>
                      </a:r>
                      <a:r>
                        <a:rPr lang="en-US" sz="1600" b="0" baseline="0" dirty="0"/>
                        <a:t> design</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spcBef>
                          <a:spcPts val="0"/>
                        </a:spcBef>
                        <a:spcAft>
                          <a:spcPts val="0"/>
                        </a:spcAft>
                        <a:buNone/>
                      </a:pPr>
                      <a:r>
                        <a:rPr lang="en-US" sz="1600" b="0" dirty="0"/>
                        <a:t>Retrospective single</a:t>
                      </a:r>
                      <a:r>
                        <a:rPr lang="en-US" sz="1600" b="0" baseline="0" dirty="0"/>
                        <a:t> center</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600" b="0" dirty="0"/>
                        <a:t>Retrospective single</a:t>
                      </a:r>
                      <a:r>
                        <a:rPr lang="en-US" sz="1600" b="0" baseline="0" dirty="0"/>
                        <a:t> center</a:t>
                      </a:r>
                      <a:endParaRPr lang="en-US"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600" b="0" dirty="0"/>
                        <a:t>Retrospective health system</a:t>
                      </a:r>
                      <a:endParaRPr lang="en-US" sz="1600" b="0" dirty="0">
                        <a:latin typeface="Arial" panose="020B0604020202020204" pitchFamily="34" charset="0"/>
                        <a:cs typeface="Arial" panose="020B0604020202020204" pitchFamily="34" charset="0"/>
                      </a:endParaRPr>
                    </a:p>
                  </a:txBody>
                  <a:tcPr marL="121893" marR="121893" marT="60934" marB="60934"/>
                </a:tc>
                <a:extLst>
                  <a:ext uri="{0D108BD9-81ED-4DB2-BD59-A6C34878D82A}">
                    <a16:rowId xmlns:a16="http://schemas.microsoft.com/office/drawing/2014/main" val="1810590351"/>
                  </a:ext>
                </a:extLst>
              </a:tr>
              <a:tr h="740989">
                <a:tc>
                  <a:txBody>
                    <a:bodyPr/>
                    <a:lstStyle/>
                    <a:p>
                      <a:pPr marL="0" marR="0" lvl="0" indent="0" algn="l" rtl="0">
                        <a:spcBef>
                          <a:spcPts val="0"/>
                        </a:spcBef>
                        <a:spcAft>
                          <a:spcPts val="0"/>
                        </a:spcAft>
                        <a:buNone/>
                      </a:pPr>
                      <a:r>
                        <a:rPr lang="en-US" sz="1600" b="0" dirty="0"/>
                        <a:t>Reversal agents</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lnSpc>
                          <a:spcPct val="100000"/>
                        </a:lnSpc>
                        <a:spcBef>
                          <a:spcPts val="0"/>
                        </a:spcBef>
                        <a:spcAft>
                          <a:spcPts val="0"/>
                        </a:spcAft>
                        <a:buClr>
                          <a:schemeClr val="dk1"/>
                        </a:buClr>
                        <a:buSzPts val="1400"/>
                        <a:buFont typeface="Calibri"/>
                        <a:buNone/>
                      </a:pPr>
                      <a:r>
                        <a:rPr lang="pt-BR" sz="1600" b="0" dirty="0"/>
                        <a:t>Andexanet alfa (n=18) vs.</a:t>
                      </a:r>
                      <a:r>
                        <a:rPr lang="pt-BR" sz="1600" b="0" baseline="0" dirty="0"/>
                        <a:t> 4F-PCC (n=11)</a:t>
                      </a:r>
                      <a:endParaRPr lang="pt-B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lnSpc>
                          <a:spcPct val="100000"/>
                        </a:lnSpc>
                        <a:spcBef>
                          <a:spcPts val="0"/>
                        </a:spcBef>
                        <a:spcAft>
                          <a:spcPts val="0"/>
                        </a:spcAft>
                        <a:buClr>
                          <a:schemeClr val="dk1"/>
                        </a:buClr>
                        <a:buSzPts val="1400"/>
                        <a:buFont typeface="Calibri"/>
                        <a:buNone/>
                      </a:pPr>
                      <a:r>
                        <a:rPr lang="en-US" sz="1600" b="0" dirty="0"/>
                        <a:t>Andexanet alfa (n=28) vs.</a:t>
                      </a:r>
                      <a:r>
                        <a:rPr lang="en-US" sz="1600" b="0" baseline="0" dirty="0"/>
                        <a:t> </a:t>
                      </a:r>
                    </a:p>
                    <a:p>
                      <a:pPr marL="0" marR="0" lvl="0" indent="0" algn="l" rtl="0">
                        <a:lnSpc>
                          <a:spcPct val="100000"/>
                        </a:lnSpc>
                        <a:spcBef>
                          <a:spcPts val="0"/>
                        </a:spcBef>
                        <a:spcAft>
                          <a:spcPts val="0"/>
                        </a:spcAft>
                        <a:buClr>
                          <a:schemeClr val="dk1"/>
                        </a:buClr>
                        <a:buSzPts val="1400"/>
                        <a:buFont typeface="Calibri"/>
                        <a:buNone/>
                      </a:pPr>
                      <a:r>
                        <a:rPr lang="en-US" sz="1600" b="0" baseline="0" dirty="0"/>
                        <a:t>4F-PCC (n=16)</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lnSpc>
                          <a:spcPct val="100000"/>
                        </a:lnSpc>
                        <a:spcBef>
                          <a:spcPts val="0"/>
                        </a:spcBef>
                        <a:spcAft>
                          <a:spcPts val="0"/>
                        </a:spcAft>
                        <a:buClr>
                          <a:schemeClr val="dk1"/>
                        </a:buClr>
                        <a:buSzPts val="1400"/>
                        <a:buFont typeface="Calibri"/>
                        <a:buNone/>
                      </a:pPr>
                      <a:r>
                        <a:rPr lang="en-US" sz="1600" b="0" dirty="0"/>
                        <a:t>Andexanet alfa (n=47) vs. 4F-PCC (n=62)</a:t>
                      </a:r>
                      <a:endParaRPr sz="1600" b="0" dirty="0">
                        <a:latin typeface="Arial" panose="020B0604020202020204" pitchFamily="34" charset="0"/>
                        <a:cs typeface="Arial" panose="020B0604020202020204" pitchFamily="34" charset="0"/>
                      </a:endParaRPr>
                    </a:p>
                  </a:txBody>
                  <a:tcPr marL="121893" marR="121893" marT="60934" marB="60934"/>
                </a:tc>
                <a:extLst>
                  <a:ext uri="{0D108BD9-81ED-4DB2-BD59-A6C34878D82A}">
                    <a16:rowId xmlns:a16="http://schemas.microsoft.com/office/drawing/2014/main" val="10001"/>
                  </a:ext>
                </a:extLst>
              </a:tr>
              <a:tr h="1212822">
                <a:tc>
                  <a:txBody>
                    <a:bodyPr/>
                    <a:lstStyle/>
                    <a:p>
                      <a:pPr marL="0" marR="0" lvl="0" indent="0" algn="l" rtl="0">
                        <a:spcBef>
                          <a:spcPts val="0"/>
                        </a:spcBef>
                        <a:spcAft>
                          <a:spcPts val="0"/>
                        </a:spcAft>
                        <a:buNone/>
                      </a:pPr>
                      <a:r>
                        <a:rPr lang="en-US" sz="1600" b="0" dirty="0"/>
                        <a:t>Effective hemostasis at 24 hours</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spcBef>
                          <a:spcPts val="0"/>
                        </a:spcBef>
                        <a:spcAft>
                          <a:spcPts val="0"/>
                        </a:spcAft>
                        <a:buNone/>
                      </a:pPr>
                      <a:r>
                        <a:rPr lang="en-US" sz="1600" b="0" u="sng" dirty="0"/>
                        <a:t>Good/effective:</a:t>
                      </a:r>
                    </a:p>
                    <a:p>
                      <a:pPr marL="0" marR="0" lvl="0" indent="0" algn="l" rtl="0">
                        <a:spcBef>
                          <a:spcPts val="0"/>
                        </a:spcBef>
                        <a:spcAft>
                          <a:spcPts val="0"/>
                        </a:spcAft>
                        <a:buNone/>
                      </a:pPr>
                      <a:r>
                        <a:rPr lang="en-US" sz="1600" b="0" dirty="0"/>
                        <a:t>89%</a:t>
                      </a:r>
                      <a:r>
                        <a:rPr lang="en-US" sz="1600" b="0" baseline="0" dirty="0"/>
                        <a:t> andexanet alfa vs.</a:t>
                      </a:r>
                    </a:p>
                    <a:p>
                      <a:pPr marL="0" marR="0" lvl="0" indent="0" algn="l" rtl="0">
                        <a:spcBef>
                          <a:spcPts val="0"/>
                        </a:spcBef>
                        <a:spcAft>
                          <a:spcPts val="0"/>
                        </a:spcAft>
                        <a:buNone/>
                      </a:pPr>
                      <a:r>
                        <a:rPr lang="en-US" sz="1600" b="0" baseline="0" dirty="0"/>
                        <a:t>60% 4F-PCC</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600" b="0" u="sng" dirty="0"/>
                        <a:t>Stable head CT at 6 post dose: </a:t>
                      </a:r>
                      <a:r>
                        <a:rPr lang="en-US" sz="1600" b="0" dirty="0"/>
                        <a:t>78% </a:t>
                      </a:r>
                      <a:r>
                        <a:rPr lang="en-US" sz="1600" b="0" baseline="0" dirty="0"/>
                        <a:t>andexanet alfa vs.</a:t>
                      </a:r>
                    </a:p>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600" b="0" baseline="0" dirty="0"/>
                        <a:t>71% 4F-PCC </a:t>
                      </a:r>
                      <a:endParaRPr lang="en-US" sz="1600" b="0" dirty="0"/>
                    </a:p>
                    <a:p>
                      <a:pPr marL="0" marR="0" lvl="0" indent="0" algn="l" rtl="0">
                        <a:lnSpc>
                          <a:spcPct val="100000"/>
                        </a:lnSpc>
                        <a:spcBef>
                          <a:spcPts val="0"/>
                        </a:spcBef>
                        <a:spcAft>
                          <a:spcPts val="0"/>
                        </a:spcAft>
                        <a:buClr>
                          <a:schemeClr val="dk1"/>
                        </a:buClr>
                        <a:buSzPts val="1400"/>
                        <a:buFont typeface="Calibri"/>
                        <a:buNone/>
                      </a:pPr>
                      <a:r>
                        <a:rPr lang="en-US" sz="1600" b="0" dirty="0"/>
                        <a:t>24 hours = 88% vs. 60% </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lnSpc>
                          <a:spcPct val="100000"/>
                        </a:lnSpc>
                        <a:spcBef>
                          <a:spcPts val="0"/>
                        </a:spcBef>
                        <a:spcAft>
                          <a:spcPts val="0"/>
                        </a:spcAft>
                        <a:buClr>
                          <a:schemeClr val="dk1"/>
                        </a:buClr>
                        <a:buSzPts val="1400"/>
                        <a:buFont typeface="Calibri"/>
                        <a:buNone/>
                      </a:pPr>
                      <a:r>
                        <a:rPr lang="en-US" sz="1600" b="0" u="sng" dirty="0"/>
                        <a:t>Excellent:</a:t>
                      </a:r>
                    </a:p>
                    <a:p>
                      <a:pPr marL="0" marR="0" lvl="0" indent="0" algn="l" rtl="0">
                        <a:lnSpc>
                          <a:spcPct val="100000"/>
                        </a:lnSpc>
                        <a:spcBef>
                          <a:spcPts val="0"/>
                        </a:spcBef>
                        <a:spcAft>
                          <a:spcPts val="0"/>
                        </a:spcAft>
                        <a:buClr>
                          <a:schemeClr val="dk1"/>
                        </a:buClr>
                        <a:buSzPts val="1400"/>
                        <a:buFont typeface="Calibri"/>
                        <a:buNone/>
                      </a:pPr>
                      <a:r>
                        <a:rPr lang="en-US" sz="1600" b="0" dirty="0"/>
                        <a:t>71% andexanet alfa vs. </a:t>
                      </a:r>
                    </a:p>
                    <a:p>
                      <a:pPr marL="0" marR="0" lvl="0" indent="0" algn="l" rtl="0">
                        <a:lnSpc>
                          <a:spcPct val="100000"/>
                        </a:lnSpc>
                        <a:spcBef>
                          <a:spcPts val="0"/>
                        </a:spcBef>
                        <a:spcAft>
                          <a:spcPts val="0"/>
                        </a:spcAft>
                        <a:buClr>
                          <a:schemeClr val="dk1"/>
                        </a:buClr>
                        <a:buSzPts val="1400"/>
                        <a:buFont typeface="Calibri"/>
                        <a:buNone/>
                      </a:pPr>
                      <a:r>
                        <a:rPr lang="en-US" sz="1600" b="0" dirty="0"/>
                        <a:t>71% 4F-PCC</a:t>
                      </a:r>
                      <a:endParaRPr lang="en-US" sz="1600" b="0" dirty="0">
                        <a:latin typeface="Arial" panose="020B0604020202020204" pitchFamily="34" charset="0"/>
                        <a:cs typeface="Arial" panose="020B0604020202020204" pitchFamily="34" charset="0"/>
                      </a:endParaRPr>
                    </a:p>
                  </a:txBody>
                  <a:tcPr marL="121893" marR="121893" marT="60934" marB="60934"/>
                </a:tc>
                <a:extLst>
                  <a:ext uri="{0D108BD9-81ED-4DB2-BD59-A6C34878D82A}">
                    <a16:rowId xmlns:a16="http://schemas.microsoft.com/office/drawing/2014/main" val="10003"/>
                  </a:ext>
                </a:extLst>
              </a:tr>
              <a:tr h="779039">
                <a:tc>
                  <a:txBody>
                    <a:bodyPr/>
                    <a:lstStyle/>
                    <a:p>
                      <a:pPr marL="0" marR="0" lvl="0" indent="0" algn="l" rtl="0">
                        <a:spcBef>
                          <a:spcPts val="0"/>
                        </a:spcBef>
                        <a:spcAft>
                          <a:spcPts val="0"/>
                        </a:spcAft>
                        <a:buNone/>
                      </a:pPr>
                      <a:r>
                        <a:rPr lang="en-US" sz="1600" b="0" dirty="0"/>
                        <a:t>Thrombotic events</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spcBef>
                          <a:spcPts val="0"/>
                        </a:spcBef>
                        <a:spcAft>
                          <a:spcPts val="0"/>
                        </a:spcAft>
                        <a:buNone/>
                      </a:pPr>
                      <a:r>
                        <a:rPr lang="en-US" sz="1600" b="0" dirty="0"/>
                        <a:t>16.7% andexanet alfa vs.</a:t>
                      </a:r>
                      <a:r>
                        <a:rPr lang="en-US" sz="1600" b="0" baseline="0" dirty="0"/>
                        <a:t> 9.1% 4F-PCC</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7% </a:t>
                      </a:r>
                      <a:r>
                        <a:rPr lang="en-US" sz="1600" b="0" baseline="0" dirty="0"/>
                        <a:t>andexanet alfa vs.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t>0% 4F-PCC</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spcBef>
                          <a:spcPts val="0"/>
                        </a:spcBef>
                        <a:spcAft>
                          <a:spcPts val="0"/>
                        </a:spcAft>
                        <a:buNone/>
                      </a:pPr>
                      <a:r>
                        <a:rPr lang="en-US" sz="1600" b="0" dirty="0"/>
                        <a:t>8.5% andexanet alfa vs. </a:t>
                      </a:r>
                    </a:p>
                    <a:p>
                      <a:pPr marL="0" marR="0" lvl="0" indent="0" algn="l" rtl="0">
                        <a:spcBef>
                          <a:spcPts val="0"/>
                        </a:spcBef>
                        <a:spcAft>
                          <a:spcPts val="0"/>
                        </a:spcAft>
                        <a:buNone/>
                      </a:pPr>
                      <a:r>
                        <a:rPr lang="en-US" sz="1600" b="0" dirty="0"/>
                        <a:t>9.7% 4F-PCC </a:t>
                      </a:r>
                      <a:endParaRPr sz="1600" b="0" dirty="0">
                        <a:latin typeface="Arial" panose="020B0604020202020204" pitchFamily="34" charset="0"/>
                        <a:cs typeface="Arial" panose="020B0604020202020204" pitchFamily="34" charset="0"/>
                      </a:endParaRPr>
                    </a:p>
                  </a:txBody>
                  <a:tcPr marL="121893" marR="121893" marT="60934" marB="60934"/>
                </a:tc>
                <a:extLst>
                  <a:ext uri="{0D108BD9-81ED-4DB2-BD59-A6C34878D82A}">
                    <a16:rowId xmlns:a16="http://schemas.microsoft.com/office/drawing/2014/main" val="10006"/>
                  </a:ext>
                </a:extLst>
              </a:tr>
              <a:tr h="957301">
                <a:tc>
                  <a:txBody>
                    <a:bodyPr/>
                    <a:lstStyle/>
                    <a:p>
                      <a:pPr marL="0" marR="0" lvl="0" indent="0" algn="l" rtl="0">
                        <a:spcBef>
                          <a:spcPts val="0"/>
                        </a:spcBef>
                        <a:spcAft>
                          <a:spcPts val="0"/>
                        </a:spcAft>
                        <a:buNone/>
                      </a:pPr>
                      <a:r>
                        <a:rPr lang="en-US" sz="1600" b="0" dirty="0"/>
                        <a:t>Mortality</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rtl="0">
                        <a:spcBef>
                          <a:spcPts val="0"/>
                        </a:spcBef>
                        <a:spcAft>
                          <a:spcPts val="0"/>
                        </a:spcAft>
                        <a:buNone/>
                      </a:pPr>
                      <a:r>
                        <a:rPr lang="en-US" sz="1600" b="0" u="sng" dirty="0"/>
                        <a:t>In-hospital</a:t>
                      </a:r>
                      <a:r>
                        <a:rPr lang="en-US" sz="1600" b="0" u="sng" baseline="0" dirty="0"/>
                        <a:t> mortality: </a:t>
                      </a:r>
                    </a:p>
                    <a:p>
                      <a:pPr marL="0" marR="0" lvl="0" indent="0" algn="l" rtl="0">
                        <a:spcBef>
                          <a:spcPts val="0"/>
                        </a:spcBef>
                        <a:spcAft>
                          <a:spcPts val="0"/>
                        </a:spcAft>
                        <a:buNone/>
                      </a:pPr>
                      <a:r>
                        <a:rPr lang="en-US" sz="1600" b="0" baseline="0" dirty="0"/>
                        <a:t>22% andexanet alfa vs.</a:t>
                      </a:r>
                      <a:br>
                        <a:rPr lang="en-US" sz="1600" b="0" baseline="0" dirty="0"/>
                      </a:br>
                      <a:r>
                        <a:rPr lang="en-US" sz="1600" b="0" baseline="0" dirty="0"/>
                        <a:t>64% 4F-PCC</a:t>
                      </a:r>
                      <a:endParaRPr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u="sng" dirty="0"/>
                        <a:t>Death</a:t>
                      </a:r>
                      <a:r>
                        <a:rPr lang="en-US" sz="1600" b="0" u="sng" baseline="0" dirty="0"/>
                        <a:t> or hospice at discharge: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t>39% andexanet alfa vs.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a:t>38% 4F-PCC</a:t>
                      </a:r>
                      <a:endParaRPr lang="en-US" sz="1600" b="0" dirty="0">
                        <a:latin typeface="Arial" panose="020B0604020202020204" pitchFamily="34" charset="0"/>
                        <a:cs typeface="Arial" panose="020B0604020202020204" pitchFamily="34" charset="0"/>
                      </a:endParaRPr>
                    </a:p>
                  </a:txBody>
                  <a:tcPr marL="121893" marR="121893" marT="60934" marB="6093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u="sng" dirty="0"/>
                        <a:t>In-hospital mortality: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34% andexanet alfa vs.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21% 4F-PCC </a:t>
                      </a:r>
                      <a:endParaRPr lang="en-US" sz="1600" b="0" dirty="0">
                        <a:latin typeface="Arial" panose="020B0604020202020204" pitchFamily="34" charset="0"/>
                        <a:cs typeface="Arial" panose="020B0604020202020204" pitchFamily="34" charset="0"/>
                      </a:endParaRPr>
                    </a:p>
                  </a:txBody>
                  <a:tcPr marL="121893" marR="121893" marT="60934" marB="60934"/>
                </a:tc>
                <a:extLst>
                  <a:ext uri="{0D108BD9-81ED-4DB2-BD59-A6C34878D82A}">
                    <a16:rowId xmlns:a16="http://schemas.microsoft.com/office/drawing/2014/main" val="10007"/>
                  </a:ext>
                </a:extLst>
              </a:tr>
            </a:tbl>
          </a:graphicData>
        </a:graphic>
      </p:graphicFrame>
      <p:sp>
        <p:nvSpPr>
          <p:cNvPr id="3" name="Rectangle 2">
            <a:extLst>
              <a:ext uri="{FF2B5EF4-FFF2-40B4-BE49-F238E27FC236}">
                <a16:creationId xmlns:a16="http://schemas.microsoft.com/office/drawing/2014/main" id="{BEF44652-E191-4215-AD28-10E01C6275F8}"/>
              </a:ext>
            </a:extLst>
          </p:cNvPr>
          <p:cNvSpPr/>
          <p:nvPr/>
        </p:nvSpPr>
        <p:spPr>
          <a:xfrm>
            <a:off x="609600" y="2826247"/>
            <a:ext cx="1614774" cy="933651"/>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8C43093-5559-48A8-BB07-3AFCDD02C2FF}"/>
              </a:ext>
            </a:extLst>
          </p:cNvPr>
          <p:cNvSpPr/>
          <p:nvPr/>
        </p:nvSpPr>
        <p:spPr>
          <a:xfrm>
            <a:off x="3800153" y="1147622"/>
            <a:ext cx="785585" cy="497382"/>
          </a:xfrm>
          <a:prstGeom prst="roundRect">
            <a:avLst>
              <a:gd name="adj" fmla="val 0"/>
            </a:avLst>
          </a:prstGeom>
          <a:noFill/>
          <a:ln w="762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8955B7B-4190-4E51-BB19-A9CB93AFCD06}"/>
              </a:ext>
            </a:extLst>
          </p:cNvPr>
          <p:cNvSpPr/>
          <p:nvPr/>
        </p:nvSpPr>
        <p:spPr>
          <a:xfrm>
            <a:off x="10056303" y="1144413"/>
            <a:ext cx="891784" cy="497382"/>
          </a:xfrm>
          <a:prstGeom prst="roundRect">
            <a:avLst>
              <a:gd name="adj" fmla="val 0"/>
            </a:avLst>
          </a:prstGeom>
          <a:noFill/>
          <a:ln w="762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1936A64-8DA6-4ADE-8664-7D082E520DAF}"/>
              </a:ext>
            </a:extLst>
          </p:cNvPr>
          <p:cNvSpPr/>
          <p:nvPr/>
        </p:nvSpPr>
        <p:spPr>
          <a:xfrm>
            <a:off x="6996187" y="1144413"/>
            <a:ext cx="785585" cy="497382"/>
          </a:xfrm>
          <a:prstGeom prst="roundRect">
            <a:avLst>
              <a:gd name="adj" fmla="val 0"/>
            </a:avLst>
          </a:prstGeom>
          <a:noFill/>
          <a:ln w="762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oter Placeholder 11">
            <a:extLst>
              <a:ext uri="{FF2B5EF4-FFF2-40B4-BE49-F238E27FC236}">
                <a16:creationId xmlns:a16="http://schemas.microsoft.com/office/drawing/2014/main" id="{1B09DF25-B990-C2D7-C4D7-6CDA9E628AB5}"/>
              </a:ext>
            </a:extLst>
          </p:cNvPr>
          <p:cNvSpPr>
            <a:spLocks noGrp="1"/>
          </p:cNvSpPr>
          <p:nvPr>
            <p:ph type="ftr" sz="quarter" idx="3"/>
          </p:nvPr>
        </p:nvSpPr>
        <p:spPr/>
        <p:txBody>
          <a:bodyPr/>
          <a:lstStyle/>
          <a:p>
            <a:r>
              <a:rPr lang="en-US" dirty="0"/>
              <a:t>CT, computed tomography.</a:t>
            </a:r>
          </a:p>
          <a:p>
            <a:r>
              <a:rPr lang="en-US" dirty="0"/>
              <a:t>Barra ME, et al. </a:t>
            </a:r>
            <a:r>
              <a:rPr lang="en-US" i="1" dirty="0"/>
              <a:t>J </a:t>
            </a:r>
            <a:r>
              <a:rPr lang="en-US" i="1" dirty="0" err="1"/>
              <a:t>Thromb</a:t>
            </a:r>
            <a:r>
              <a:rPr lang="en-US" i="1" dirty="0"/>
              <a:t> </a:t>
            </a:r>
            <a:r>
              <a:rPr lang="en-US" i="1" dirty="0" err="1"/>
              <a:t>Haemost</a:t>
            </a:r>
            <a:r>
              <a:rPr lang="en-US" dirty="0"/>
              <a:t>. 2020;18:1637-47; Ammar AA, et al. </a:t>
            </a:r>
            <a:r>
              <a:rPr lang="en-US" i="1" dirty="0" err="1"/>
              <a:t>Neurocrit</a:t>
            </a:r>
            <a:r>
              <a:rPr lang="en-US" i="1" dirty="0"/>
              <a:t> Care </a:t>
            </a:r>
            <a:r>
              <a:rPr lang="en-US" dirty="0"/>
              <a:t>2021;35:255-61. Pharm H, et al. Am J </a:t>
            </a:r>
            <a:r>
              <a:rPr lang="en-US" i="1" dirty="0" err="1"/>
              <a:t>Emerg</a:t>
            </a:r>
            <a:r>
              <a:rPr lang="en-US" i="1" dirty="0"/>
              <a:t> Med </a:t>
            </a:r>
            <a:r>
              <a:rPr lang="en-US" dirty="0"/>
              <a:t>2022;55:38-44.</a:t>
            </a:r>
          </a:p>
        </p:txBody>
      </p:sp>
    </p:spTree>
    <p:extLst>
      <p:ext uri="{BB962C8B-B14F-4D97-AF65-F5344CB8AC3E}">
        <p14:creationId xmlns:p14="http://schemas.microsoft.com/office/powerpoint/2010/main" val="27389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3494057C-A999-C1DC-EA88-071392D31078}"/>
              </a:ext>
            </a:extLst>
          </p:cNvPr>
          <p:cNvSpPr>
            <a:spLocks noGrp="1"/>
          </p:cNvSpPr>
          <p:nvPr>
            <p:ph type="ftr" sz="quarter" idx="3"/>
          </p:nvPr>
        </p:nvSpPr>
        <p:spPr>
          <a:xfrm>
            <a:off x="609600" y="6356350"/>
            <a:ext cx="10744199" cy="442131"/>
          </a:xfrm>
        </p:spPr>
        <p:txBody>
          <a:bodyPr/>
          <a:lstStyle/>
          <a:p>
            <a:r>
              <a:rPr lang="en-US" dirty="0"/>
              <a:t>DOAC, dual oral anticoagulant.</a:t>
            </a:r>
          </a:p>
        </p:txBody>
      </p:sp>
      <p:sp>
        <p:nvSpPr>
          <p:cNvPr id="4" name="Title 3"/>
          <p:cNvSpPr>
            <a:spLocks noGrp="1"/>
          </p:cNvSpPr>
          <p:nvPr>
            <p:ph type="title"/>
          </p:nvPr>
        </p:nvSpPr>
        <p:spPr>
          <a:xfrm>
            <a:off x="609600" y="199505"/>
            <a:ext cx="10744200" cy="1185577"/>
          </a:xfrm>
        </p:spPr>
        <p:txBody>
          <a:bodyPr>
            <a:normAutofit/>
          </a:bodyPr>
          <a:lstStyle/>
          <a:p>
            <a:r>
              <a:rPr lang="en-US" dirty="0"/>
              <a:t>Limitations of 4F-PCC Studies for DOAC Reversal</a:t>
            </a:r>
          </a:p>
        </p:txBody>
      </p:sp>
      <p:sp>
        <p:nvSpPr>
          <p:cNvPr id="10" name="Content Placeholder 9">
            <a:extLst>
              <a:ext uri="{FF2B5EF4-FFF2-40B4-BE49-F238E27FC236}">
                <a16:creationId xmlns:a16="http://schemas.microsoft.com/office/drawing/2014/main" id="{B14A7BE3-B388-07E8-2570-F24E2DD3A25E}"/>
              </a:ext>
            </a:extLst>
          </p:cNvPr>
          <p:cNvSpPr>
            <a:spLocks noGrp="1"/>
          </p:cNvSpPr>
          <p:nvPr>
            <p:ph idx="1"/>
          </p:nvPr>
        </p:nvSpPr>
        <p:spPr>
          <a:xfrm>
            <a:off x="609600" y="1477906"/>
            <a:ext cx="10744200" cy="4722477"/>
          </a:xfrm>
        </p:spPr>
        <p:txBody>
          <a:bodyPr>
            <a:normAutofit fontScale="92500"/>
          </a:bodyPr>
          <a:lstStyle/>
          <a:p>
            <a:r>
              <a:rPr lang="en-US" dirty="0"/>
              <a:t>Small single center or single system studies with high risk of type 2 error due to lack of power</a:t>
            </a:r>
          </a:p>
          <a:p>
            <a:r>
              <a:rPr lang="en-US" dirty="0"/>
              <a:t>Limited, it any, statistical adjustments for differences between groups.</a:t>
            </a:r>
          </a:p>
          <a:p>
            <a:r>
              <a:rPr lang="en-US" dirty="0"/>
              <a:t>Unclear definitions and lack of adjudication of index bleeding event and outcomes</a:t>
            </a:r>
          </a:p>
          <a:p>
            <a:r>
              <a:rPr lang="en-US" dirty="0"/>
              <a:t>Variable use of accepted definitions for hemostasis (clinical judgement was used)</a:t>
            </a:r>
          </a:p>
          <a:p>
            <a:r>
              <a:rPr lang="en-US" dirty="0"/>
              <a:t>Inconsistent follow-up time to assess outcomes</a:t>
            </a:r>
          </a:p>
          <a:p>
            <a:pPr lvl="1"/>
            <a:r>
              <a:rPr lang="en-US" dirty="0"/>
              <a:t>In-hospital versus 30-day mortality</a:t>
            </a:r>
          </a:p>
          <a:p>
            <a:pPr lvl="1"/>
            <a:r>
              <a:rPr lang="en-US" dirty="0"/>
              <a:t>In-hospital versus 30-day thrombotic events</a:t>
            </a:r>
          </a:p>
          <a:p>
            <a:pPr lvl="1"/>
            <a:r>
              <a:rPr lang="en-US" dirty="0"/>
              <a:t>Hemostatic efficacy at 12 or 24 hours</a:t>
            </a:r>
          </a:p>
          <a:p>
            <a:r>
              <a:rPr lang="en-US" dirty="0"/>
              <a:t>Inconsistent reporting of time from last dose of DOAC to 4F-PCC administration</a:t>
            </a:r>
          </a:p>
          <a:p>
            <a:pPr lvl="1"/>
            <a:r>
              <a:rPr lang="en-US" dirty="0"/>
              <a:t>Typically not reported </a:t>
            </a:r>
          </a:p>
        </p:txBody>
      </p:sp>
    </p:spTree>
    <p:extLst>
      <p:ext uri="{BB962C8B-B14F-4D97-AF65-F5344CB8AC3E}">
        <p14:creationId xmlns:p14="http://schemas.microsoft.com/office/powerpoint/2010/main" val="60693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2799B84F-5409-4F58-2738-A247D8F12273}"/>
              </a:ext>
            </a:extLst>
          </p:cNvPr>
          <p:cNvSpPr>
            <a:spLocks noGrp="1"/>
          </p:cNvSpPr>
          <p:nvPr>
            <p:ph type="ftr" sz="quarter" idx="3"/>
          </p:nvPr>
        </p:nvSpPr>
        <p:spPr>
          <a:xfrm>
            <a:off x="609600" y="6356350"/>
            <a:ext cx="10744199" cy="442131"/>
          </a:xfrm>
        </p:spPr>
        <p:txBody>
          <a:bodyPr/>
          <a:lstStyle/>
          <a:p>
            <a:r>
              <a:rPr lang="en-US"/>
              <a:t>FFP, fresh frozen plasma; GI, gastrointestinal. </a:t>
            </a:r>
          </a:p>
          <a:p>
            <a:r>
              <a:rPr lang="en-US"/>
              <a:t>Coleman CI, et al. </a:t>
            </a:r>
            <a:r>
              <a:rPr lang="en-US" i="1"/>
              <a:t>Future Cardiol</a:t>
            </a:r>
            <a:r>
              <a:rPr lang="en-US"/>
              <a:t>. 2021;17:127-35.</a:t>
            </a:r>
            <a:endParaRPr lang="en-US" dirty="0"/>
          </a:p>
        </p:txBody>
      </p:sp>
      <p:sp>
        <p:nvSpPr>
          <p:cNvPr id="8" name="Title 7"/>
          <p:cNvSpPr>
            <a:spLocks noGrp="1"/>
          </p:cNvSpPr>
          <p:nvPr>
            <p:ph type="title"/>
          </p:nvPr>
        </p:nvSpPr>
        <p:spPr>
          <a:xfrm>
            <a:off x="609600" y="199505"/>
            <a:ext cx="10744200" cy="1185577"/>
          </a:xfrm>
        </p:spPr>
        <p:txBody>
          <a:bodyPr>
            <a:noAutofit/>
          </a:bodyPr>
          <a:lstStyle/>
          <a:p>
            <a:r>
              <a:rPr lang="en-US"/>
              <a:t>Multicenter Study: Real-World Management </a:t>
            </a:r>
            <a:br>
              <a:rPr lang="en-US"/>
            </a:br>
            <a:r>
              <a:rPr lang="en-US"/>
              <a:t>of Oral Factor Xa Inhibitor Bleeding</a:t>
            </a:r>
            <a:endParaRPr lang="en-US" dirty="0"/>
          </a:p>
        </p:txBody>
      </p:sp>
      <p:sp>
        <p:nvSpPr>
          <p:cNvPr id="2" name="Content Placeholder 1">
            <a:extLst>
              <a:ext uri="{FF2B5EF4-FFF2-40B4-BE49-F238E27FC236}">
                <a16:creationId xmlns:a16="http://schemas.microsoft.com/office/drawing/2014/main" id="{914B0BCB-6346-4116-B914-97EA62B2AC61}"/>
              </a:ext>
            </a:extLst>
          </p:cNvPr>
          <p:cNvSpPr>
            <a:spLocks noGrp="1"/>
          </p:cNvSpPr>
          <p:nvPr>
            <p:ph idx="1"/>
          </p:nvPr>
        </p:nvSpPr>
        <p:spPr>
          <a:xfrm>
            <a:off x="609600" y="1477963"/>
            <a:ext cx="10744200" cy="1306829"/>
          </a:xfrm>
        </p:spPr>
        <p:txBody>
          <a:bodyPr/>
          <a:lstStyle/>
          <a:p>
            <a:pPr marL="0" indent="0">
              <a:buNone/>
            </a:pPr>
            <a:r>
              <a:rPr lang="en-US"/>
              <a:t>Electronic health records study from 45 US hospitals were queried using ICD-10-CM billing codes to identify major bleeding hospitalizations related to oral factor Xa inhibitor use</a:t>
            </a:r>
          </a:p>
          <a:p>
            <a:endParaRPr lang="en-US" dirty="0"/>
          </a:p>
        </p:txBody>
      </p:sp>
      <p:graphicFrame>
        <p:nvGraphicFramePr>
          <p:cNvPr id="11" name="Table 10"/>
          <p:cNvGraphicFramePr>
            <a:graphicFrameLocks noGrp="1"/>
          </p:cNvGraphicFramePr>
          <p:nvPr/>
        </p:nvGraphicFramePr>
        <p:xfrm>
          <a:off x="609600" y="2784792"/>
          <a:ext cx="10744200" cy="3382399"/>
        </p:xfrm>
        <a:graphic>
          <a:graphicData uri="http://schemas.openxmlformats.org/drawingml/2006/table">
            <a:tbl>
              <a:tblPr firstRow="1" bandRow="1">
                <a:tableStyleId>{5C22544A-7EE6-4342-B048-85BDC9FD1C3A}</a:tableStyleId>
              </a:tblPr>
              <a:tblGrid>
                <a:gridCol w="4249599">
                  <a:extLst>
                    <a:ext uri="{9D8B030D-6E8A-4147-A177-3AD203B41FA5}">
                      <a16:colId xmlns:a16="http://schemas.microsoft.com/office/drawing/2014/main" val="1906251229"/>
                    </a:ext>
                  </a:extLst>
                </a:gridCol>
                <a:gridCol w="1829139">
                  <a:extLst>
                    <a:ext uri="{9D8B030D-6E8A-4147-A177-3AD203B41FA5}">
                      <a16:colId xmlns:a16="http://schemas.microsoft.com/office/drawing/2014/main" val="2935462908"/>
                    </a:ext>
                  </a:extLst>
                </a:gridCol>
                <a:gridCol w="1261875">
                  <a:extLst>
                    <a:ext uri="{9D8B030D-6E8A-4147-A177-3AD203B41FA5}">
                      <a16:colId xmlns:a16="http://schemas.microsoft.com/office/drawing/2014/main" val="2288063865"/>
                    </a:ext>
                  </a:extLst>
                </a:gridCol>
                <a:gridCol w="1099798">
                  <a:extLst>
                    <a:ext uri="{9D8B030D-6E8A-4147-A177-3AD203B41FA5}">
                      <a16:colId xmlns:a16="http://schemas.microsoft.com/office/drawing/2014/main" val="1340759728"/>
                    </a:ext>
                  </a:extLst>
                </a:gridCol>
                <a:gridCol w="2303789">
                  <a:extLst>
                    <a:ext uri="{9D8B030D-6E8A-4147-A177-3AD203B41FA5}">
                      <a16:colId xmlns:a16="http://schemas.microsoft.com/office/drawing/2014/main" val="2863453688"/>
                    </a:ext>
                  </a:extLst>
                </a:gridCol>
              </a:tblGrid>
              <a:tr h="700857">
                <a:tc>
                  <a:txBody>
                    <a:bodyPr/>
                    <a:lstStyle/>
                    <a:p>
                      <a:endPar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16" marR="91416" marT="45708" marB="45708">
                    <a:solidFill>
                      <a:srgbClr val="C00000"/>
                    </a:solidFill>
                  </a:tcPr>
                </a:tc>
                <a:tc>
                  <a:txBody>
                    <a:bodyPr/>
                    <a:lstStyle/>
                    <a:p>
                      <a:pPr algn="ct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Andexanet alfa (n=342)</a:t>
                      </a:r>
                    </a:p>
                  </a:txBody>
                  <a:tcPr marL="91416" marR="91416" marT="45708" marB="45708">
                    <a:solidFill>
                      <a:srgbClr val="C00000"/>
                    </a:solidFill>
                  </a:tcPr>
                </a:tc>
                <a:tc>
                  <a:txBody>
                    <a:bodyPr/>
                    <a:lstStyle/>
                    <a:p>
                      <a:pPr algn="ct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4F-PCC (n=733)</a:t>
                      </a:r>
                    </a:p>
                  </a:txBody>
                  <a:tcPr marL="91416" marR="91416" marT="45708" marB="45708">
                    <a:solidFill>
                      <a:srgbClr val="C00000"/>
                    </a:solidFill>
                  </a:tcPr>
                </a:tc>
                <a:tc>
                  <a:txBody>
                    <a:bodyPr/>
                    <a:lstStyle/>
                    <a:p>
                      <a:pPr algn="ct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FFP (n=925)</a:t>
                      </a:r>
                    </a:p>
                  </a:txBody>
                  <a:tcPr marL="91416" marR="91416" marT="45708" marB="45708">
                    <a:solidFill>
                      <a:srgbClr val="C00000"/>
                    </a:solidFill>
                  </a:tcPr>
                </a:tc>
                <a:tc>
                  <a:txBody>
                    <a:bodyPr/>
                    <a:lstStyle/>
                    <a:p>
                      <a:pPr algn="ctr"/>
                      <a:r>
                        <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Other</a:t>
                      </a:r>
                      <a:r>
                        <a:rPr lang="en-US" sz="1800" b="1"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Agents (n=974)</a:t>
                      </a:r>
                      <a:endParaRPr lang="en-US"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16" marR="91416" marT="45708" marB="45708">
                    <a:solidFill>
                      <a:srgbClr val="C00000"/>
                    </a:solidFill>
                  </a:tcPr>
                </a:tc>
                <a:extLst>
                  <a:ext uri="{0D108BD9-81ED-4DB2-BD59-A6C34878D82A}">
                    <a16:rowId xmlns:a16="http://schemas.microsoft.com/office/drawing/2014/main" val="969506218"/>
                  </a:ext>
                </a:extLst>
              </a:tr>
              <a:tr h="396137">
                <a:tc>
                  <a:txBody>
                    <a:bodyPr/>
                    <a:lstStyle/>
                    <a:p>
                      <a:r>
                        <a:rPr lang="en-US" sz="1600" b="0" dirty="0">
                          <a:latin typeface="Arial" panose="020B0604020202020204" pitchFamily="34" charset="0"/>
                          <a:cs typeface="Arial" panose="020B0604020202020204" pitchFamily="34" charset="0"/>
                        </a:rPr>
                        <a:t>Patients presenting</a:t>
                      </a:r>
                      <a:r>
                        <a:rPr lang="en-US" sz="1600" b="0" baseline="0" dirty="0">
                          <a:latin typeface="Arial" panose="020B0604020202020204" pitchFamily="34" charset="0"/>
                          <a:cs typeface="Arial" panose="020B0604020202020204" pitchFamily="34" charset="0"/>
                        </a:rPr>
                        <a:t> with </a:t>
                      </a:r>
                      <a:r>
                        <a:rPr lang="en-US" sz="1600" b="0" dirty="0">
                          <a:latin typeface="Arial" panose="020B0604020202020204" pitchFamily="34" charset="0"/>
                          <a:cs typeface="Arial" panose="020B0604020202020204" pitchFamily="34" charset="0"/>
                        </a:rPr>
                        <a:t>GI bleeding</a:t>
                      </a:r>
                    </a:p>
                  </a:txBody>
                  <a:tcPr marL="91416" marR="91416" marT="45708" marB="45708"/>
                </a:tc>
                <a:tc>
                  <a:txBody>
                    <a:bodyPr/>
                    <a:lstStyle/>
                    <a:p>
                      <a:pPr algn="ctr"/>
                      <a:r>
                        <a:rPr lang="en-US" sz="1600" b="0" dirty="0">
                          <a:latin typeface="Arial" panose="020B0604020202020204" pitchFamily="34" charset="0"/>
                          <a:cs typeface="Arial" panose="020B0604020202020204" pitchFamily="34" charset="0"/>
                        </a:rPr>
                        <a:t>40%</a:t>
                      </a:r>
                    </a:p>
                  </a:txBody>
                  <a:tcPr marL="91416" marR="91416" marT="45708" marB="45708"/>
                </a:tc>
                <a:tc>
                  <a:txBody>
                    <a:bodyPr/>
                    <a:lstStyle/>
                    <a:p>
                      <a:pPr algn="ctr"/>
                      <a:r>
                        <a:rPr lang="en-US" sz="1600" b="0" dirty="0">
                          <a:latin typeface="Arial" panose="020B0604020202020204" pitchFamily="34" charset="0"/>
                          <a:cs typeface="Arial" panose="020B0604020202020204" pitchFamily="34" charset="0"/>
                        </a:rPr>
                        <a:t>41%</a:t>
                      </a:r>
                    </a:p>
                  </a:txBody>
                  <a:tcPr marL="91416" marR="91416" marT="45708" marB="45708"/>
                </a:tc>
                <a:tc>
                  <a:txBody>
                    <a:bodyPr/>
                    <a:lstStyle/>
                    <a:p>
                      <a:pPr algn="ctr"/>
                      <a:r>
                        <a:rPr lang="en-US" sz="1600" b="0" dirty="0">
                          <a:latin typeface="Arial" panose="020B0604020202020204" pitchFamily="34" charset="0"/>
                          <a:cs typeface="Arial" panose="020B0604020202020204" pitchFamily="34" charset="0"/>
                        </a:rPr>
                        <a:t>50%</a:t>
                      </a:r>
                    </a:p>
                  </a:txBody>
                  <a:tcPr marL="91416" marR="91416" marT="45708" marB="45708"/>
                </a:tc>
                <a:tc>
                  <a:txBody>
                    <a:bodyPr/>
                    <a:lstStyle/>
                    <a:p>
                      <a:pPr algn="ctr"/>
                      <a:r>
                        <a:rPr lang="en-US" sz="1600" b="0" dirty="0">
                          <a:latin typeface="Arial" panose="020B0604020202020204" pitchFamily="34" charset="0"/>
                          <a:cs typeface="Arial" panose="020B0604020202020204" pitchFamily="34" charset="0"/>
                        </a:rPr>
                        <a:t>53%</a:t>
                      </a:r>
                    </a:p>
                  </a:txBody>
                  <a:tcPr marL="91416" marR="91416" marT="45708" marB="45708"/>
                </a:tc>
                <a:extLst>
                  <a:ext uri="{0D108BD9-81ED-4DB2-BD59-A6C34878D82A}">
                    <a16:rowId xmlns:a16="http://schemas.microsoft.com/office/drawing/2014/main" val="4004617742"/>
                  </a:ext>
                </a:extLst>
              </a:tr>
              <a:tr h="396137">
                <a:tc>
                  <a:txBody>
                    <a:bodyPr/>
                    <a:lstStyle/>
                    <a:p>
                      <a:r>
                        <a:rPr lang="en-US" sz="1600" b="0" dirty="0">
                          <a:latin typeface="Arial" panose="020B0604020202020204" pitchFamily="34" charset="0"/>
                          <a:cs typeface="Arial" panose="020B0604020202020204" pitchFamily="34" charset="0"/>
                        </a:rPr>
                        <a:t>Patients presenting with ICH</a:t>
                      </a:r>
                    </a:p>
                  </a:txBody>
                  <a:tcPr marL="91416" marR="91416" marT="45708" marB="45708"/>
                </a:tc>
                <a:tc>
                  <a:txBody>
                    <a:bodyPr/>
                    <a:lstStyle/>
                    <a:p>
                      <a:pPr algn="ctr"/>
                      <a:r>
                        <a:rPr lang="en-US" sz="1600" b="0">
                          <a:latin typeface="Arial" panose="020B0604020202020204" pitchFamily="34" charset="0"/>
                          <a:cs typeface="Arial" panose="020B0604020202020204" pitchFamily="34" charset="0"/>
                        </a:rPr>
                        <a:t>20%</a:t>
                      </a:r>
                      <a:endParaRPr lang="en-US" sz="1600" b="0"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600" b="0" dirty="0">
                          <a:latin typeface="Arial" panose="020B0604020202020204" pitchFamily="34" charset="0"/>
                          <a:cs typeface="Arial" panose="020B0604020202020204" pitchFamily="34" charset="0"/>
                        </a:rPr>
                        <a:t>23%</a:t>
                      </a:r>
                    </a:p>
                  </a:txBody>
                  <a:tcPr marL="91416" marR="91416" marT="45708" marB="45708"/>
                </a:tc>
                <a:tc>
                  <a:txBody>
                    <a:bodyPr/>
                    <a:lstStyle/>
                    <a:p>
                      <a:pPr algn="ctr"/>
                      <a:r>
                        <a:rPr lang="en-US" sz="1600" b="0" dirty="0">
                          <a:latin typeface="Arial" panose="020B0604020202020204" pitchFamily="34" charset="0"/>
                          <a:cs typeface="Arial" panose="020B0604020202020204" pitchFamily="34" charset="0"/>
                        </a:rPr>
                        <a:t>16%</a:t>
                      </a:r>
                    </a:p>
                  </a:txBody>
                  <a:tcPr marL="91416" marR="91416" marT="45708" marB="45708"/>
                </a:tc>
                <a:tc>
                  <a:txBody>
                    <a:bodyPr/>
                    <a:lstStyle/>
                    <a:p>
                      <a:pPr algn="ctr"/>
                      <a:r>
                        <a:rPr lang="en-US" sz="1600" b="0" dirty="0">
                          <a:latin typeface="Arial" panose="020B0604020202020204" pitchFamily="34" charset="0"/>
                          <a:cs typeface="Arial" panose="020B0604020202020204" pitchFamily="34" charset="0"/>
                        </a:rPr>
                        <a:t>14%</a:t>
                      </a:r>
                    </a:p>
                  </a:txBody>
                  <a:tcPr marL="91416" marR="91416" marT="45708" marB="45708"/>
                </a:tc>
                <a:extLst>
                  <a:ext uri="{0D108BD9-81ED-4DB2-BD59-A6C34878D82A}">
                    <a16:rowId xmlns:a16="http://schemas.microsoft.com/office/drawing/2014/main" val="3466609895"/>
                  </a:ext>
                </a:extLst>
              </a:tr>
              <a:tr h="700857">
                <a:tc>
                  <a:txBody>
                    <a:bodyPr/>
                    <a:lstStyle/>
                    <a:p>
                      <a:r>
                        <a:rPr lang="en-US" sz="1600" b="0" dirty="0">
                          <a:latin typeface="Arial" panose="020B0604020202020204" pitchFamily="34" charset="0"/>
                          <a:cs typeface="Arial" panose="020B0604020202020204" pitchFamily="34" charset="0"/>
                        </a:rPr>
                        <a:t>Patients presenting with critical compartment bleeding</a:t>
                      </a:r>
                    </a:p>
                  </a:txBody>
                  <a:tcPr marL="91416" marR="91416" marT="45708" marB="45708"/>
                </a:tc>
                <a:tc>
                  <a:txBody>
                    <a:bodyPr/>
                    <a:lstStyle/>
                    <a:p>
                      <a:pPr algn="ctr"/>
                      <a:r>
                        <a:rPr lang="en-US" sz="1600" b="0" dirty="0">
                          <a:latin typeface="Arial" panose="020B0604020202020204" pitchFamily="34" charset="0"/>
                          <a:cs typeface="Arial" panose="020B0604020202020204" pitchFamily="34" charset="0"/>
                        </a:rPr>
                        <a:t>3%</a:t>
                      </a:r>
                    </a:p>
                  </a:txBody>
                  <a:tcPr marL="91416" marR="91416" marT="45708" marB="45708"/>
                </a:tc>
                <a:tc>
                  <a:txBody>
                    <a:bodyPr/>
                    <a:lstStyle/>
                    <a:p>
                      <a:pPr algn="ctr"/>
                      <a:r>
                        <a:rPr lang="en-US" sz="1600" b="0" dirty="0">
                          <a:latin typeface="Arial" panose="020B0604020202020204" pitchFamily="34" charset="0"/>
                          <a:cs typeface="Arial" panose="020B0604020202020204" pitchFamily="34" charset="0"/>
                        </a:rPr>
                        <a:t>29%</a:t>
                      </a:r>
                    </a:p>
                  </a:txBody>
                  <a:tcPr marL="91416" marR="91416" marT="45708" marB="45708"/>
                </a:tc>
                <a:tc>
                  <a:txBody>
                    <a:bodyPr/>
                    <a:lstStyle/>
                    <a:p>
                      <a:pPr algn="ctr"/>
                      <a:r>
                        <a:rPr lang="en-US" sz="1600" b="0" dirty="0">
                          <a:latin typeface="Arial" panose="020B0604020202020204" pitchFamily="34" charset="0"/>
                          <a:cs typeface="Arial" panose="020B0604020202020204" pitchFamily="34" charset="0"/>
                        </a:rPr>
                        <a:t>27%</a:t>
                      </a:r>
                    </a:p>
                  </a:txBody>
                  <a:tcPr marL="91416" marR="91416" marT="45708" marB="45708"/>
                </a:tc>
                <a:tc>
                  <a:txBody>
                    <a:bodyPr/>
                    <a:lstStyle/>
                    <a:p>
                      <a:pPr algn="ctr"/>
                      <a:r>
                        <a:rPr lang="en-US" sz="1600" b="0" dirty="0">
                          <a:latin typeface="Arial" panose="020B0604020202020204" pitchFamily="34" charset="0"/>
                          <a:cs typeface="Arial" panose="020B0604020202020204" pitchFamily="34" charset="0"/>
                        </a:rPr>
                        <a:t>23%</a:t>
                      </a:r>
                    </a:p>
                  </a:txBody>
                  <a:tcPr marL="91416" marR="91416" marT="45708" marB="45708"/>
                </a:tc>
                <a:extLst>
                  <a:ext uri="{0D108BD9-81ED-4DB2-BD59-A6C34878D82A}">
                    <a16:rowId xmlns:a16="http://schemas.microsoft.com/office/drawing/2014/main" val="2823288997"/>
                  </a:ext>
                </a:extLst>
              </a:tr>
              <a:tr h="396137">
                <a:tc gridSpan="5">
                  <a:txBody>
                    <a:bodyPr/>
                    <a:lstStyle/>
                    <a:p>
                      <a:pPr algn="ctr"/>
                      <a:endParaRPr lang="en-US" sz="1600" b="0" dirty="0">
                        <a:latin typeface="Arial" panose="020B0604020202020204" pitchFamily="34" charset="0"/>
                        <a:cs typeface="Arial" panose="020B0604020202020204" pitchFamily="34" charset="0"/>
                      </a:endParaRPr>
                    </a:p>
                  </a:txBody>
                  <a:tcPr marL="91416" marR="91416" marT="45708" marB="45708">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9436312"/>
                  </a:ext>
                </a:extLst>
              </a:tr>
              <a:tr h="396137">
                <a:tc>
                  <a:txBody>
                    <a:bodyPr/>
                    <a:lstStyle/>
                    <a:p>
                      <a:r>
                        <a:rPr lang="en-US" sz="1600" b="0" dirty="0">
                          <a:latin typeface="Arial" panose="020B0604020202020204" pitchFamily="34" charset="0"/>
                          <a:cs typeface="Arial" panose="020B0604020202020204" pitchFamily="34" charset="0"/>
                        </a:rPr>
                        <a:t>In-hospital</a:t>
                      </a:r>
                      <a:r>
                        <a:rPr lang="en-US" sz="1600" b="0" baseline="0" dirty="0">
                          <a:latin typeface="Arial" panose="020B0604020202020204" pitchFamily="34" charset="0"/>
                          <a:cs typeface="Arial" panose="020B0604020202020204" pitchFamily="34" charset="0"/>
                        </a:rPr>
                        <a:t> mortality: ICH</a:t>
                      </a:r>
                      <a:endParaRPr lang="en-US" sz="1600" b="0"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600" b="0">
                          <a:latin typeface="Arial" panose="020B0604020202020204" pitchFamily="34" charset="0"/>
                          <a:cs typeface="Arial" panose="020B0604020202020204" pitchFamily="34" charset="0"/>
                        </a:rPr>
                        <a:t>9%</a:t>
                      </a:r>
                      <a:endParaRPr lang="en-US" sz="1600" b="0"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600" b="0">
                          <a:latin typeface="Arial" panose="020B0604020202020204" pitchFamily="34" charset="0"/>
                          <a:cs typeface="Arial" panose="020B0604020202020204" pitchFamily="34" charset="0"/>
                        </a:rPr>
                        <a:t>25%</a:t>
                      </a:r>
                      <a:endParaRPr lang="en-US" sz="1600" b="0" dirty="0">
                        <a:latin typeface="Arial" panose="020B0604020202020204" pitchFamily="34" charset="0"/>
                        <a:cs typeface="Arial" panose="020B0604020202020204" pitchFamily="34" charset="0"/>
                      </a:endParaRPr>
                    </a:p>
                  </a:txBody>
                  <a:tcPr marL="91416" marR="91416" marT="45708" marB="45708"/>
                </a:tc>
                <a:tc>
                  <a:txBody>
                    <a:bodyPr/>
                    <a:lstStyle/>
                    <a:p>
                      <a:pPr algn="ctr"/>
                      <a:r>
                        <a:rPr lang="en-US" sz="1600" b="0" dirty="0">
                          <a:latin typeface="Arial" panose="020B0604020202020204" pitchFamily="34" charset="0"/>
                          <a:cs typeface="Arial" panose="020B0604020202020204" pitchFamily="34" charset="0"/>
                        </a:rPr>
                        <a:t>27%</a:t>
                      </a:r>
                    </a:p>
                  </a:txBody>
                  <a:tcPr marL="91416" marR="91416" marT="45708" marB="45708"/>
                </a:tc>
                <a:tc>
                  <a:txBody>
                    <a:bodyPr/>
                    <a:lstStyle/>
                    <a:p>
                      <a:pPr algn="ctr"/>
                      <a:r>
                        <a:rPr lang="en-US" sz="1600" b="0" dirty="0">
                          <a:latin typeface="Arial" panose="020B0604020202020204" pitchFamily="34" charset="0"/>
                          <a:cs typeface="Arial" panose="020B0604020202020204" pitchFamily="34" charset="0"/>
                        </a:rPr>
                        <a:t>23%</a:t>
                      </a:r>
                    </a:p>
                  </a:txBody>
                  <a:tcPr marL="91416" marR="91416" marT="45708" marB="45708"/>
                </a:tc>
                <a:extLst>
                  <a:ext uri="{0D108BD9-81ED-4DB2-BD59-A6C34878D82A}">
                    <a16:rowId xmlns:a16="http://schemas.microsoft.com/office/drawing/2014/main" val="2074488626"/>
                  </a:ext>
                </a:extLst>
              </a:tr>
              <a:tr h="39613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dirty="0">
                          <a:latin typeface="Arial" panose="020B0604020202020204" pitchFamily="34" charset="0"/>
                          <a:cs typeface="Arial" panose="020B0604020202020204" pitchFamily="34" charset="0"/>
                        </a:rPr>
                        <a:t>In-hospital</a:t>
                      </a:r>
                      <a:r>
                        <a:rPr lang="en-US" sz="1600" b="0" baseline="0" dirty="0">
                          <a:latin typeface="Arial" panose="020B0604020202020204" pitchFamily="34" charset="0"/>
                          <a:cs typeface="Arial" panose="020B0604020202020204" pitchFamily="34" charset="0"/>
                        </a:rPr>
                        <a:t> mortality: GI bleeding</a:t>
                      </a:r>
                      <a:endParaRPr lang="en-US" sz="1600" b="0" dirty="0">
                        <a:latin typeface="Arial" panose="020B0604020202020204" pitchFamily="34" charset="0"/>
                        <a:cs typeface="Arial" panose="020B0604020202020204" pitchFamily="34" charset="0"/>
                      </a:endParaRPr>
                    </a:p>
                  </a:txBody>
                  <a:tcPr marL="91416" marR="91416" marT="45708" marB="45708"/>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dirty="0">
                          <a:latin typeface="Arial" panose="020B0604020202020204" pitchFamily="34" charset="0"/>
                          <a:cs typeface="Arial" panose="020B0604020202020204" pitchFamily="34" charset="0"/>
                        </a:rPr>
                        <a:t>1%</a:t>
                      </a:r>
                    </a:p>
                  </a:txBody>
                  <a:tcPr marL="91416" marR="91416" marT="45708" marB="45708"/>
                </a:tc>
                <a:tc>
                  <a:txBody>
                    <a:bodyPr/>
                    <a:lstStyle/>
                    <a:p>
                      <a:pPr algn="ctr"/>
                      <a:r>
                        <a:rPr lang="en-US" sz="1600" b="0" dirty="0">
                          <a:latin typeface="Arial" panose="020B0604020202020204" pitchFamily="34" charset="0"/>
                          <a:cs typeface="Arial" panose="020B0604020202020204" pitchFamily="34" charset="0"/>
                        </a:rPr>
                        <a:t>4%</a:t>
                      </a:r>
                    </a:p>
                  </a:txBody>
                  <a:tcPr marL="91416" marR="91416" marT="45708" marB="45708"/>
                </a:tc>
                <a:tc>
                  <a:txBody>
                    <a:bodyPr/>
                    <a:lstStyle/>
                    <a:p>
                      <a:pPr algn="ctr"/>
                      <a:r>
                        <a:rPr lang="en-US" sz="1600" b="0" dirty="0">
                          <a:latin typeface="Arial" panose="020B0604020202020204" pitchFamily="34" charset="0"/>
                          <a:cs typeface="Arial" panose="020B0604020202020204" pitchFamily="34" charset="0"/>
                        </a:rPr>
                        <a:t>4%</a:t>
                      </a:r>
                    </a:p>
                  </a:txBody>
                  <a:tcPr marL="91416" marR="91416" marT="45708" marB="45708"/>
                </a:tc>
                <a:tc>
                  <a:txBody>
                    <a:bodyPr/>
                    <a:lstStyle/>
                    <a:p>
                      <a:pPr algn="ctr"/>
                      <a:r>
                        <a:rPr lang="en-US" sz="1600" b="0" dirty="0">
                          <a:latin typeface="Arial" panose="020B0604020202020204" pitchFamily="34" charset="0"/>
                          <a:cs typeface="Arial" panose="020B0604020202020204" pitchFamily="34" charset="0"/>
                        </a:rPr>
                        <a:t>4%</a:t>
                      </a:r>
                    </a:p>
                  </a:txBody>
                  <a:tcPr marL="91416" marR="91416" marT="45708" marB="45708"/>
                </a:tc>
                <a:extLst>
                  <a:ext uri="{0D108BD9-81ED-4DB2-BD59-A6C34878D82A}">
                    <a16:rowId xmlns:a16="http://schemas.microsoft.com/office/drawing/2014/main" val="673776271"/>
                  </a:ext>
                </a:extLst>
              </a:tr>
            </a:tbl>
          </a:graphicData>
        </a:graphic>
      </p:graphicFrame>
      <p:sp>
        <p:nvSpPr>
          <p:cNvPr id="3" name="Rectangle 2">
            <a:extLst>
              <a:ext uri="{FF2B5EF4-FFF2-40B4-BE49-F238E27FC236}">
                <a16:creationId xmlns:a16="http://schemas.microsoft.com/office/drawing/2014/main" id="{B6A17B97-3575-456E-8311-F3AAB4794730}"/>
              </a:ext>
            </a:extLst>
          </p:cNvPr>
          <p:cNvSpPr/>
          <p:nvPr/>
        </p:nvSpPr>
        <p:spPr>
          <a:xfrm>
            <a:off x="5347046" y="5379353"/>
            <a:ext cx="2607013" cy="369651"/>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EFE1F0-0326-4D23-B030-28880CE6315C}"/>
              </a:ext>
            </a:extLst>
          </p:cNvPr>
          <p:cNvSpPr/>
          <p:nvPr/>
        </p:nvSpPr>
        <p:spPr>
          <a:xfrm>
            <a:off x="5347045" y="5776565"/>
            <a:ext cx="2607013" cy="369651"/>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581652"/>
      </p:ext>
    </p:extLst>
  </p:cSld>
  <p:clrMapOvr>
    <a:masterClrMapping/>
  </p:clrMapOvr>
</p:sld>
</file>

<file path=ppt/theme/theme1.xml><?xml version="1.0" encoding="utf-8"?>
<a:theme xmlns:a="http://schemas.openxmlformats.org/drawingml/2006/main" name="EMCREG OTG &amp; MedEdOTG-NewTheme">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 OTG &amp; MedEdOTG-NewTheme" id="{14CCE63A-2FDE-5643-93D9-B544E312DE33}" vid="{F19C6F05-82ED-5B40-B3D1-64092D54DA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MedEd Dual" id="{B5F4E6ED-FE20-6A4B-910B-FA09200C50A7}" vid="{3903332B-51E5-FE46-A544-C3C56D5B450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EMCREG OTG &amp; MedEdOTG-NewTheme</Template>
  <TotalTime>343</TotalTime>
  <Words>2124</Words>
  <Application>Microsoft Macintosh PowerPoint</Application>
  <PresentationFormat>Widescreen</PresentationFormat>
  <Paragraphs>354</Paragraphs>
  <Slides>18</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Calibri Light</vt:lpstr>
      <vt:lpstr>Century Gothic</vt:lpstr>
      <vt:lpstr>Franklin Gothic Book</vt:lpstr>
      <vt:lpstr>Trebuchet MS</vt:lpstr>
      <vt:lpstr>EMCREG OTG &amp; MedEdOTG-NewTheme</vt:lpstr>
      <vt:lpstr>Office Theme</vt:lpstr>
      <vt:lpstr>1_EMCREG-MedEd Dual</vt:lpstr>
      <vt:lpstr>Summary of Real-World Data for Treatment of Oral Factor Xa-Related Major Bleeding</vt:lpstr>
      <vt:lpstr>PowerPoint Presentation</vt:lpstr>
      <vt:lpstr>Disclaimer</vt:lpstr>
      <vt:lpstr>FIX ICH Study: Retrospective Analysis of PCC for Xa Inhibitor Reversal</vt:lpstr>
      <vt:lpstr>FIX ICH Study: Retrospective Analysis of PCC for Xa Inhibitor Reversal</vt:lpstr>
      <vt:lpstr>Observational Prospective Studies of 4F-PCC for DOAC-Associated Major Bleeding</vt:lpstr>
      <vt:lpstr>4F-PCC Versus Andexanet Alfa for ICH</vt:lpstr>
      <vt:lpstr>Limitations of 4F-PCC Studies for DOAC Reversal</vt:lpstr>
      <vt:lpstr>Multicenter Study: Real-World Management  of Oral Factor Xa Inhibitor Bleeding</vt:lpstr>
      <vt:lpstr>ANNEXA-Orange</vt:lpstr>
      <vt:lpstr>ANNEXA-Orange: Results</vt:lpstr>
      <vt:lpstr>Real-World Study in US Veterans Andexanet Alfa Versus 4F-PCC</vt:lpstr>
      <vt:lpstr>Largest Real-World Evaluation to Date</vt:lpstr>
      <vt:lpstr>Overall Population – In-Hospital Mortality</vt:lpstr>
      <vt:lpstr>ICH Subgroup – In-Hospital Mortality</vt:lpstr>
      <vt:lpstr>GI Bleed Subgroup – In-Hospital Mortality </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of Real-World Data for Treatment of Oral Factor Xa-Related Major Bleeding</dc:title>
  <dc:subject/>
  <dc:creator/>
  <cp:keywords/>
  <dc:description/>
  <cp:lastModifiedBy>Moriah Diethorn</cp:lastModifiedBy>
  <cp:revision>49</cp:revision>
  <dcterms:created xsi:type="dcterms:W3CDTF">2023-11-12T20:50:58Z</dcterms:created>
  <dcterms:modified xsi:type="dcterms:W3CDTF">2023-11-28T14:32:22Z</dcterms:modified>
  <cp:category/>
</cp:coreProperties>
</file>