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84" r:id="rId5"/>
  </p:sldMasterIdLst>
  <p:notesMasterIdLst>
    <p:notesMasterId r:id="rId15"/>
  </p:notesMasterIdLst>
  <p:sldIdLst>
    <p:sldId id="256" r:id="rId6"/>
    <p:sldId id="265" r:id="rId7"/>
    <p:sldId id="266" r:id="rId8"/>
    <p:sldId id="257" r:id="rId9"/>
    <p:sldId id="258" r:id="rId10"/>
    <p:sldId id="260" r:id="rId11"/>
    <p:sldId id="261" r:id="rId12"/>
    <p:sldId id="262"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B12EAF-BC4E-6B6B-0102-503011D8EEE7}" name="Emily Jebing" initials="EJ" userId="Emily Jebi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8E8DAB-F173-4949-9B03-D677D6A4BD1B}" v="3" dt="2024-01-11T21:32:34.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327"/>
  </p:normalViewPr>
  <p:slideViewPr>
    <p:cSldViewPr snapToGrid="0">
      <p:cViewPr varScale="1">
        <p:scale>
          <a:sx n="119" d="100"/>
          <a:sy n="119" d="100"/>
        </p:scale>
        <p:origin x="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FCE05-74CD-E145-BECD-A6D3EF4EEAEA}" type="datetimeFigureOut">
              <a:t>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3CFD0-0A8A-B548-AF8B-B41C4CFCADE1}" type="slidenum">
              <a:t>‹#›</a:t>
            </a:fld>
            <a:endParaRPr lang="en-US"/>
          </a:p>
        </p:txBody>
      </p:sp>
    </p:spTree>
    <p:extLst>
      <p:ext uri="{BB962C8B-B14F-4D97-AF65-F5344CB8AC3E}">
        <p14:creationId xmlns:p14="http://schemas.microsoft.com/office/powerpoint/2010/main" val="150788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66847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56257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73979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01533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82219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98121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78240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706087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007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88222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28470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1470868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17"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51CA-0C78-6FB1-2A76-47317D1278E1}"/>
              </a:ext>
            </a:extLst>
          </p:cNvPr>
          <p:cNvSpPr>
            <a:spLocks noGrp="1"/>
          </p:cNvSpPr>
          <p:nvPr>
            <p:ph type="title"/>
          </p:nvPr>
        </p:nvSpPr>
        <p:spPr>
          <a:xfrm>
            <a:off x="609601" y="1709738"/>
            <a:ext cx="10515600" cy="2852737"/>
          </a:xfrm>
        </p:spPr>
        <p:txBody>
          <a:bodyPr>
            <a:normAutofit/>
          </a:bodyPr>
          <a:lstStyle/>
          <a:p>
            <a:r>
              <a:rPr lang="en-US" dirty="0"/>
              <a:t>Evolving Treatment Paradigms in Idiopathic Hypersomnia</a:t>
            </a:r>
          </a:p>
        </p:txBody>
      </p:sp>
      <p:sp>
        <p:nvSpPr>
          <p:cNvPr id="3" name="Subtitle 2">
            <a:extLst>
              <a:ext uri="{FF2B5EF4-FFF2-40B4-BE49-F238E27FC236}">
                <a16:creationId xmlns:a16="http://schemas.microsoft.com/office/drawing/2014/main" id="{792276BA-865B-8EF0-2A20-68D9A101353D}"/>
              </a:ext>
            </a:extLst>
          </p:cNvPr>
          <p:cNvSpPr>
            <a:spLocks noGrp="1"/>
          </p:cNvSpPr>
          <p:nvPr>
            <p:ph type="body" idx="1"/>
          </p:nvPr>
        </p:nvSpPr>
        <p:spPr>
          <a:xfrm>
            <a:off x="609601" y="4589463"/>
            <a:ext cx="10515600" cy="1500187"/>
          </a:xfrm>
        </p:spPr>
        <p:txBody>
          <a:bodyPr>
            <a:normAutofit fontScale="92500" lnSpcReduction="10000"/>
          </a:bodyPr>
          <a:lstStyle/>
          <a:p>
            <a:r>
              <a:rPr lang="en-US" dirty="0"/>
              <a:t>Matthew J. Davis, MD</a:t>
            </a:r>
          </a:p>
          <a:p>
            <a:r>
              <a:rPr lang="en-US" dirty="0"/>
              <a:t>Associate Medical Director, Sleep Dynamics</a:t>
            </a:r>
          </a:p>
          <a:p>
            <a:r>
              <a:rPr lang="en-US" dirty="0"/>
              <a:t>Physician/Owner, Patient First MD Advanced Center for </a:t>
            </a:r>
            <a:r>
              <a:rPr lang="en-US" dirty="0" err="1"/>
              <a:t>Neurodiagnostics</a:t>
            </a:r>
            <a:endParaRPr lang="en-US" dirty="0"/>
          </a:p>
          <a:p>
            <a:r>
              <a:rPr lang="en-US" dirty="0"/>
              <a:t>Middletown, NJ</a:t>
            </a:r>
          </a:p>
        </p:txBody>
      </p:sp>
    </p:spTree>
    <p:extLst>
      <p:ext uri="{BB962C8B-B14F-4D97-AF65-F5344CB8AC3E}">
        <p14:creationId xmlns:p14="http://schemas.microsoft.com/office/powerpoint/2010/main" val="3055203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2162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600" b="0" i="0" u="none" strike="noStrike" kern="1200" cap="none" spc="0" normalizeH="0" baseline="0" noProof="0">
                <a:ln>
                  <a:noFill/>
                </a:ln>
                <a:solidFill>
                  <a:srgbClr val="F5F4F3"/>
                </a:solidFill>
                <a:effectLst/>
                <a:uLnTx/>
                <a:uFillTx/>
                <a:latin typeface="-apple-system"/>
                <a:ea typeface="+mn-ea"/>
                <a:cs typeface="+mn-cs"/>
                <a:hlinkClick r:id="rId3"/>
              </a:rPr>
              <a:t>Idiopathic Hypersomnia: Improving QoL Through Patient-Centered Care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Improve the accuracy and timing when diagnosing patients suffering from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Educate HCPs on the cardiovascular and QoL impact experienced by patients suffering from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pple-system"/>
                <a:ea typeface="+mn-ea"/>
                <a:cs typeface="+mn-cs"/>
              </a:rPr>
              <a:t>Develop an evidence-based, comprehensive treatment plan for the management of IH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a:ln>
                <a:noFill/>
              </a:ln>
              <a:solidFill>
                <a:srgbClr val="747474"/>
              </a:solidFill>
              <a:effectLst/>
              <a:uLnTx/>
              <a:uFillTx/>
              <a:latin typeface="-apple-syste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941C1-D529-A13D-B789-C70088261E90}"/>
              </a:ext>
            </a:extLst>
          </p:cNvPr>
          <p:cNvSpPr>
            <a:spLocks noGrp="1"/>
          </p:cNvSpPr>
          <p:nvPr>
            <p:ph type="title"/>
          </p:nvPr>
        </p:nvSpPr>
        <p:spPr>
          <a:xfrm>
            <a:off x="609600" y="199505"/>
            <a:ext cx="10744200" cy="1185577"/>
          </a:xfrm>
        </p:spPr>
        <p:txBody>
          <a:bodyPr/>
          <a:lstStyle/>
          <a:p>
            <a:r>
              <a:rPr lang="en-US" dirty="0"/>
              <a:t>Unique Treatment Challenges Compared to Narcolepsy</a:t>
            </a:r>
          </a:p>
        </p:txBody>
      </p:sp>
      <p:sp>
        <p:nvSpPr>
          <p:cNvPr id="3" name="Content Placeholder 2">
            <a:extLst>
              <a:ext uri="{FF2B5EF4-FFF2-40B4-BE49-F238E27FC236}">
                <a16:creationId xmlns:a16="http://schemas.microsoft.com/office/drawing/2014/main" id="{B17AE752-2CBE-56DB-1D8D-25BE01C47BA7}"/>
              </a:ext>
            </a:extLst>
          </p:cNvPr>
          <p:cNvSpPr>
            <a:spLocks noGrp="1"/>
          </p:cNvSpPr>
          <p:nvPr>
            <p:ph idx="1"/>
          </p:nvPr>
        </p:nvSpPr>
        <p:spPr>
          <a:xfrm>
            <a:off x="609600" y="1477906"/>
            <a:ext cx="10744200" cy="4722477"/>
          </a:xfrm>
        </p:spPr>
        <p:txBody>
          <a:bodyPr>
            <a:normAutofit/>
          </a:bodyPr>
          <a:lstStyle/>
          <a:p>
            <a:r>
              <a:rPr lang="en-US" dirty="0"/>
              <a:t>Many fewer FDA approved medications</a:t>
            </a:r>
          </a:p>
          <a:p>
            <a:r>
              <a:rPr lang="en-US" dirty="0"/>
              <a:t>Prior to the approval of low-sodium </a:t>
            </a:r>
            <a:r>
              <a:rPr lang="en-US" dirty="0" err="1"/>
              <a:t>oxybate</a:t>
            </a:r>
            <a:r>
              <a:rPr lang="en-US" dirty="0"/>
              <a:t>, treatment was mainly off-label use of various wake-promoting agents</a:t>
            </a:r>
          </a:p>
          <a:p>
            <a:r>
              <a:rPr lang="en-US" dirty="0"/>
              <a:t>Some non-pharmacologic measures used in narcolepsy are ineffective due to significant sleep inertia</a:t>
            </a:r>
          </a:p>
          <a:p>
            <a:pPr lvl="1"/>
            <a:r>
              <a:rPr lang="en-US" dirty="0"/>
              <a:t>Planned short naps in IH are non-refreshing whereas in NT1 and NT2 can often be quite helpful</a:t>
            </a:r>
          </a:p>
          <a:p>
            <a:r>
              <a:rPr lang="en-US" dirty="0"/>
              <a:t>However, maintaining structure to the sleep schedule, adequate total sleep time, and regular exercise can be helpful</a:t>
            </a:r>
          </a:p>
        </p:txBody>
      </p:sp>
      <p:sp>
        <p:nvSpPr>
          <p:cNvPr id="9" name="Footer Placeholder 8">
            <a:extLst>
              <a:ext uri="{FF2B5EF4-FFF2-40B4-BE49-F238E27FC236}">
                <a16:creationId xmlns:a16="http://schemas.microsoft.com/office/drawing/2014/main" id="{132BFBA7-87C8-983C-DF63-55BC3F8EF9AE}"/>
              </a:ext>
            </a:extLst>
          </p:cNvPr>
          <p:cNvSpPr>
            <a:spLocks noGrp="1"/>
          </p:cNvSpPr>
          <p:nvPr>
            <p:ph type="ftr" sz="quarter" idx="3"/>
          </p:nvPr>
        </p:nvSpPr>
        <p:spPr/>
        <p:txBody>
          <a:bodyPr/>
          <a:lstStyle/>
          <a:p>
            <a:r>
              <a:rPr lang="en-US"/>
              <a:t>FDA, US Food and Drug Administration; IH, idiopathic hypersomnia; NT1, narcolepsy type 1; NT2, narcolepsy type 2.
Arnulf I, et al. </a:t>
            </a:r>
            <a:r>
              <a:rPr lang="en-US" i="1"/>
              <a:t>Sleep Med Rev</a:t>
            </a:r>
            <a:r>
              <a:rPr lang="en-US"/>
              <a:t>. 2023;69:101766. </a:t>
            </a:r>
          </a:p>
        </p:txBody>
      </p:sp>
    </p:spTree>
    <p:extLst>
      <p:ext uri="{BB962C8B-B14F-4D97-AF65-F5344CB8AC3E}">
        <p14:creationId xmlns:p14="http://schemas.microsoft.com/office/powerpoint/2010/main" val="222337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1B7D-F0EC-16C6-0DE1-E93B7A4BA100}"/>
              </a:ext>
            </a:extLst>
          </p:cNvPr>
          <p:cNvSpPr>
            <a:spLocks noGrp="1"/>
          </p:cNvSpPr>
          <p:nvPr>
            <p:ph type="title"/>
          </p:nvPr>
        </p:nvSpPr>
        <p:spPr/>
        <p:txBody>
          <a:bodyPr/>
          <a:lstStyle/>
          <a:p>
            <a:r>
              <a:rPr lang="en-US" dirty="0"/>
              <a:t>Goals of Treatment</a:t>
            </a:r>
          </a:p>
        </p:txBody>
      </p:sp>
      <p:sp>
        <p:nvSpPr>
          <p:cNvPr id="3" name="Content Placeholder 2">
            <a:extLst>
              <a:ext uri="{FF2B5EF4-FFF2-40B4-BE49-F238E27FC236}">
                <a16:creationId xmlns:a16="http://schemas.microsoft.com/office/drawing/2014/main" id="{A22A068A-A37C-A525-9B20-41DE20435CE9}"/>
              </a:ext>
            </a:extLst>
          </p:cNvPr>
          <p:cNvSpPr>
            <a:spLocks noGrp="1"/>
          </p:cNvSpPr>
          <p:nvPr>
            <p:ph idx="1"/>
          </p:nvPr>
        </p:nvSpPr>
        <p:spPr/>
        <p:txBody>
          <a:bodyPr/>
          <a:lstStyle/>
          <a:p>
            <a:r>
              <a:rPr lang="en-US" dirty="0"/>
              <a:t>Improvement in quality of life</a:t>
            </a:r>
          </a:p>
          <a:p>
            <a:pPr lvl="1"/>
            <a:r>
              <a:rPr lang="en-US" dirty="0"/>
              <a:t>Sleepiness</a:t>
            </a:r>
          </a:p>
          <a:p>
            <a:pPr lvl="1"/>
            <a:r>
              <a:rPr lang="en-US" dirty="0"/>
              <a:t>Sleep inertia</a:t>
            </a:r>
          </a:p>
          <a:p>
            <a:pPr lvl="1"/>
            <a:r>
              <a:rPr lang="en-US" dirty="0"/>
              <a:t>Safe driving</a:t>
            </a:r>
          </a:p>
          <a:p>
            <a:pPr lvl="1"/>
            <a:r>
              <a:rPr lang="en-US" dirty="0"/>
              <a:t>Attention and cognition</a:t>
            </a:r>
          </a:p>
          <a:p>
            <a:pPr lvl="1"/>
            <a:r>
              <a:rPr lang="en-US" dirty="0"/>
              <a:t>Quantity of sleep necessary</a:t>
            </a:r>
          </a:p>
          <a:p>
            <a:r>
              <a:rPr lang="en-US" dirty="0"/>
              <a:t>Treatment should be chosen based on comorbid medical conditions, concurrent use of other medications</a:t>
            </a:r>
          </a:p>
          <a:p>
            <a:pPr lvl="1"/>
            <a:endParaRPr lang="en-US" dirty="0"/>
          </a:p>
        </p:txBody>
      </p:sp>
      <p:sp>
        <p:nvSpPr>
          <p:cNvPr id="4" name="Footer Placeholder 3">
            <a:extLst>
              <a:ext uri="{FF2B5EF4-FFF2-40B4-BE49-F238E27FC236}">
                <a16:creationId xmlns:a16="http://schemas.microsoft.com/office/drawing/2014/main" id="{9A280B9D-82D9-E89F-0342-1BFB2F2A59A5}"/>
              </a:ext>
            </a:extLst>
          </p:cNvPr>
          <p:cNvSpPr>
            <a:spLocks noGrp="1"/>
          </p:cNvSpPr>
          <p:nvPr>
            <p:ph type="ftr" sz="quarter" idx="3"/>
          </p:nvPr>
        </p:nvSpPr>
        <p:spPr/>
        <p:txBody>
          <a:bodyPr/>
          <a:lstStyle/>
          <a:p>
            <a:r>
              <a:rPr lang="en-US"/>
              <a:t>Arnulf I, et al. </a:t>
            </a:r>
            <a:r>
              <a:rPr lang="en-US" i="1"/>
              <a:t>Sleep Med Rev</a:t>
            </a:r>
            <a:r>
              <a:rPr lang="en-US"/>
              <a:t>. 2023;69:101766. </a:t>
            </a:r>
          </a:p>
        </p:txBody>
      </p:sp>
    </p:spTree>
    <p:extLst>
      <p:ext uri="{BB962C8B-B14F-4D97-AF65-F5344CB8AC3E}">
        <p14:creationId xmlns:p14="http://schemas.microsoft.com/office/powerpoint/2010/main" val="3137800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0A8D3-1A3C-313C-785C-95C4B305A64D}"/>
              </a:ext>
            </a:extLst>
          </p:cNvPr>
          <p:cNvSpPr>
            <a:spLocks noGrp="1"/>
          </p:cNvSpPr>
          <p:nvPr>
            <p:ph type="title"/>
          </p:nvPr>
        </p:nvSpPr>
        <p:spPr/>
        <p:txBody>
          <a:bodyPr/>
          <a:lstStyle/>
          <a:p>
            <a:r>
              <a:rPr lang="en-US" dirty="0"/>
              <a:t>AASM Treatment Guidelines (2021)</a:t>
            </a:r>
          </a:p>
        </p:txBody>
      </p:sp>
      <p:sp>
        <p:nvSpPr>
          <p:cNvPr id="3" name="Content Placeholder 2">
            <a:extLst>
              <a:ext uri="{FF2B5EF4-FFF2-40B4-BE49-F238E27FC236}">
                <a16:creationId xmlns:a16="http://schemas.microsoft.com/office/drawing/2014/main" id="{70B564DF-D2F7-A037-2496-28DB67295839}"/>
              </a:ext>
            </a:extLst>
          </p:cNvPr>
          <p:cNvSpPr>
            <a:spLocks noGrp="1"/>
          </p:cNvSpPr>
          <p:nvPr>
            <p:ph idx="1"/>
          </p:nvPr>
        </p:nvSpPr>
        <p:spPr/>
        <p:txBody>
          <a:bodyPr/>
          <a:lstStyle/>
          <a:p>
            <a:r>
              <a:rPr lang="en-US" dirty="0"/>
              <a:t>Modafinil</a:t>
            </a:r>
          </a:p>
          <a:p>
            <a:pPr lvl="1"/>
            <a:r>
              <a:rPr lang="en-US" dirty="0"/>
              <a:t>Strong evidence supporting its use with 1 prior randomized controlled trial and 4 observational studies</a:t>
            </a:r>
          </a:p>
          <a:p>
            <a:pPr lvl="1"/>
            <a:r>
              <a:rPr lang="en-US" dirty="0"/>
              <a:t>Extensive real-world experience and evidence across disorders of central hypersomnolence</a:t>
            </a:r>
          </a:p>
          <a:p>
            <a:pPr lvl="1"/>
            <a:r>
              <a:rPr lang="en-US" dirty="0"/>
              <a:t>Schedule IV for abuse/dependence potential</a:t>
            </a:r>
          </a:p>
          <a:p>
            <a:r>
              <a:rPr lang="en-US" dirty="0" err="1"/>
              <a:t>Methyphenidate</a:t>
            </a:r>
            <a:endParaRPr lang="en-US" dirty="0"/>
          </a:p>
          <a:p>
            <a:pPr lvl="1"/>
            <a:r>
              <a:rPr lang="en-US" dirty="0"/>
              <a:t>More limited data and overall low quality of evidence</a:t>
            </a:r>
          </a:p>
          <a:p>
            <a:pPr lvl="1"/>
            <a:r>
              <a:rPr lang="en-US" dirty="0"/>
              <a:t>Extensive real-world experience and evidence across disorders of central hypersomnolence</a:t>
            </a:r>
          </a:p>
          <a:p>
            <a:pPr lvl="1"/>
            <a:r>
              <a:rPr lang="en-US" dirty="0"/>
              <a:t>Schedule II for abuse/dependence potential</a:t>
            </a:r>
          </a:p>
          <a:p>
            <a:pPr lvl="1"/>
            <a:endParaRPr lang="en-US" dirty="0"/>
          </a:p>
        </p:txBody>
      </p:sp>
      <p:sp>
        <p:nvSpPr>
          <p:cNvPr id="5" name="Footer Placeholder 4">
            <a:extLst>
              <a:ext uri="{FF2B5EF4-FFF2-40B4-BE49-F238E27FC236}">
                <a16:creationId xmlns:a16="http://schemas.microsoft.com/office/drawing/2014/main" id="{C32017B8-619B-A591-50F5-3F007E6E4B54}"/>
              </a:ext>
            </a:extLst>
          </p:cNvPr>
          <p:cNvSpPr>
            <a:spLocks noGrp="1"/>
          </p:cNvSpPr>
          <p:nvPr>
            <p:ph type="ftr" sz="quarter" idx="3"/>
          </p:nvPr>
        </p:nvSpPr>
        <p:spPr/>
        <p:txBody>
          <a:bodyPr/>
          <a:lstStyle/>
          <a:p>
            <a:r>
              <a:rPr lang="en-US"/>
              <a:t>AASM, American Academy of Sleep Medicine.
Maski K, et al. </a:t>
            </a:r>
            <a:r>
              <a:rPr lang="en-US" i="1"/>
              <a:t>J Clin Sleep Med</a:t>
            </a:r>
            <a:r>
              <a:rPr lang="en-US"/>
              <a:t>. 2021;17(9):1881-93.</a:t>
            </a:r>
          </a:p>
        </p:txBody>
      </p:sp>
    </p:spTree>
    <p:extLst>
      <p:ext uri="{BB962C8B-B14F-4D97-AF65-F5344CB8AC3E}">
        <p14:creationId xmlns:p14="http://schemas.microsoft.com/office/powerpoint/2010/main" val="184236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0A8D3-1A3C-313C-785C-95C4B305A64D}"/>
              </a:ext>
            </a:extLst>
          </p:cNvPr>
          <p:cNvSpPr>
            <a:spLocks noGrp="1"/>
          </p:cNvSpPr>
          <p:nvPr>
            <p:ph type="title"/>
          </p:nvPr>
        </p:nvSpPr>
        <p:spPr>
          <a:xfrm>
            <a:off x="609600" y="199505"/>
            <a:ext cx="10744200" cy="1185577"/>
          </a:xfrm>
        </p:spPr>
        <p:txBody>
          <a:bodyPr/>
          <a:lstStyle/>
          <a:p>
            <a:r>
              <a:rPr lang="en-US" dirty="0"/>
              <a:t>AASM Treatment Guidelines (2021)</a:t>
            </a:r>
          </a:p>
        </p:txBody>
      </p:sp>
      <p:sp>
        <p:nvSpPr>
          <p:cNvPr id="3" name="Content Placeholder 2">
            <a:extLst>
              <a:ext uri="{FF2B5EF4-FFF2-40B4-BE49-F238E27FC236}">
                <a16:creationId xmlns:a16="http://schemas.microsoft.com/office/drawing/2014/main" id="{70B564DF-D2F7-A037-2496-28DB67295839}"/>
              </a:ext>
            </a:extLst>
          </p:cNvPr>
          <p:cNvSpPr>
            <a:spLocks noGrp="1"/>
          </p:cNvSpPr>
          <p:nvPr>
            <p:ph idx="1"/>
          </p:nvPr>
        </p:nvSpPr>
        <p:spPr>
          <a:xfrm>
            <a:off x="609600" y="1477906"/>
            <a:ext cx="10744200" cy="4722477"/>
          </a:xfrm>
        </p:spPr>
        <p:txBody>
          <a:bodyPr/>
          <a:lstStyle/>
          <a:p>
            <a:r>
              <a:rPr lang="en-US" dirty="0"/>
              <a:t>Clarithromycin</a:t>
            </a:r>
          </a:p>
          <a:p>
            <a:pPr lvl="1"/>
            <a:r>
              <a:rPr lang="en-US" dirty="0"/>
              <a:t>Antibiotic, but also a negative modulator of GABA receptors</a:t>
            </a:r>
          </a:p>
          <a:p>
            <a:pPr lvl="1"/>
            <a:r>
              <a:rPr lang="en-US" dirty="0"/>
              <a:t>Limited data, low-quality evidence</a:t>
            </a:r>
          </a:p>
          <a:p>
            <a:pPr lvl="1"/>
            <a:r>
              <a:rPr lang="en-US" dirty="0"/>
              <a:t>Non-controlled</a:t>
            </a:r>
          </a:p>
          <a:p>
            <a:pPr lvl="1"/>
            <a:r>
              <a:rPr lang="en-US" dirty="0"/>
              <a:t>Different risk/benefit discussion and precautions for use of a long-term antibiotic</a:t>
            </a:r>
          </a:p>
          <a:p>
            <a:pPr lvl="1"/>
            <a:endParaRPr lang="en-US" dirty="0"/>
          </a:p>
        </p:txBody>
      </p:sp>
      <p:sp>
        <p:nvSpPr>
          <p:cNvPr id="7" name="Footer Placeholder 6">
            <a:extLst>
              <a:ext uri="{FF2B5EF4-FFF2-40B4-BE49-F238E27FC236}">
                <a16:creationId xmlns:a16="http://schemas.microsoft.com/office/drawing/2014/main" id="{6C2F1F9A-01B7-01F4-537A-ABB1390F342E}"/>
              </a:ext>
            </a:extLst>
          </p:cNvPr>
          <p:cNvSpPr>
            <a:spLocks noGrp="1"/>
          </p:cNvSpPr>
          <p:nvPr>
            <p:ph type="ftr" sz="quarter" idx="3"/>
          </p:nvPr>
        </p:nvSpPr>
        <p:spPr/>
        <p:txBody>
          <a:bodyPr/>
          <a:lstStyle/>
          <a:p>
            <a:r>
              <a:rPr lang="en-US"/>
              <a:t>GABA, gamma-aminobutyric acid.
Maski K, et al. </a:t>
            </a:r>
            <a:r>
              <a:rPr lang="en-US" i="1"/>
              <a:t>J Clin Sleep Med</a:t>
            </a:r>
            <a:r>
              <a:rPr lang="en-US"/>
              <a:t>. 2021;17(9):1881-93.</a:t>
            </a:r>
          </a:p>
        </p:txBody>
      </p:sp>
    </p:spTree>
    <p:extLst>
      <p:ext uri="{BB962C8B-B14F-4D97-AF65-F5344CB8AC3E}">
        <p14:creationId xmlns:p14="http://schemas.microsoft.com/office/powerpoint/2010/main" val="3687505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5DD6B-B359-C48B-452B-0511F02009F4}"/>
              </a:ext>
            </a:extLst>
          </p:cNvPr>
          <p:cNvSpPr>
            <a:spLocks noGrp="1"/>
          </p:cNvSpPr>
          <p:nvPr>
            <p:ph type="title"/>
          </p:nvPr>
        </p:nvSpPr>
        <p:spPr/>
        <p:txBody>
          <a:bodyPr/>
          <a:lstStyle/>
          <a:p>
            <a:r>
              <a:rPr lang="en-US" dirty="0"/>
              <a:t>FDA Approval of Lower-Sodium </a:t>
            </a:r>
            <a:r>
              <a:rPr lang="en-US" dirty="0" err="1"/>
              <a:t>Oxybate</a:t>
            </a:r>
            <a:r>
              <a:rPr lang="en-US" dirty="0"/>
              <a:t> for Adults with IH in 2021</a:t>
            </a:r>
          </a:p>
        </p:txBody>
      </p:sp>
      <p:sp>
        <p:nvSpPr>
          <p:cNvPr id="3" name="Content Placeholder 2">
            <a:extLst>
              <a:ext uri="{FF2B5EF4-FFF2-40B4-BE49-F238E27FC236}">
                <a16:creationId xmlns:a16="http://schemas.microsoft.com/office/drawing/2014/main" id="{3C74B8B6-B47A-EA63-5AD1-6A77E1EBD385}"/>
              </a:ext>
            </a:extLst>
          </p:cNvPr>
          <p:cNvSpPr>
            <a:spLocks noGrp="1"/>
          </p:cNvSpPr>
          <p:nvPr>
            <p:ph idx="1"/>
          </p:nvPr>
        </p:nvSpPr>
        <p:spPr/>
        <p:txBody>
          <a:bodyPr>
            <a:normAutofit/>
          </a:bodyPr>
          <a:lstStyle/>
          <a:p>
            <a:r>
              <a:rPr lang="en-US" dirty="0"/>
              <a:t>AASM included off-label use of sodium </a:t>
            </a:r>
            <a:r>
              <a:rPr lang="en-US" dirty="0" err="1"/>
              <a:t>oxybate</a:t>
            </a:r>
            <a:r>
              <a:rPr lang="en-US" dirty="0"/>
              <a:t> in 2021 treatment guidelines</a:t>
            </a:r>
          </a:p>
          <a:p>
            <a:r>
              <a:rPr lang="en-US" dirty="0"/>
              <a:t>Subsequent FDA approval of lower-sodium </a:t>
            </a:r>
            <a:r>
              <a:rPr lang="en-US" dirty="0" err="1"/>
              <a:t>oxybate</a:t>
            </a:r>
            <a:r>
              <a:rPr lang="en-US" dirty="0"/>
              <a:t> for adults with IH</a:t>
            </a:r>
          </a:p>
          <a:p>
            <a:r>
              <a:rPr lang="en-US" dirty="0"/>
              <a:t>Placebo-controlled, double-blind, randomized-withdrawal trial</a:t>
            </a:r>
          </a:p>
          <a:p>
            <a:r>
              <a:rPr lang="en-US" dirty="0"/>
              <a:t>Showed efficacy in multiple endpoints, ESS, IHSS, and PGI-C</a:t>
            </a:r>
          </a:p>
          <a:p>
            <a:pPr lvl="1"/>
            <a:r>
              <a:rPr lang="en-US" dirty="0"/>
              <a:t>Sleepiness</a:t>
            </a:r>
          </a:p>
          <a:p>
            <a:pPr lvl="1"/>
            <a:r>
              <a:rPr lang="en-US" dirty="0"/>
              <a:t>Quality of life measures</a:t>
            </a:r>
          </a:p>
          <a:p>
            <a:pPr lvl="1"/>
            <a:r>
              <a:rPr lang="en-US" dirty="0"/>
              <a:t>Exploratory endpoint of sleep inertia, specifically</a:t>
            </a:r>
          </a:p>
          <a:p>
            <a:r>
              <a:rPr lang="en-US" dirty="0"/>
              <a:t>Boxed warning for CNS depression and abuse and misuse</a:t>
            </a:r>
          </a:p>
          <a:p>
            <a:pPr lvl="1"/>
            <a:r>
              <a:rPr lang="en-US" dirty="0"/>
              <a:t>Must be prescribed through a REMS program</a:t>
            </a:r>
          </a:p>
        </p:txBody>
      </p:sp>
      <p:sp>
        <p:nvSpPr>
          <p:cNvPr id="4" name="Footer Placeholder 3">
            <a:extLst>
              <a:ext uri="{FF2B5EF4-FFF2-40B4-BE49-F238E27FC236}">
                <a16:creationId xmlns:a16="http://schemas.microsoft.com/office/drawing/2014/main" id="{CC86F8DE-DFDE-B863-5DEF-85405D36D296}"/>
              </a:ext>
            </a:extLst>
          </p:cNvPr>
          <p:cNvSpPr>
            <a:spLocks noGrp="1"/>
          </p:cNvSpPr>
          <p:nvPr>
            <p:ph type="ftr" sz="quarter" idx="3"/>
          </p:nvPr>
        </p:nvSpPr>
        <p:spPr/>
        <p:txBody>
          <a:bodyPr/>
          <a:lstStyle/>
          <a:p>
            <a:r>
              <a:rPr lang="en-US"/>
              <a:t>CNS, central nervous system; ESS, Epworth Sleepiness Scale; IHSS, idiopathic hypersomnia severity scale; PGI-C, patient global impression of change; REMS, risk evaluation and mitigation strategy. 
Dauvilliers Y, et al. </a:t>
            </a:r>
            <a:r>
              <a:rPr lang="en-US" i="1"/>
              <a:t>Lancet Neurol</a:t>
            </a:r>
            <a:r>
              <a:rPr lang="en-US"/>
              <a:t>. 2022;21(1):53-65.</a:t>
            </a:r>
          </a:p>
        </p:txBody>
      </p:sp>
    </p:spTree>
    <p:extLst>
      <p:ext uri="{BB962C8B-B14F-4D97-AF65-F5344CB8AC3E}">
        <p14:creationId xmlns:p14="http://schemas.microsoft.com/office/powerpoint/2010/main" val="1445415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2E3580-7115-4F2C-8D98-AC74CB6A4D9F}">
  <ds:schemaRefs>
    <ds:schemaRef ds:uri="http://schemas.microsoft.com/sharepoint/v3/contenttype/forms"/>
  </ds:schemaRefs>
</ds:datastoreItem>
</file>

<file path=customXml/itemProps2.xml><?xml version="1.0" encoding="utf-8"?>
<ds:datastoreItem xmlns:ds="http://schemas.openxmlformats.org/officeDocument/2006/customXml" ds:itemID="{0A59DB04-3E26-4BA5-8002-7C77F1236424}">
  <ds:schemaRefs>
    <ds:schemaRef ds:uri="a9d8bbac-cce3-475c-b9fe-65ecbcec7edd"/>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f55e9ad1-4522-4e5b-8d2e-6f450f6d945f"/>
  </ds:schemaRefs>
</ds:datastoreItem>
</file>

<file path=customXml/itemProps3.xml><?xml version="1.0" encoding="utf-8"?>
<ds:datastoreItem xmlns:ds="http://schemas.openxmlformats.org/officeDocument/2006/customXml" ds:itemID="{68F84475-32D1-43A6-8B06-6224C509EC58}"/>
</file>

<file path=docProps/app.xml><?xml version="1.0" encoding="utf-8"?>
<Properties xmlns="http://schemas.openxmlformats.org/officeDocument/2006/extended-properties" xmlns:vt="http://schemas.openxmlformats.org/officeDocument/2006/docPropsVTypes">
  <Template>Neurology2023</Template>
  <TotalTime>778</TotalTime>
  <Words>790</Words>
  <Application>Microsoft Macintosh PowerPoint</Application>
  <PresentationFormat>Widescreen</PresentationFormat>
  <Paragraphs>77</Paragraphs>
  <Slides>9</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-apple-system</vt:lpstr>
      <vt:lpstr>Arial</vt:lpstr>
      <vt:lpstr>Calibri</vt:lpstr>
      <vt:lpstr>Calibri Light</vt:lpstr>
      <vt:lpstr>Century Gothic</vt:lpstr>
      <vt:lpstr>Trebuchet MS</vt:lpstr>
      <vt:lpstr>Neurology2023</vt:lpstr>
      <vt:lpstr>Office Theme</vt:lpstr>
      <vt:lpstr>Evolving Treatment Paradigms in Idiopathic Hypersomnia</vt:lpstr>
      <vt:lpstr>PowerPoint Presentation</vt:lpstr>
      <vt:lpstr>Disclaimer</vt:lpstr>
      <vt:lpstr>Unique Treatment Challenges Compared to Narcolepsy</vt:lpstr>
      <vt:lpstr>Goals of Treatment</vt:lpstr>
      <vt:lpstr>AASM Treatment Guidelines (2021)</vt:lpstr>
      <vt:lpstr>AASM Treatment Guidelines (2021)</vt:lpstr>
      <vt:lpstr>FDA Approval of Lower-Sodium Oxybate for Adults with IH in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Treatment Paradigms in Idiopathic Hypersomnia</dc:title>
  <dc:subject/>
  <dc:creator>MedEd On The Go</dc:creator>
  <cp:keywords/>
  <dc:description/>
  <cp:lastModifiedBy>Harley Kidner</cp:lastModifiedBy>
  <cp:revision>7</cp:revision>
  <cp:lastPrinted>2023-02-11T00:53:38Z</cp:lastPrinted>
  <dcterms:created xsi:type="dcterms:W3CDTF">2023-02-11T00:50:27Z</dcterms:created>
  <dcterms:modified xsi:type="dcterms:W3CDTF">2024-01-11T21:36:50Z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