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86" r:id="rId6"/>
  </p:sldMasterIdLst>
  <p:notesMasterIdLst>
    <p:notesMasterId r:id="rId18"/>
  </p:notesMasterIdLst>
  <p:sldIdLst>
    <p:sldId id="256" r:id="rId7"/>
    <p:sldId id="265" r:id="rId8"/>
    <p:sldId id="2145706407" r:id="rId9"/>
    <p:sldId id="339" r:id="rId10"/>
    <p:sldId id="335" r:id="rId11"/>
    <p:sldId id="338" r:id="rId12"/>
    <p:sldId id="336" r:id="rId13"/>
    <p:sldId id="2145706405" r:id="rId14"/>
    <p:sldId id="2145706406" r:id="rId15"/>
    <p:sldId id="337" r:id="rId16"/>
    <p:sldId id="264" r:id="rId1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4D3200-C06E-2CFC-969A-908DB7228B22}" name="Patti Repetto" initials="PR" userId="S::prepetto@ushealthconnect.com::29a62dfc-181e-481e-a0bd-97f9faffa5d7" providerId="AD"/>
  <p188:author id="{05320614-9BB5-045C-0E1E-BB00A484CEF0}" name="Shannon Williams" initials="SW" userId="53ff2644c4922ffe" providerId="Windows Live"/>
  <p188:author id="{1FF42040-9854-C85D-2553-FFB58F3C2152}" name="Haemin Go" initials="HG" userId="S::hgo@ushealthconnect.com::f4f74a36-2ed4-469e-99f1-5e82f235753e" providerId="AD"/>
  <p188:author id="{C0CB6852-1210-3A39-771E-C1F4D93C6FA1}" name="Aggarwal, Charu" initials="AC" userId="S::aggarwac@pennmedicine.upenn.edu::ddf0f78d-b0cf-4507-bc53-67f421047786" providerId="AD"/>
  <p188:author id="{D7037B9D-489D-BD61-C2A8-D798FC9BE454}" name="Robert Garris" initials="RG" userId="S::rgarris@ushealthconnect.com::2e75e808-a6ec-4b4a-8020-a0cff9079715" providerId="AD"/>
  <p188:author id="{6EB12EAF-BC4E-6B6B-0102-503011D8EEE7}" name="Emily Jebing" initials="EJ" userId="Emily Jebing"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55" autoAdjust="0"/>
    <p:restoredTop sz="78163" autoAdjust="0"/>
  </p:normalViewPr>
  <p:slideViewPr>
    <p:cSldViewPr snapToGrid="0">
      <p:cViewPr varScale="1">
        <p:scale>
          <a:sx n="94" d="100"/>
          <a:sy n="94" d="100"/>
        </p:scale>
        <p:origin x="1728" y="1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ley Kidner" userId="5b13863f-857f-45ba-b29d-d3555fa5f842" providerId="ADAL" clId="{3675426C-0B0F-F047-90D2-4F90012FA0BA}"/>
    <pc:docChg chg="addSld delSld modSld sldOrd">
      <pc:chgData name="Harley Kidner" userId="5b13863f-857f-45ba-b29d-d3555fa5f842" providerId="ADAL" clId="{3675426C-0B0F-F047-90D2-4F90012FA0BA}" dt="2024-03-01T14:50:00.212" v="5" actId="20578"/>
      <pc:docMkLst>
        <pc:docMk/>
      </pc:docMkLst>
      <pc:sldChg chg="add del ord">
        <pc:chgData name="Harley Kidner" userId="5b13863f-857f-45ba-b29d-d3555fa5f842" providerId="ADAL" clId="{3675426C-0B0F-F047-90D2-4F90012FA0BA}" dt="2024-03-01T14:50:00.212" v="5" actId="20578"/>
        <pc:sldMkLst>
          <pc:docMk/>
          <pc:sldMk cId="2405816164" sldId="264"/>
        </pc:sldMkLst>
      </pc:sldChg>
      <pc:sldChg chg="add del">
        <pc:chgData name="Harley Kidner" userId="5b13863f-857f-45ba-b29d-d3555fa5f842" providerId="ADAL" clId="{3675426C-0B0F-F047-90D2-4F90012FA0BA}" dt="2024-03-01T14:49:51.842" v="3"/>
        <pc:sldMkLst>
          <pc:docMk/>
          <pc:sldMk cId="2600770121" sldId="265"/>
        </pc:sldMkLst>
      </pc:sldChg>
      <pc:sldChg chg="modSp">
        <pc:chgData name="Harley Kidner" userId="5b13863f-857f-45ba-b29d-d3555fa5f842" providerId="ADAL" clId="{3675426C-0B0F-F047-90D2-4F90012FA0BA}" dt="2024-02-29T21:34:43.688" v="0" actId="18331"/>
        <pc:sldMkLst>
          <pc:docMk/>
          <pc:sldMk cId="1041718294" sldId="339"/>
        </pc:sldMkLst>
        <pc:picChg chg="mod">
          <ac:chgData name="Harley Kidner" userId="5b13863f-857f-45ba-b29d-d3555fa5f842" providerId="ADAL" clId="{3675426C-0B0F-F047-90D2-4F90012FA0BA}" dt="2024-02-29T21:34:43.688" v="0" actId="18331"/>
          <ac:picMkLst>
            <pc:docMk/>
            <pc:sldMk cId="1041718294" sldId="339"/>
            <ac:picMk id="6" creationId="{8DD60499-F179-A36C-08B5-074F16C50A85}"/>
          </ac:picMkLst>
        </pc:picChg>
      </pc:sldChg>
      <pc:sldChg chg="add del">
        <pc:chgData name="Harley Kidner" userId="5b13863f-857f-45ba-b29d-d3555fa5f842" providerId="ADAL" clId="{3675426C-0B0F-F047-90D2-4F90012FA0BA}" dt="2024-03-01T14:49:51.842" v="3"/>
        <pc:sldMkLst>
          <pc:docMk/>
          <pc:sldMk cId="3306514557" sldId="214570640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B381040E-84FD-407E-A28B-7628FD5DF115}" type="datetimeFigureOut">
              <a:rPr lang="en-US" smtClean="0"/>
              <a:t>3/1/24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EE52522D-1406-4F93-A7FF-EBC1EABD5D29}" type="slidenum">
              <a:rPr lang="en-US" smtClean="0"/>
              <a:t>‹#›</a:t>
            </a:fld>
            <a:endParaRPr lang="en-US"/>
          </a:p>
        </p:txBody>
      </p:sp>
    </p:spTree>
    <p:extLst>
      <p:ext uri="{BB962C8B-B14F-4D97-AF65-F5344CB8AC3E}">
        <p14:creationId xmlns:p14="http://schemas.microsoft.com/office/powerpoint/2010/main" val="163608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52522D-1406-4F93-A7FF-EBC1EABD5D29}" type="slidenum">
              <a:rPr lang="en-US" smtClean="0"/>
              <a:t>1</a:t>
            </a:fld>
            <a:endParaRPr lang="en-US"/>
          </a:p>
        </p:txBody>
      </p:sp>
    </p:spTree>
    <p:extLst>
      <p:ext uri="{BB962C8B-B14F-4D97-AF65-F5344CB8AC3E}">
        <p14:creationId xmlns:p14="http://schemas.microsoft.com/office/powerpoint/2010/main" val="1393073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52522D-1406-4F93-A7FF-EBC1EABD5D29}" type="slidenum">
              <a:rPr lang="en-US" smtClean="0"/>
              <a:t>4</a:t>
            </a:fld>
            <a:endParaRPr lang="en-US"/>
          </a:p>
        </p:txBody>
      </p:sp>
    </p:spTree>
    <p:extLst>
      <p:ext uri="{BB962C8B-B14F-4D97-AF65-F5344CB8AC3E}">
        <p14:creationId xmlns:p14="http://schemas.microsoft.com/office/powerpoint/2010/main" val="3596317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52522D-1406-4F93-A7FF-EBC1EABD5D29}" type="slidenum">
              <a:rPr lang="en-US" smtClean="0"/>
              <a:t>5</a:t>
            </a:fld>
            <a:endParaRPr lang="en-US"/>
          </a:p>
        </p:txBody>
      </p:sp>
    </p:spTree>
    <p:extLst>
      <p:ext uri="{BB962C8B-B14F-4D97-AF65-F5344CB8AC3E}">
        <p14:creationId xmlns:p14="http://schemas.microsoft.com/office/powerpoint/2010/main" val="2544905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52522D-1406-4F93-A7FF-EBC1EABD5D29}" type="slidenum">
              <a:rPr lang="en-US" smtClean="0"/>
              <a:t>7</a:t>
            </a:fld>
            <a:endParaRPr lang="en-US"/>
          </a:p>
        </p:txBody>
      </p:sp>
    </p:spTree>
    <p:extLst>
      <p:ext uri="{BB962C8B-B14F-4D97-AF65-F5344CB8AC3E}">
        <p14:creationId xmlns:p14="http://schemas.microsoft.com/office/powerpoint/2010/main" val="3014398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593970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805882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69862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499682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34504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076186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67155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55350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7707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06364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01809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340124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6195276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9967645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2940323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7170180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2903627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3/1/24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0341994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3/1/24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3957154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3/1/24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9726304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3/1/24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006523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3/1/24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923277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9229746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3/1/24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0361723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3/1/24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7797296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3/1/24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5260531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3/1/24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4145830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3/1/24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7935402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3/1/24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563823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44573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8464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631064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736295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37504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131004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481315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4205399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3/1/24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34706099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5.png"/><Relationship Id="rId7" Type="http://schemas.openxmlformats.org/officeDocument/2006/relationships/hyperlink" Target="http://www.mededonthego.com/" TargetMode="External"/><Relationship Id="rId2" Type="http://schemas.openxmlformats.org/officeDocument/2006/relationships/notesSlide" Target="../notesSlides/notesSlide6.xml"/><Relationship Id="rId1" Type="http://schemas.openxmlformats.org/officeDocument/2006/relationships/slideLayout" Target="../slideLayouts/slideLayout31.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Video/program/1140" TargetMode="External"/><Relationship Id="rId7" Type="http://schemas.openxmlformats.org/officeDocument/2006/relationships/image" Target="../media/image5.sv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A42C4-A6B7-6BEB-24F8-61DE0531C2FB}"/>
              </a:ext>
            </a:extLst>
          </p:cNvPr>
          <p:cNvSpPr>
            <a:spLocks noGrp="1"/>
          </p:cNvSpPr>
          <p:nvPr>
            <p:ph type="title"/>
          </p:nvPr>
        </p:nvSpPr>
        <p:spPr>
          <a:xfrm>
            <a:off x="609601" y="1709738"/>
            <a:ext cx="10515600" cy="2852737"/>
          </a:xfrm>
        </p:spPr>
        <p:txBody>
          <a:bodyPr>
            <a:normAutofit/>
          </a:bodyPr>
          <a:lstStyle/>
          <a:p>
            <a:r>
              <a:rPr lang="en-US" dirty="0"/>
              <a:t>Current Guidelines and Real-World Evidence for ROS1 Testing in NSCLC</a:t>
            </a:r>
          </a:p>
        </p:txBody>
      </p:sp>
      <p:sp>
        <p:nvSpPr>
          <p:cNvPr id="3" name="Subtitle 2">
            <a:extLst>
              <a:ext uri="{FF2B5EF4-FFF2-40B4-BE49-F238E27FC236}">
                <a16:creationId xmlns:a16="http://schemas.microsoft.com/office/drawing/2014/main" id="{5F27DE9A-CB0D-AA9C-A415-ECE895BB3C2C}"/>
              </a:ext>
            </a:extLst>
          </p:cNvPr>
          <p:cNvSpPr>
            <a:spLocks noGrp="1"/>
          </p:cNvSpPr>
          <p:nvPr>
            <p:ph type="body" idx="1"/>
          </p:nvPr>
        </p:nvSpPr>
        <p:spPr>
          <a:xfrm>
            <a:off x="609601" y="4589463"/>
            <a:ext cx="10515600" cy="1500187"/>
          </a:xfrm>
        </p:spPr>
        <p:txBody>
          <a:bodyPr>
            <a:noAutofit/>
          </a:bodyPr>
          <a:lstStyle/>
          <a:p>
            <a:r>
              <a:rPr lang="en-US" dirty="0"/>
              <a:t>Charu Aggarwal, MD, MPH, FASCO</a:t>
            </a:r>
          </a:p>
          <a:p>
            <a:r>
              <a:rPr lang="en-US" dirty="0"/>
              <a:t>Associate Director</a:t>
            </a:r>
          </a:p>
          <a:p>
            <a:r>
              <a:rPr lang="en-US" dirty="0"/>
              <a:t>University of Pennsylvania</a:t>
            </a:r>
          </a:p>
          <a:p>
            <a:r>
              <a:rPr lang="en-US" dirty="0"/>
              <a:t>Philadelphia, PA </a:t>
            </a:r>
          </a:p>
        </p:txBody>
      </p:sp>
    </p:spTree>
    <p:extLst>
      <p:ext uri="{BB962C8B-B14F-4D97-AF65-F5344CB8AC3E}">
        <p14:creationId xmlns:p14="http://schemas.microsoft.com/office/powerpoint/2010/main" val="2935095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C5220-2F06-5ADE-0CB6-E971B2599F43}"/>
              </a:ext>
            </a:extLst>
          </p:cNvPr>
          <p:cNvSpPr>
            <a:spLocks noGrp="1"/>
          </p:cNvSpPr>
          <p:nvPr>
            <p:ph type="title"/>
          </p:nvPr>
        </p:nvSpPr>
        <p:spPr>
          <a:xfrm>
            <a:off x="609600" y="199505"/>
            <a:ext cx="10744200" cy="1185577"/>
          </a:xfrm>
        </p:spPr>
        <p:txBody>
          <a:bodyPr/>
          <a:lstStyle/>
          <a:p>
            <a:r>
              <a:rPr lang="en-US" dirty="0"/>
              <a:t>Summary</a:t>
            </a:r>
          </a:p>
        </p:txBody>
      </p:sp>
      <p:sp>
        <p:nvSpPr>
          <p:cNvPr id="3" name="Content Placeholder 2">
            <a:extLst>
              <a:ext uri="{FF2B5EF4-FFF2-40B4-BE49-F238E27FC236}">
                <a16:creationId xmlns:a16="http://schemas.microsoft.com/office/drawing/2014/main" id="{1502EE51-F540-42E4-934B-85BB9870EE20}"/>
              </a:ext>
            </a:extLst>
          </p:cNvPr>
          <p:cNvSpPr>
            <a:spLocks noGrp="1"/>
          </p:cNvSpPr>
          <p:nvPr>
            <p:ph idx="1"/>
          </p:nvPr>
        </p:nvSpPr>
        <p:spPr>
          <a:xfrm>
            <a:off x="609600" y="1477906"/>
            <a:ext cx="10744200" cy="4722477"/>
          </a:xfrm>
        </p:spPr>
        <p:txBody>
          <a:bodyPr/>
          <a:lstStyle/>
          <a:p>
            <a:r>
              <a:rPr lang="en-US" i="1" dirty="0"/>
              <a:t>ROS1</a:t>
            </a:r>
            <a:r>
              <a:rPr lang="en-US" dirty="0"/>
              <a:t> fusions represent a therapeutically targetable subset in NSCLC</a:t>
            </a:r>
          </a:p>
          <a:p>
            <a:r>
              <a:rPr lang="en-US" dirty="0"/>
              <a:t>It is imperative to test for these alterations, so that precision therapy can be utilized to its full extent</a:t>
            </a:r>
          </a:p>
          <a:p>
            <a:r>
              <a:rPr lang="en-US" dirty="0"/>
              <a:t>Many options exist for first-line therapy, and treatment for progression, including for those patients with </a:t>
            </a:r>
            <a:r>
              <a:rPr lang="en-US"/>
              <a:t>CNS disease</a:t>
            </a:r>
            <a:endParaRPr lang="en-US" dirty="0"/>
          </a:p>
        </p:txBody>
      </p:sp>
    </p:spTree>
    <p:extLst>
      <p:ext uri="{BB962C8B-B14F-4D97-AF65-F5344CB8AC3E}">
        <p14:creationId xmlns:p14="http://schemas.microsoft.com/office/powerpoint/2010/main" val="1704248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40472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hlinkClick r:id="rId3"/>
              </a:rPr>
              <a:t>Next-Generation TKI Therapy for ROS1-Rearranged NSCLC</a:t>
            </a:r>
            <a:endParaRPr kumimoji="0" lang="en-US" sz="1500" b="0" i="0" u="sng"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Discuss current guidelines and standards for molecular testing in real-world practice settings.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Assess the latest evidence of approved ROS1 inhibitors and emerging next-generation TKIs for the treatment of newly diagnosed ROS1-rearranged NSCLC.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Analyze treatment options for patients with ROS1-rearranged, advanced NSCLC in second- or subsequent-line therapy focused on acquired resistance mutations and CNS involvement.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Evaluate intracranial penetration and activity against acquired resistance mutations seen with ROS1-targeted TKI therapies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Evaluate the toxicity profiles of current and emerging ROS1 TKI agents and to inform optimal strategies for preventing and mitigating TKI-related adverse events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9E420-0C7B-FF9B-C7F4-5B2372CC837C}"/>
              </a:ext>
            </a:extLst>
          </p:cNvPr>
          <p:cNvSpPr>
            <a:spLocks noGrp="1"/>
          </p:cNvSpPr>
          <p:nvPr>
            <p:ph type="title"/>
          </p:nvPr>
        </p:nvSpPr>
        <p:spPr>
          <a:xfrm>
            <a:off x="721895" y="308978"/>
            <a:ext cx="10515600" cy="1325563"/>
          </a:xfrm>
        </p:spPr>
        <p:txBody>
          <a:bodyPr>
            <a:normAutofit/>
          </a:bodyPr>
          <a:lstStyle/>
          <a:p>
            <a:r>
              <a:rPr lang="en-US" sz="3600" dirty="0"/>
              <a:t>ROS1 Testing Rates in U.S. Community Oncology Practices</a:t>
            </a:r>
            <a:endParaRPr lang="en-US" sz="3600" i="1" dirty="0"/>
          </a:p>
        </p:txBody>
      </p:sp>
      <p:pic>
        <p:nvPicPr>
          <p:cNvPr id="6" name="Picture 5">
            <a:extLst>
              <a:ext uri="{FF2B5EF4-FFF2-40B4-BE49-F238E27FC236}">
                <a16:creationId xmlns:a16="http://schemas.microsoft.com/office/drawing/2014/main" id="{8DD60499-F179-A36C-08B5-074F16C50A85}"/>
              </a:ext>
            </a:extLst>
          </p:cNvPr>
          <p:cNvPicPr>
            <a:picLocks noChangeAspect="1"/>
          </p:cNvPicPr>
          <p:nvPr/>
        </p:nvPicPr>
        <p:blipFill rotWithShape="1">
          <a:blip r:embed="rId3">
            <a:extLst>
              <a:ext uri="{28A0092B-C50C-407E-A947-70E740481C1C}">
                <a14:useLocalDpi xmlns:a14="http://schemas.microsoft.com/office/drawing/2010/main"/>
              </a:ext>
            </a:extLst>
          </a:blip>
          <a:srcRect l="13629" t="2235" r="13533"/>
          <a:stretch/>
        </p:blipFill>
        <p:spPr>
          <a:xfrm>
            <a:off x="1148251" y="2622811"/>
            <a:ext cx="4541360" cy="2419208"/>
          </a:xfrm>
          <a:prstGeom prst="rect">
            <a:avLst/>
          </a:prstGeom>
        </p:spPr>
      </p:pic>
      <p:sp>
        <p:nvSpPr>
          <p:cNvPr id="7" name="TextBox 6">
            <a:extLst>
              <a:ext uri="{FF2B5EF4-FFF2-40B4-BE49-F238E27FC236}">
                <a16:creationId xmlns:a16="http://schemas.microsoft.com/office/drawing/2014/main" id="{D1C53669-25EB-0070-651B-7974B21E944B}"/>
              </a:ext>
            </a:extLst>
          </p:cNvPr>
          <p:cNvSpPr txBox="1"/>
          <p:nvPr/>
        </p:nvSpPr>
        <p:spPr>
          <a:xfrm>
            <a:off x="2458213" y="2296750"/>
            <a:ext cx="1834220" cy="276999"/>
          </a:xfrm>
          <a:prstGeom prst="rect">
            <a:avLst/>
          </a:prstGeom>
          <a:noFill/>
        </p:spPr>
        <p:txBody>
          <a:bodyPr wrap="none" rtlCol="0">
            <a:spAutoFit/>
          </a:bodyPr>
          <a:lstStyle/>
          <a:p>
            <a:r>
              <a:rPr lang="en-US" sz="1200" b="1" dirty="0"/>
              <a:t>Percent of Patients Tested</a:t>
            </a:r>
          </a:p>
        </p:txBody>
      </p:sp>
      <p:pic>
        <p:nvPicPr>
          <p:cNvPr id="9" name="Picture 8">
            <a:extLst>
              <a:ext uri="{FF2B5EF4-FFF2-40B4-BE49-F238E27FC236}">
                <a16:creationId xmlns:a16="http://schemas.microsoft.com/office/drawing/2014/main" id="{008A5ED6-536D-AD56-7A19-4F552586E620}"/>
              </a:ext>
            </a:extLst>
          </p:cNvPr>
          <p:cNvPicPr>
            <a:picLocks noChangeAspect="1"/>
          </p:cNvPicPr>
          <p:nvPr/>
        </p:nvPicPr>
        <p:blipFill rotWithShape="1">
          <a:blip r:embed="rId4">
            <a:extLst>
              <a:ext uri="{28A0092B-C50C-407E-A947-70E740481C1C}">
                <a14:useLocalDpi xmlns:a14="http://schemas.microsoft.com/office/drawing/2010/main"/>
              </a:ext>
            </a:extLst>
          </a:blip>
          <a:srcRect l="13709" r="10895"/>
          <a:stretch/>
        </p:blipFill>
        <p:spPr>
          <a:xfrm>
            <a:off x="6650223" y="1188233"/>
            <a:ext cx="4581664" cy="2455068"/>
          </a:xfrm>
          <a:prstGeom prst="rect">
            <a:avLst/>
          </a:prstGeom>
        </p:spPr>
      </p:pic>
      <p:sp>
        <p:nvSpPr>
          <p:cNvPr id="10" name="TextBox 9">
            <a:extLst>
              <a:ext uri="{FF2B5EF4-FFF2-40B4-BE49-F238E27FC236}">
                <a16:creationId xmlns:a16="http://schemas.microsoft.com/office/drawing/2014/main" id="{ED3AAECD-6046-298A-83B6-B77230BF234D}"/>
              </a:ext>
            </a:extLst>
          </p:cNvPr>
          <p:cNvSpPr txBox="1"/>
          <p:nvPr/>
        </p:nvSpPr>
        <p:spPr>
          <a:xfrm>
            <a:off x="7917862" y="1049734"/>
            <a:ext cx="2197461" cy="276999"/>
          </a:xfrm>
          <a:prstGeom prst="rect">
            <a:avLst/>
          </a:prstGeom>
          <a:noFill/>
        </p:spPr>
        <p:txBody>
          <a:bodyPr wrap="none" rtlCol="0">
            <a:spAutoFit/>
          </a:bodyPr>
          <a:lstStyle/>
          <a:p>
            <a:r>
              <a:rPr lang="en-US" sz="1200" b="1" dirty="0"/>
              <a:t>Type of </a:t>
            </a:r>
            <a:r>
              <a:rPr lang="en-US" sz="1200" b="1" i="1" dirty="0"/>
              <a:t>ROS1</a:t>
            </a:r>
            <a:r>
              <a:rPr lang="en-US" sz="1200" b="1" dirty="0"/>
              <a:t> Testing Received*</a:t>
            </a:r>
          </a:p>
        </p:txBody>
      </p:sp>
      <p:sp>
        <p:nvSpPr>
          <p:cNvPr id="11" name="TextBox 10">
            <a:extLst>
              <a:ext uri="{FF2B5EF4-FFF2-40B4-BE49-F238E27FC236}">
                <a16:creationId xmlns:a16="http://schemas.microsoft.com/office/drawing/2014/main" id="{9FE2FA3E-E9F2-4895-9946-E827EFC461EA}"/>
              </a:ext>
            </a:extLst>
          </p:cNvPr>
          <p:cNvSpPr txBox="1"/>
          <p:nvPr/>
        </p:nvSpPr>
        <p:spPr>
          <a:xfrm>
            <a:off x="6893880" y="3643301"/>
            <a:ext cx="2307042" cy="261610"/>
          </a:xfrm>
          <a:prstGeom prst="rect">
            <a:avLst/>
          </a:prstGeom>
          <a:noFill/>
        </p:spPr>
        <p:txBody>
          <a:bodyPr wrap="none" rtlCol="0">
            <a:spAutoFit/>
          </a:bodyPr>
          <a:lstStyle/>
          <a:p>
            <a:r>
              <a:rPr lang="en-US" sz="1100" dirty="0"/>
              <a:t>* Patients could receive ≥1 </a:t>
            </a:r>
            <a:r>
              <a:rPr lang="en-US" sz="1100" i="1" dirty="0"/>
              <a:t>ROS1</a:t>
            </a:r>
            <a:r>
              <a:rPr lang="en-US" sz="1100" dirty="0"/>
              <a:t> test</a:t>
            </a:r>
          </a:p>
        </p:txBody>
      </p:sp>
      <p:pic>
        <p:nvPicPr>
          <p:cNvPr id="8" name="Picture 7">
            <a:extLst>
              <a:ext uri="{FF2B5EF4-FFF2-40B4-BE49-F238E27FC236}">
                <a16:creationId xmlns:a16="http://schemas.microsoft.com/office/drawing/2014/main" id="{D87D9DFD-BEEC-9515-04F3-4955BA1FBD5B}"/>
              </a:ext>
            </a:extLst>
          </p:cNvPr>
          <p:cNvPicPr>
            <a:picLocks noChangeAspect="1"/>
          </p:cNvPicPr>
          <p:nvPr/>
        </p:nvPicPr>
        <p:blipFill rotWithShape="1">
          <a:blip r:embed="rId5">
            <a:extLst>
              <a:ext uri="{28A0092B-C50C-407E-A947-70E740481C1C}">
                <a14:useLocalDpi xmlns:a14="http://schemas.microsoft.com/office/drawing/2010/main"/>
              </a:ext>
            </a:extLst>
          </a:blip>
          <a:srcRect l="2905" r="2113"/>
          <a:stretch/>
        </p:blipFill>
        <p:spPr>
          <a:xfrm>
            <a:off x="6868257" y="4039782"/>
            <a:ext cx="4296669" cy="2259080"/>
          </a:xfrm>
          <a:prstGeom prst="rect">
            <a:avLst/>
          </a:prstGeom>
        </p:spPr>
      </p:pic>
      <p:sp>
        <p:nvSpPr>
          <p:cNvPr id="13" name="TextBox 12">
            <a:extLst>
              <a:ext uri="{FF2B5EF4-FFF2-40B4-BE49-F238E27FC236}">
                <a16:creationId xmlns:a16="http://schemas.microsoft.com/office/drawing/2014/main" id="{8AD15172-2C24-4A98-33B6-8E7B2BCA9436}"/>
              </a:ext>
            </a:extLst>
          </p:cNvPr>
          <p:cNvSpPr txBox="1"/>
          <p:nvPr/>
        </p:nvSpPr>
        <p:spPr>
          <a:xfrm>
            <a:off x="7530134" y="3901283"/>
            <a:ext cx="3112968" cy="276999"/>
          </a:xfrm>
          <a:prstGeom prst="rect">
            <a:avLst/>
          </a:prstGeom>
          <a:noFill/>
        </p:spPr>
        <p:txBody>
          <a:bodyPr wrap="none" rtlCol="0">
            <a:spAutoFit/>
          </a:bodyPr>
          <a:lstStyle/>
          <a:p>
            <a:r>
              <a:rPr lang="en-US" sz="1200" b="1" dirty="0"/>
              <a:t>Initiation of Therapy Before </a:t>
            </a:r>
            <a:r>
              <a:rPr lang="en-US" sz="1200" b="1" i="1" dirty="0"/>
              <a:t>ROS1</a:t>
            </a:r>
            <a:r>
              <a:rPr lang="en-US" sz="1200" b="1" dirty="0"/>
              <a:t> Test Result </a:t>
            </a:r>
          </a:p>
        </p:txBody>
      </p:sp>
      <p:sp>
        <p:nvSpPr>
          <p:cNvPr id="5" name="Footer Placeholder 4">
            <a:extLst>
              <a:ext uri="{FF2B5EF4-FFF2-40B4-BE49-F238E27FC236}">
                <a16:creationId xmlns:a16="http://schemas.microsoft.com/office/drawing/2014/main" id="{69BFC0FA-17C0-5502-5A9E-A8172A26C1D0}"/>
              </a:ext>
            </a:extLst>
          </p:cNvPr>
          <p:cNvSpPr>
            <a:spLocks noGrp="1"/>
          </p:cNvSpPr>
          <p:nvPr>
            <p:ph type="ftr" sz="quarter" idx="3"/>
          </p:nvPr>
        </p:nvSpPr>
        <p:spPr/>
        <p:txBody>
          <a:bodyPr/>
          <a:lstStyle/>
          <a:p>
            <a:r>
              <a:rPr lang="en-US" dirty="0"/>
              <a:t>N=11,409 patients with NSCLC treated in community practices; 67% (7616) received ROS1 testing
Flatiron Health de-identified electronic health record database, 7/1/2016 – 12/31/2018 
Wong W, et al. </a:t>
            </a:r>
            <a:r>
              <a:rPr lang="en-US" i="1" dirty="0"/>
              <a:t>Clin Lung Cancer.</a:t>
            </a:r>
            <a:r>
              <a:rPr lang="en-US" dirty="0"/>
              <a:t> 2020;22:e470-80. </a:t>
            </a:r>
          </a:p>
        </p:txBody>
      </p:sp>
    </p:spTree>
    <p:extLst>
      <p:ext uri="{BB962C8B-B14F-4D97-AF65-F5344CB8AC3E}">
        <p14:creationId xmlns:p14="http://schemas.microsoft.com/office/powerpoint/2010/main" val="1041718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7285665" y="1577718"/>
            <a:ext cx="4792162" cy="3722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3">
            <a:extLst>
              <a:ext uri="{FF2B5EF4-FFF2-40B4-BE49-F238E27FC236}">
                <a16:creationId xmlns:a16="http://schemas.microsoft.com/office/drawing/2014/main" id="{815D32AF-AD8C-4085-DE26-1E2029ED6702}"/>
              </a:ext>
            </a:extLst>
          </p:cNvPr>
          <p:cNvSpPr>
            <a:spLocks noGrp="1"/>
          </p:cNvSpPr>
          <p:nvPr>
            <p:ph type="title"/>
          </p:nvPr>
        </p:nvSpPr>
        <p:spPr>
          <a:xfrm>
            <a:off x="609600" y="199505"/>
            <a:ext cx="10744200" cy="1185577"/>
          </a:xfrm>
        </p:spPr>
        <p:txBody>
          <a:bodyPr/>
          <a:lstStyle/>
          <a:p>
            <a:r>
              <a:rPr lang="en-US" i="1" noProof="0" dirty="0"/>
              <a:t> ROS1- </a:t>
            </a:r>
            <a:r>
              <a:rPr lang="en-US" noProof="0" dirty="0"/>
              <a:t>Rearranged NSCLC – Testing </a:t>
            </a:r>
            <a:endParaRPr lang="en-US" dirty="0"/>
          </a:p>
        </p:txBody>
      </p:sp>
      <p:sp>
        <p:nvSpPr>
          <p:cNvPr id="2" name="Content Placeholder 1"/>
          <p:cNvSpPr>
            <a:spLocks noGrp="1"/>
          </p:cNvSpPr>
          <p:nvPr>
            <p:ph idx="1"/>
          </p:nvPr>
        </p:nvSpPr>
        <p:spPr>
          <a:xfrm>
            <a:off x="609600" y="1477963"/>
            <a:ext cx="7174572" cy="4722812"/>
          </a:xfrm>
        </p:spPr>
        <p:txBody>
          <a:bodyPr>
            <a:normAutofit/>
          </a:bodyPr>
          <a:lstStyle/>
          <a:p>
            <a:r>
              <a:rPr lang="en-US" dirty="0"/>
              <a:t>Currently recommended</a:t>
            </a:r>
            <a:r>
              <a:rPr lang="en-US" baseline="30000" dirty="0"/>
              <a:t>1,2</a:t>
            </a:r>
            <a:r>
              <a:rPr lang="en-US" dirty="0"/>
              <a:t>* for all non-squamous NSCLC patients with metastatic disease</a:t>
            </a:r>
          </a:p>
          <a:p>
            <a:r>
              <a:rPr lang="en-US" dirty="0"/>
              <a:t>FISH Break Apart Probe – may under detect </a:t>
            </a:r>
            <a:br>
              <a:rPr lang="en-US" dirty="0"/>
            </a:br>
            <a:r>
              <a:rPr lang="en-US" i="1" dirty="0"/>
              <a:t>FIG-ROS1</a:t>
            </a:r>
            <a:r>
              <a:rPr lang="en-US" dirty="0"/>
              <a:t> variant</a:t>
            </a:r>
          </a:p>
          <a:p>
            <a:r>
              <a:rPr lang="en-US" dirty="0"/>
              <a:t>IHC for </a:t>
            </a:r>
            <a:r>
              <a:rPr lang="en-US" i="1" dirty="0"/>
              <a:t>ROS1</a:t>
            </a:r>
            <a:r>
              <a:rPr lang="en-US" dirty="0"/>
              <a:t> – low specificity (follow up confirmation necessary)</a:t>
            </a:r>
          </a:p>
          <a:p>
            <a:r>
              <a:rPr lang="en-US" dirty="0"/>
              <a:t>NGS assays (need to consider using RNA fusion panels)</a:t>
            </a:r>
          </a:p>
          <a:p>
            <a:r>
              <a:rPr lang="en-US" dirty="0"/>
              <a:t>Targeted PCR (may miss novel partners)</a:t>
            </a:r>
          </a:p>
          <a:p>
            <a:endParaRPr lang="en-US" dirty="0"/>
          </a:p>
        </p:txBody>
      </p:sp>
      <p:sp>
        <p:nvSpPr>
          <p:cNvPr id="3" name="Rectangle 2"/>
          <p:cNvSpPr/>
          <p:nvPr/>
        </p:nvSpPr>
        <p:spPr bwMode="auto">
          <a:xfrm>
            <a:off x="7502838" y="3856038"/>
            <a:ext cx="1058833" cy="220699"/>
          </a:xfrm>
          <a:prstGeom prst="rect">
            <a:avLst/>
          </a:prstGeom>
          <a:noFill/>
          <a:ln w="28575" cap="flat" cmpd="sng" algn="ctr">
            <a:solidFill>
              <a:srgbClr val="00B0F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00000"/>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9CDD5121-7B50-3E7E-88F0-A85DD1D47F31}"/>
              </a:ext>
            </a:extLst>
          </p:cNvPr>
          <p:cNvSpPr txBox="1"/>
          <p:nvPr/>
        </p:nvSpPr>
        <p:spPr>
          <a:xfrm>
            <a:off x="8159089" y="5185844"/>
            <a:ext cx="3002232" cy="307777"/>
          </a:xfrm>
          <a:prstGeom prst="rect">
            <a:avLst/>
          </a:prstGeom>
          <a:noFill/>
        </p:spPr>
        <p:txBody>
          <a:bodyPr wrap="none" rtlCol="0">
            <a:spAutoFit/>
          </a:bodyPr>
          <a:lstStyle/>
          <a:p>
            <a:r>
              <a:rPr lang="en-US" sz="1400" dirty="0"/>
              <a:t>N=860, identified by MSK-IMPACT</a:t>
            </a:r>
            <a:r>
              <a:rPr lang="en-US" sz="1400" baseline="30000" dirty="0"/>
              <a:t>3</a:t>
            </a:r>
          </a:p>
        </p:txBody>
      </p:sp>
      <p:sp>
        <p:nvSpPr>
          <p:cNvPr id="18" name="Footer Placeholder 17">
            <a:extLst>
              <a:ext uri="{FF2B5EF4-FFF2-40B4-BE49-F238E27FC236}">
                <a16:creationId xmlns:a16="http://schemas.microsoft.com/office/drawing/2014/main" id="{F303D3C1-C0FD-EADF-89EA-5E92065BFBEC}"/>
              </a:ext>
            </a:extLst>
          </p:cNvPr>
          <p:cNvSpPr>
            <a:spLocks noGrp="1"/>
          </p:cNvSpPr>
          <p:nvPr>
            <p:ph type="ftr" sz="quarter" idx="3"/>
          </p:nvPr>
        </p:nvSpPr>
        <p:spPr/>
        <p:txBody>
          <a:bodyPr/>
          <a:lstStyle/>
          <a:p>
            <a:r>
              <a:rPr lang="en-US"/>
              <a:t>*ASCO/CAP/IASLC/AMP and NCCN 
FIG-ROS1, first oncogenic fusion of ROS1; FISH, fluorescence in situ hybridization; IHC, immunohistochemistry; NGS, next-generation sequencing; NSCLC, non-small cell lung cancer; PCR, polymerase chain reaction. 
1. Lindeman MI, et al</a:t>
            </a:r>
            <a:r>
              <a:rPr lang="en-US" i="1"/>
              <a:t>. J Thorac Oncol</a:t>
            </a:r>
            <a:r>
              <a:rPr lang="en-US"/>
              <a:t>. 2018;13:323-58. 2. NCCN v1.2024 Non-Small Cell Lung Cancer. 2023. </a:t>
            </a:r>
            <a:br>
              <a:rPr lang="en-US"/>
            </a:br>
            <a:r>
              <a:rPr lang="en-US"/>
              <a:t>3. Jordan EJ, et al. </a:t>
            </a:r>
            <a:r>
              <a:rPr lang="en-US" i="1"/>
              <a:t>Cancer Discov</a:t>
            </a:r>
            <a:r>
              <a:rPr lang="en-US"/>
              <a:t>. 2017;7:596-609.</a:t>
            </a:r>
          </a:p>
        </p:txBody>
      </p:sp>
    </p:spTree>
    <p:extLst>
      <p:ext uri="{BB962C8B-B14F-4D97-AF65-F5344CB8AC3E}">
        <p14:creationId xmlns:p14="http://schemas.microsoft.com/office/powerpoint/2010/main" val="2619512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BD46D-0E43-A0E0-7C98-8754F8E3A512}"/>
              </a:ext>
            </a:extLst>
          </p:cNvPr>
          <p:cNvSpPr>
            <a:spLocks noGrp="1"/>
          </p:cNvSpPr>
          <p:nvPr>
            <p:ph type="title"/>
          </p:nvPr>
        </p:nvSpPr>
        <p:spPr/>
        <p:txBody>
          <a:bodyPr>
            <a:normAutofit fontScale="90000"/>
          </a:bodyPr>
          <a:lstStyle/>
          <a:p>
            <a:r>
              <a:rPr lang="en-US" sz="3600" dirty="0"/>
              <a:t>Advantages and Limitations of Diagnostic Techniques for </a:t>
            </a:r>
            <a:r>
              <a:rPr lang="en-US" sz="3600" i="1" dirty="0"/>
              <a:t>ROS1</a:t>
            </a:r>
            <a:r>
              <a:rPr lang="en-US" sz="3600" dirty="0"/>
              <a:t> Rearrangement Detection</a:t>
            </a:r>
          </a:p>
        </p:txBody>
      </p:sp>
      <p:pic>
        <p:nvPicPr>
          <p:cNvPr id="4" name="Picture 3">
            <a:extLst>
              <a:ext uri="{FF2B5EF4-FFF2-40B4-BE49-F238E27FC236}">
                <a16:creationId xmlns:a16="http://schemas.microsoft.com/office/drawing/2014/main" id="{859BEC0E-34DD-D94D-B33C-DF278421A660}"/>
              </a:ext>
            </a:extLst>
          </p:cNvPr>
          <p:cNvPicPr>
            <a:picLocks noChangeAspect="1"/>
          </p:cNvPicPr>
          <p:nvPr/>
        </p:nvPicPr>
        <p:blipFill rotWithShape="1">
          <a:blip r:embed="rId2">
            <a:extLst>
              <a:ext uri="{28A0092B-C50C-407E-A947-70E740481C1C}">
                <a14:useLocalDpi xmlns:a14="http://schemas.microsoft.com/office/drawing/2010/main"/>
              </a:ext>
            </a:extLst>
          </a:blip>
          <a:srcRect t="455"/>
          <a:stretch/>
        </p:blipFill>
        <p:spPr>
          <a:xfrm>
            <a:off x="1833141" y="1588168"/>
            <a:ext cx="8401721" cy="4491790"/>
          </a:xfrm>
          <a:prstGeom prst="rect">
            <a:avLst/>
          </a:prstGeom>
        </p:spPr>
      </p:pic>
      <p:sp>
        <p:nvSpPr>
          <p:cNvPr id="3" name="Footer Placeholder 2">
            <a:extLst>
              <a:ext uri="{FF2B5EF4-FFF2-40B4-BE49-F238E27FC236}">
                <a16:creationId xmlns:a16="http://schemas.microsoft.com/office/drawing/2014/main" id="{F65E8E58-26C3-123C-48BF-48517E51EA2A}"/>
              </a:ext>
            </a:extLst>
          </p:cNvPr>
          <p:cNvSpPr>
            <a:spLocks noGrp="1"/>
          </p:cNvSpPr>
          <p:nvPr>
            <p:ph type="ftr" sz="quarter" idx="3"/>
          </p:nvPr>
        </p:nvSpPr>
        <p:spPr/>
        <p:txBody>
          <a:bodyPr/>
          <a:lstStyle/>
          <a:p>
            <a:r>
              <a:rPr lang="en-US"/>
              <a:t>ctDNA, circulating tumor DNA; (RT)-PCR, reverse transcriptase polymerase chain reaction.
Guaitoli G, et al. </a:t>
            </a:r>
            <a:r>
              <a:rPr lang="en-US" i="1"/>
              <a:t>Int J Mol Sci</a:t>
            </a:r>
            <a:r>
              <a:rPr lang="en-US"/>
              <a:t>. 2021;22:12867.</a:t>
            </a:r>
          </a:p>
        </p:txBody>
      </p:sp>
    </p:spTree>
    <p:extLst>
      <p:ext uri="{BB962C8B-B14F-4D97-AF65-F5344CB8AC3E}">
        <p14:creationId xmlns:p14="http://schemas.microsoft.com/office/powerpoint/2010/main" val="850477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425BA90C-702A-A7FC-BD7B-C0B0F2046667}"/>
              </a:ext>
            </a:extLst>
          </p:cNvPr>
          <p:cNvSpPr>
            <a:spLocks noGrp="1"/>
          </p:cNvSpPr>
          <p:nvPr>
            <p:ph type="title"/>
          </p:nvPr>
        </p:nvSpPr>
        <p:spPr>
          <a:xfrm>
            <a:off x="609600" y="187325"/>
            <a:ext cx="10744200" cy="1184275"/>
          </a:xfrm>
        </p:spPr>
        <p:txBody>
          <a:bodyPr anchor="t"/>
          <a:lstStyle/>
          <a:p>
            <a:r>
              <a:rPr lang="en-US" noProof="0" dirty="0"/>
              <a:t> TKI Therapies for </a:t>
            </a:r>
            <a:r>
              <a:rPr lang="en-US" i="1" noProof="0" dirty="0"/>
              <a:t>ROS1</a:t>
            </a:r>
            <a:r>
              <a:rPr lang="en-US" i="1" dirty="0"/>
              <a:t>- </a:t>
            </a:r>
            <a:r>
              <a:rPr lang="en-US" noProof="0" dirty="0"/>
              <a:t>Rearranged NSCLC</a:t>
            </a:r>
            <a:endParaRPr lang="en-US" dirty="0"/>
          </a:p>
        </p:txBody>
      </p:sp>
      <p:sp>
        <p:nvSpPr>
          <p:cNvPr id="6" name="Rectangle 5">
            <a:extLst>
              <a:ext uri="{FF2B5EF4-FFF2-40B4-BE49-F238E27FC236}">
                <a16:creationId xmlns:a16="http://schemas.microsoft.com/office/drawing/2014/main" id="{4F3514A1-1D1F-D042-8E7B-A072D3CDE0DA}"/>
              </a:ext>
            </a:extLst>
          </p:cNvPr>
          <p:cNvSpPr/>
          <p:nvPr/>
        </p:nvSpPr>
        <p:spPr>
          <a:xfrm>
            <a:off x="2605414" y="1294030"/>
            <a:ext cx="688932" cy="4202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39" name="Footer Placeholder 38">
            <a:extLst>
              <a:ext uri="{FF2B5EF4-FFF2-40B4-BE49-F238E27FC236}">
                <a16:creationId xmlns:a16="http://schemas.microsoft.com/office/drawing/2014/main" id="{19B61084-6562-127E-5745-8ADDE7A20823}"/>
              </a:ext>
            </a:extLst>
          </p:cNvPr>
          <p:cNvSpPr>
            <a:spLocks noGrp="1"/>
          </p:cNvSpPr>
          <p:nvPr>
            <p:ph type="ftr" sz="quarter" idx="3"/>
          </p:nvPr>
        </p:nvSpPr>
        <p:spPr>
          <a:xfrm>
            <a:off x="609600" y="6483350"/>
            <a:ext cx="10744199" cy="442131"/>
          </a:xfrm>
        </p:spPr>
        <p:txBody>
          <a:bodyPr/>
          <a:lstStyle/>
          <a:p>
            <a:r>
              <a:rPr lang="en-US" baseline="30000"/>
              <a:t>†</a:t>
            </a:r>
            <a:r>
              <a:rPr lang="en-US" i="1"/>
              <a:t>ROS1</a:t>
            </a:r>
            <a:r>
              <a:rPr lang="en-US"/>
              <a:t> TKI-naive
DoR, duration of response; OS, overall survival; ORR, objective response rate; PFS, progression-free survival; TKI, tyrosine kinase inhibitor.
1. Shaw AT, et al. </a:t>
            </a:r>
            <a:r>
              <a:rPr lang="en-US" i="1"/>
              <a:t>Ann Oncol</a:t>
            </a:r>
            <a:r>
              <a:rPr lang="en-US"/>
              <a:t>. 2019;30:1121-6; 2. Wu YL, et al. </a:t>
            </a:r>
            <a:r>
              <a:rPr lang="en-US" i="1"/>
              <a:t>J Clin Oncol</a:t>
            </a:r>
            <a:r>
              <a:rPr lang="en-US"/>
              <a:t>. 2018;36:1405-11;  3. Michels S, et al. </a:t>
            </a:r>
            <a:r>
              <a:rPr lang="en-US" i="1"/>
              <a:t>J Thorac Oncol</a:t>
            </a:r>
            <a:r>
              <a:rPr lang="en-US"/>
              <a:t>. 2019;14:1266-76; 4. Moro-Sibilot D, et al. </a:t>
            </a:r>
            <a:r>
              <a:rPr lang="en-US" i="1"/>
              <a:t>Ann Oncol</a:t>
            </a:r>
            <a:r>
              <a:rPr lang="en-US"/>
              <a:t>. 30:1985-91; 5. Landi L, et al. </a:t>
            </a:r>
            <a:r>
              <a:rPr lang="en-US" i="1"/>
              <a:t>Clin Cancer Res</a:t>
            </a:r>
            <a:r>
              <a:rPr lang="en-US"/>
              <a:t>. 2019;25:7312-9; 6. Drilon A, et al. </a:t>
            </a:r>
            <a:r>
              <a:rPr lang="en-US" i="1"/>
              <a:t>Lancet Oncol</a:t>
            </a:r>
            <a:r>
              <a:rPr lang="en-US"/>
              <a:t>. 2020;21:261-70; 7. Lim SM, et al. </a:t>
            </a:r>
            <a:r>
              <a:rPr lang="en-US" i="1"/>
              <a:t>J Clin Oncol</a:t>
            </a:r>
            <a:r>
              <a:rPr lang="en-US"/>
              <a:t>. 2017;35:2613-8; 8. Takahashi T, et al. </a:t>
            </a:r>
            <a:r>
              <a:rPr lang="en-US" i="1"/>
              <a:t>Ann Oncol</a:t>
            </a:r>
            <a:r>
              <a:rPr lang="en-US"/>
              <a:t>. 2023;34:S1387; 9. Drilon A, et al. </a:t>
            </a:r>
            <a:r>
              <a:rPr lang="en-US" i="1"/>
              <a:t>N Engl J Med</a:t>
            </a:r>
            <a:r>
              <a:rPr lang="en-US"/>
              <a:t>. 2024;390:118-31.</a:t>
            </a:r>
          </a:p>
        </p:txBody>
      </p:sp>
      <p:graphicFrame>
        <p:nvGraphicFramePr>
          <p:cNvPr id="40" name="Table 39">
            <a:extLst>
              <a:ext uri="{FF2B5EF4-FFF2-40B4-BE49-F238E27FC236}">
                <a16:creationId xmlns:a16="http://schemas.microsoft.com/office/drawing/2014/main" id="{139D1864-3B2E-B3DE-97C6-AB92E71D22C3}"/>
              </a:ext>
            </a:extLst>
          </p:cNvPr>
          <p:cNvGraphicFramePr>
            <a:graphicFrameLocks noGrp="1"/>
          </p:cNvGraphicFramePr>
          <p:nvPr>
            <p:extLst>
              <p:ext uri="{D42A27DB-BD31-4B8C-83A1-F6EECF244321}">
                <p14:modId xmlns:p14="http://schemas.microsoft.com/office/powerpoint/2010/main" val="1613265542"/>
              </p:ext>
            </p:extLst>
          </p:nvPr>
        </p:nvGraphicFramePr>
        <p:xfrm>
          <a:off x="285748" y="750657"/>
          <a:ext cx="11620503" cy="5174096"/>
        </p:xfrm>
        <a:graphic>
          <a:graphicData uri="http://schemas.openxmlformats.org/drawingml/2006/table">
            <a:tbl>
              <a:tblPr firstRow="1" bandRow="1">
                <a:tableStyleId>{5C22544A-7EE6-4342-B048-85BDC9FD1C3A}</a:tableStyleId>
              </a:tblPr>
              <a:tblGrid>
                <a:gridCol w="1452563">
                  <a:extLst>
                    <a:ext uri="{9D8B030D-6E8A-4147-A177-3AD203B41FA5}">
                      <a16:colId xmlns:a16="http://schemas.microsoft.com/office/drawing/2014/main" val="538613589"/>
                    </a:ext>
                  </a:extLst>
                </a:gridCol>
                <a:gridCol w="1452563">
                  <a:extLst>
                    <a:ext uri="{9D8B030D-6E8A-4147-A177-3AD203B41FA5}">
                      <a16:colId xmlns:a16="http://schemas.microsoft.com/office/drawing/2014/main" val="998900108"/>
                    </a:ext>
                  </a:extLst>
                </a:gridCol>
                <a:gridCol w="1452563">
                  <a:extLst>
                    <a:ext uri="{9D8B030D-6E8A-4147-A177-3AD203B41FA5}">
                      <a16:colId xmlns:a16="http://schemas.microsoft.com/office/drawing/2014/main" val="337005320"/>
                    </a:ext>
                  </a:extLst>
                </a:gridCol>
                <a:gridCol w="1452563">
                  <a:extLst>
                    <a:ext uri="{9D8B030D-6E8A-4147-A177-3AD203B41FA5}">
                      <a16:colId xmlns:a16="http://schemas.microsoft.com/office/drawing/2014/main" val="1337802199"/>
                    </a:ext>
                  </a:extLst>
                </a:gridCol>
                <a:gridCol w="1452563">
                  <a:extLst>
                    <a:ext uri="{9D8B030D-6E8A-4147-A177-3AD203B41FA5}">
                      <a16:colId xmlns:a16="http://schemas.microsoft.com/office/drawing/2014/main" val="453486791"/>
                    </a:ext>
                  </a:extLst>
                </a:gridCol>
                <a:gridCol w="1452563">
                  <a:extLst>
                    <a:ext uri="{9D8B030D-6E8A-4147-A177-3AD203B41FA5}">
                      <a16:colId xmlns:a16="http://schemas.microsoft.com/office/drawing/2014/main" val="4234999732"/>
                    </a:ext>
                  </a:extLst>
                </a:gridCol>
                <a:gridCol w="1306997">
                  <a:extLst>
                    <a:ext uri="{9D8B030D-6E8A-4147-A177-3AD203B41FA5}">
                      <a16:colId xmlns:a16="http://schemas.microsoft.com/office/drawing/2014/main" val="3148999121"/>
                    </a:ext>
                  </a:extLst>
                </a:gridCol>
                <a:gridCol w="1598128">
                  <a:extLst>
                    <a:ext uri="{9D8B030D-6E8A-4147-A177-3AD203B41FA5}">
                      <a16:colId xmlns:a16="http://schemas.microsoft.com/office/drawing/2014/main" val="795369297"/>
                    </a:ext>
                  </a:extLst>
                </a:gridCol>
              </a:tblGrid>
              <a:tr h="361012">
                <a:tc rowSpan="2">
                  <a:txBody>
                    <a:bodyPr/>
                    <a:lstStyle/>
                    <a:p>
                      <a:pPr algn="l"/>
                      <a:r>
                        <a:rPr lang="en-US" sz="1400" i="1"/>
                        <a:t>ROS1</a:t>
                      </a:r>
                      <a:r>
                        <a:rPr lang="en-US" sz="1400"/>
                        <a:t> TKI</a:t>
                      </a:r>
                    </a:p>
                  </a:txBody>
                  <a:tcPr anchor="ctr"/>
                </a:tc>
                <a:tc rowSpan="2">
                  <a:txBody>
                    <a:bodyPr/>
                    <a:lstStyle/>
                    <a:p>
                      <a:pPr algn="l"/>
                      <a:r>
                        <a:rPr lang="en-US" sz="1400"/>
                        <a:t>Study (phase)</a:t>
                      </a:r>
                    </a:p>
                  </a:txBody>
                  <a:tcPr anchor="ctr"/>
                </a:tc>
                <a:tc gridSpan="4">
                  <a:txBody>
                    <a:bodyPr/>
                    <a:lstStyle/>
                    <a:p>
                      <a:pPr algn="l"/>
                      <a:r>
                        <a:rPr lang="en-US" sz="1400"/>
                        <a:t>Overall outcomes</a:t>
                      </a:r>
                    </a:p>
                  </a:txBody>
                  <a:tcPr anchor="ctr"/>
                </a:tc>
                <a:tc hMerge="1">
                  <a:txBody>
                    <a:bodyPr/>
                    <a:lstStyle/>
                    <a:p>
                      <a:endParaRPr lang="en-US" sz="1400"/>
                    </a:p>
                  </a:txBody>
                  <a:tcPr/>
                </a:tc>
                <a:tc hMerge="1">
                  <a:txBody>
                    <a:bodyPr/>
                    <a:lstStyle/>
                    <a:p>
                      <a:endParaRPr lang="en-US" sz="1400"/>
                    </a:p>
                  </a:txBody>
                  <a:tcPr/>
                </a:tc>
                <a:tc hMerge="1">
                  <a:txBody>
                    <a:bodyPr/>
                    <a:lstStyle/>
                    <a:p>
                      <a:endParaRPr lang="en-US" sz="1400"/>
                    </a:p>
                  </a:txBody>
                  <a:tcPr/>
                </a:tc>
                <a:tc gridSpan="2">
                  <a:txBody>
                    <a:bodyPr/>
                    <a:lstStyle/>
                    <a:p>
                      <a:pPr algn="l"/>
                      <a:r>
                        <a:rPr lang="en-US" sz="1400"/>
                        <a:t>Intracranial outcomes</a:t>
                      </a:r>
                    </a:p>
                  </a:txBody>
                  <a:tcPr anchor="ctr"/>
                </a:tc>
                <a:tc hMerge="1">
                  <a:txBody>
                    <a:bodyPr/>
                    <a:lstStyle/>
                    <a:p>
                      <a:endParaRPr lang="en-US"/>
                    </a:p>
                  </a:txBody>
                  <a:tcPr/>
                </a:tc>
                <a:extLst>
                  <a:ext uri="{0D108BD9-81ED-4DB2-BD59-A6C34878D82A}">
                    <a16:rowId xmlns:a16="http://schemas.microsoft.com/office/drawing/2014/main" val="178051926"/>
                  </a:ext>
                </a:extLst>
              </a:tr>
              <a:tr h="361012">
                <a:tc vMerge="1">
                  <a:txBody>
                    <a:bodyPr/>
                    <a:lstStyle/>
                    <a:p>
                      <a:endParaRPr lang="en-US" sz="1400"/>
                    </a:p>
                  </a:txBody>
                  <a:tcPr>
                    <a:solidFill>
                      <a:schemeClr val="accent1"/>
                    </a:solidFill>
                  </a:tcPr>
                </a:tc>
                <a:tc vMerge="1">
                  <a:txBody>
                    <a:bodyPr/>
                    <a:lstStyle/>
                    <a:p>
                      <a:endParaRPr lang="en-US" sz="1400"/>
                    </a:p>
                  </a:txBody>
                  <a:tcPr>
                    <a:solidFill>
                      <a:schemeClr val="accent1"/>
                    </a:solidFill>
                  </a:tcPr>
                </a:tc>
                <a:tc>
                  <a:txBody>
                    <a:bodyPr/>
                    <a:lstStyle/>
                    <a:p>
                      <a:pPr algn="ctr"/>
                      <a:r>
                        <a:rPr lang="en-US" sz="1400" b="1">
                          <a:solidFill>
                            <a:schemeClr val="bg1"/>
                          </a:solidFill>
                        </a:rPr>
                        <a:t>OOR (n)</a:t>
                      </a:r>
                    </a:p>
                  </a:txBody>
                  <a:tcPr anchor="ctr">
                    <a:solidFill>
                      <a:schemeClr val="accent1"/>
                    </a:solidFill>
                  </a:tcPr>
                </a:tc>
                <a:tc>
                  <a:txBody>
                    <a:bodyPr/>
                    <a:lstStyle/>
                    <a:p>
                      <a:pPr algn="ctr"/>
                      <a:r>
                        <a:rPr lang="en-US" sz="1400" b="1">
                          <a:solidFill>
                            <a:schemeClr val="bg1"/>
                          </a:solidFill>
                        </a:rPr>
                        <a:t>Median DoR</a:t>
                      </a:r>
                    </a:p>
                  </a:txBody>
                  <a:tcPr anchor="ctr">
                    <a:solidFill>
                      <a:schemeClr val="accent1"/>
                    </a:solidFill>
                  </a:tcPr>
                </a:tc>
                <a:tc>
                  <a:txBody>
                    <a:bodyPr/>
                    <a:lstStyle/>
                    <a:p>
                      <a:pPr algn="ctr"/>
                      <a:r>
                        <a:rPr lang="en-US" sz="1400" b="1">
                          <a:solidFill>
                            <a:schemeClr val="bg1"/>
                          </a:solidFill>
                        </a:rPr>
                        <a:t>Median PFS</a:t>
                      </a:r>
                    </a:p>
                  </a:txBody>
                  <a:tcPr anchor="ctr">
                    <a:solidFill>
                      <a:schemeClr val="accent1"/>
                    </a:solidFill>
                  </a:tcPr>
                </a:tc>
                <a:tc>
                  <a:txBody>
                    <a:bodyPr/>
                    <a:lstStyle/>
                    <a:p>
                      <a:pPr algn="ctr"/>
                      <a:r>
                        <a:rPr lang="en-US" sz="1400" b="1">
                          <a:solidFill>
                            <a:schemeClr val="bg1"/>
                          </a:solidFill>
                        </a:rPr>
                        <a:t>Median OS</a:t>
                      </a:r>
                    </a:p>
                  </a:txBody>
                  <a:tcPr anchor="ctr">
                    <a:solidFill>
                      <a:schemeClr val="accent1"/>
                    </a:solidFill>
                  </a:tcPr>
                </a:tc>
                <a:tc>
                  <a:txBody>
                    <a:bodyPr/>
                    <a:lstStyle/>
                    <a:p>
                      <a:pPr algn="ctr"/>
                      <a:r>
                        <a:rPr lang="en-US" sz="1400" b="1">
                          <a:solidFill>
                            <a:schemeClr val="bg1"/>
                          </a:solidFill>
                        </a:rPr>
                        <a:t>ORR (n)</a:t>
                      </a:r>
                    </a:p>
                  </a:txBody>
                  <a:tcPr anchor="ctr">
                    <a:solidFill>
                      <a:schemeClr val="accent1"/>
                    </a:solidFill>
                  </a:tcPr>
                </a:tc>
                <a:tc>
                  <a:txBody>
                    <a:bodyPr/>
                    <a:lstStyle/>
                    <a:p>
                      <a:pPr algn="ctr"/>
                      <a:r>
                        <a:rPr lang="en-US" sz="1400" b="1">
                          <a:solidFill>
                            <a:schemeClr val="bg1"/>
                          </a:solidFill>
                        </a:rPr>
                        <a:t>Other</a:t>
                      </a:r>
                    </a:p>
                  </a:txBody>
                  <a:tcPr anchor="ctr">
                    <a:solidFill>
                      <a:schemeClr val="accent1"/>
                    </a:solidFill>
                  </a:tcPr>
                </a:tc>
                <a:extLst>
                  <a:ext uri="{0D108BD9-81ED-4DB2-BD59-A6C34878D82A}">
                    <a16:rowId xmlns:a16="http://schemas.microsoft.com/office/drawing/2014/main" val="3533685277"/>
                  </a:ext>
                </a:extLst>
              </a:tr>
              <a:tr h="361012">
                <a:tc gridSpan="8">
                  <a:txBody>
                    <a:bodyPr/>
                    <a:lstStyle/>
                    <a:p>
                      <a:pPr algn="l"/>
                      <a:r>
                        <a:rPr lang="en-US" sz="1400" b="1" i="1">
                          <a:solidFill>
                            <a:schemeClr val="bg1"/>
                          </a:solidFill>
                        </a:rPr>
                        <a:t>ROS1</a:t>
                      </a:r>
                      <a:r>
                        <a:rPr lang="en-US" sz="1400" b="1">
                          <a:solidFill>
                            <a:schemeClr val="bg1"/>
                          </a:solidFill>
                        </a:rPr>
                        <a:t> TKI-native setting</a:t>
                      </a:r>
                    </a:p>
                  </a:txBody>
                  <a:tcPr anchor="ctr">
                    <a:solidFill>
                      <a:schemeClr val="accent1"/>
                    </a:solidFill>
                  </a:tcPr>
                </a:tc>
                <a:tc hMerge="1">
                  <a:txBody>
                    <a:bodyPr/>
                    <a:lstStyle/>
                    <a:p>
                      <a:endParaRPr lang="en-US" sz="1400"/>
                    </a:p>
                  </a:txBody>
                  <a:tcPr>
                    <a:solidFill>
                      <a:schemeClr val="accent1"/>
                    </a:solidFill>
                  </a:tcPr>
                </a:tc>
                <a:tc hMerge="1">
                  <a:txBody>
                    <a:bodyPr/>
                    <a:lstStyle/>
                    <a:p>
                      <a:endParaRPr lang="en-US" sz="1400"/>
                    </a:p>
                  </a:txBody>
                  <a:tcPr>
                    <a:solidFill>
                      <a:schemeClr val="accent1"/>
                    </a:solidFill>
                  </a:tcPr>
                </a:tc>
                <a:tc hMerge="1">
                  <a:txBody>
                    <a:bodyPr/>
                    <a:lstStyle/>
                    <a:p>
                      <a:endParaRPr lang="en-US" sz="1400"/>
                    </a:p>
                  </a:txBody>
                  <a:tcPr>
                    <a:solidFill>
                      <a:schemeClr val="accent1"/>
                    </a:solidFill>
                  </a:tcPr>
                </a:tc>
                <a:tc hMerge="1">
                  <a:txBody>
                    <a:bodyPr/>
                    <a:lstStyle/>
                    <a:p>
                      <a:endParaRPr lang="en-US" sz="1400"/>
                    </a:p>
                  </a:txBody>
                  <a:tcPr>
                    <a:solidFill>
                      <a:schemeClr val="accent1"/>
                    </a:solidFill>
                  </a:tcPr>
                </a:tc>
                <a:tc hMerge="1">
                  <a:txBody>
                    <a:bodyPr/>
                    <a:lstStyle/>
                    <a:p>
                      <a:endParaRPr lang="en-US" sz="1400"/>
                    </a:p>
                  </a:txBody>
                  <a:tcPr>
                    <a:solidFill>
                      <a:schemeClr val="accent1"/>
                    </a:solidFill>
                  </a:tcPr>
                </a:tc>
                <a:tc hMerge="1">
                  <a:txBody>
                    <a:bodyPr/>
                    <a:lstStyle/>
                    <a:p>
                      <a:endParaRPr lang="en-US" sz="1400"/>
                    </a:p>
                  </a:txBody>
                  <a:tcPr>
                    <a:solidFill>
                      <a:schemeClr val="accent1"/>
                    </a:solidFill>
                  </a:tcPr>
                </a:tc>
                <a:tc hMerge="1">
                  <a:txBody>
                    <a:bodyPr/>
                    <a:lstStyle/>
                    <a:p>
                      <a:endParaRPr lang="en-US"/>
                    </a:p>
                  </a:txBody>
                  <a:tcPr/>
                </a:tc>
                <a:extLst>
                  <a:ext uri="{0D108BD9-81ED-4DB2-BD59-A6C34878D82A}">
                    <a16:rowId xmlns:a16="http://schemas.microsoft.com/office/drawing/2014/main" val="2340687373"/>
                  </a:ext>
                </a:extLst>
              </a:tr>
              <a:tr h="504428">
                <a:tc rowSpan="5">
                  <a:txBody>
                    <a:bodyPr/>
                    <a:lstStyle/>
                    <a:p>
                      <a:pPr algn="l"/>
                      <a:r>
                        <a:rPr lang="en-US" sz="1400"/>
                        <a:t>Crizotinib</a:t>
                      </a:r>
                    </a:p>
                  </a:txBody>
                  <a:tcPr/>
                </a:tc>
                <a:tc>
                  <a:txBody>
                    <a:bodyPr/>
                    <a:lstStyle/>
                    <a:p>
                      <a:pPr algn="ctr"/>
                      <a:r>
                        <a:rPr lang="en-US" sz="1400"/>
                        <a:t>PROFILE 1001</a:t>
                      </a:r>
                      <a:r>
                        <a:rPr lang="en-US" sz="1400" baseline="30000"/>
                        <a:t>1</a:t>
                      </a:r>
                      <a:r>
                        <a:rPr lang="en-US" sz="1400" baseline="0"/>
                        <a:t>(lb)</a:t>
                      </a:r>
                    </a:p>
                  </a:txBody>
                  <a:tcPr anchor="ctr"/>
                </a:tc>
                <a:tc>
                  <a:txBody>
                    <a:bodyPr/>
                    <a:lstStyle/>
                    <a:p>
                      <a:pPr algn="ctr"/>
                      <a:r>
                        <a:rPr lang="en-US" sz="1400"/>
                        <a:t>72% (38/53)</a:t>
                      </a:r>
                    </a:p>
                  </a:txBody>
                  <a:tcPr anchor="ctr"/>
                </a:tc>
                <a:tc>
                  <a:txBody>
                    <a:bodyPr/>
                    <a:lstStyle/>
                    <a:p>
                      <a:pPr algn="ctr"/>
                      <a:r>
                        <a:rPr lang="en-US" sz="1400"/>
                        <a:t>24.7 months</a:t>
                      </a:r>
                    </a:p>
                  </a:txBody>
                  <a:tcPr anchor="ctr"/>
                </a:tc>
                <a:tc>
                  <a:txBody>
                    <a:bodyPr/>
                    <a:lstStyle/>
                    <a:p>
                      <a:pPr algn="ctr"/>
                      <a:r>
                        <a:rPr lang="en-US" sz="1400"/>
                        <a:t>19.3 months</a:t>
                      </a:r>
                    </a:p>
                  </a:txBody>
                  <a:tcPr anchor="ctr"/>
                </a:tc>
                <a:tc>
                  <a:txBody>
                    <a:bodyPr/>
                    <a:lstStyle/>
                    <a:p>
                      <a:pPr algn="ctr"/>
                      <a:r>
                        <a:rPr lang="en-US" sz="1400"/>
                        <a:t>51.4 months</a:t>
                      </a:r>
                    </a:p>
                  </a:txBody>
                  <a:tcPr anchor="ctr"/>
                </a:tc>
                <a:tc>
                  <a:txBody>
                    <a:bodyPr/>
                    <a:lstStyle/>
                    <a:p>
                      <a:pPr algn="ctr"/>
                      <a:r>
                        <a:rPr lang="en-US" sz="1400"/>
                        <a:t>–</a:t>
                      </a:r>
                    </a:p>
                  </a:txBody>
                  <a:tcPr anchor="ctr"/>
                </a:tc>
                <a:tc>
                  <a:txBody>
                    <a:bodyPr/>
                    <a:lstStyle/>
                    <a:p>
                      <a:pPr algn="ctr"/>
                      <a:r>
                        <a:rPr lang="en-US" sz="1400"/>
                        <a:t>–</a:t>
                      </a:r>
                    </a:p>
                  </a:txBody>
                  <a:tcPr anchor="ctr"/>
                </a:tc>
                <a:extLst>
                  <a:ext uri="{0D108BD9-81ED-4DB2-BD59-A6C34878D82A}">
                    <a16:rowId xmlns:a16="http://schemas.microsoft.com/office/drawing/2014/main" val="1682990868"/>
                  </a:ext>
                </a:extLst>
              </a:tr>
              <a:tr h="361012">
                <a:tc vMerge="1">
                  <a:txBody>
                    <a:bodyPr/>
                    <a:lstStyle/>
                    <a:p>
                      <a:pPr algn="ctr"/>
                      <a:endParaRPr lang="en-US" sz="1400"/>
                    </a:p>
                  </a:txBody>
                  <a:tcPr anchor="ctr"/>
                </a:tc>
                <a:tc>
                  <a:txBody>
                    <a:bodyPr/>
                    <a:lstStyle/>
                    <a:p>
                      <a:pPr algn="ctr"/>
                      <a:r>
                        <a:rPr lang="en-US" sz="1400"/>
                        <a:t>OxOnc</a:t>
                      </a:r>
                      <a:r>
                        <a:rPr lang="en-US" sz="1400" baseline="30000"/>
                        <a:t>2</a:t>
                      </a:r>
                      <a:r>
                        <a:rPr lang="en-US" sz="1400"/>
                        <a:t>(ll)</a:t>
                      </a:r>
                    </a:p>
                  </a:txBody>
                  <a:tcPr anchor="ctr"/>
                </a:tc>
                <a:tc>
                  <a:txBody>
                    <a:bodyPr/>
                    <a:lstStyle/>
                    <a:p>
                      <a:pPr algn="ctr"/>
                      <a:r>
                        <a:rPr lang="en-US" sz="1400"/>
                        <a:t>72% (91/127)</a:t>
                      </a:r>
                    </a:p>
                  </a:txBody>
                  <a:tcPr anchor="ctr"/>
                </a:tc>
                <a:tc>
                  <a:txBody>
                    <a:bodyPr/>
                    <a:lstStyle/>
                    <a:p>
                      <a:pPr algn="ctr"/>
                      <a:r>
                        <a:rPr lang="en-US" sz="1400"/>
                        <a:t>19.7 months</a:t>
                      </a:r>
                    </a:p>
                  </a:txBody>
                  <a:tcPr anchor="ctr"/>
                </a:tc>
                <a:tc>
                  <a:txBody>
                    <a:bodyPr/>
                    <a:lstStyle/>
                    <a:p>
                      <a:pPr algn="ctr"/>
                      <a:r>
                        <a:rPr lang="en-US" sz="1400"/>
                        <a:t>15.9 months</a:t>
                      </a:r>
                    </a:p>
                  </a:txBody>
                  <a:tcPr anchor="ctr"/>
                </a:tc>
                <a:tc>
                  <a:txBody>
                    <a:bodyPr/>
                    <a:lstStyle/>
                    <a:p>
                      <a:pPr algn="ctr"/>
                      <a:r>
                        <a:rPr lang="en-US" sz="1400"/>
                        <a:t>–</a:t>
                      </a:r>
                    </a:p>
                  </a:txBody>
                  <a:tcPr anchor="ctr"/>
                </a:tc>
                <a:tc>
                  <a:txBody>
                    <a:bodyPr/>
                    <a:lstStyle/>
                    <a:p>
                      <a:pPr algn="ctr"/>
                      <a:r>
                        <a:rPr lang="en-US" sz="1400"/>
                        <a:t>–</a:t>
                      </a:r>
                    </a:p>
                  </a:txBody>
                  <a:tcPr anchor="ctr"/>
                </a:tc>
                <a:tc>
                  <a:txBody>
                    <a:bodyPr/>
                    <a:lstStyle/>
                    <a:p>
                      <a:pPr algn="ctr"/>
                      <a:r>
                        <a:rPr lang="en-US" sz="1400"/>
                        <a:t>–</a:t>
                      </a:r>
                    </a:p>
                  </a:txBody>
                  <a:tcPr anchor="ctr"/>
                </a:tc>
                <a:extLst>
                  <a:ext uri="{0D108BD9-81ED-4DB2-BD59-A6C34878D82A}">
                    <a16:rowId xmlns:a16="http://schemas.microsoft.com/office/drawing/2014/main" val="986551836"/>
                  </a:ext>
                </a:extLst>
              </a:tr>
              <a:tr h="361012">
                <a:tc vMerge="1">
                  <a:txBody>
                    <a:bodyPr/>
                    <a:lstStyle/>
                    <a:p>
                      <a:pPr algn="ctr"/>
                      <a:endParaRPr lang="en-US" sz="1400"/>
                    </a:p>
                  </a:txBody>
                  <a:tcPr anchor="ctr"/>
                </a:tc>
                <a:tc>
                  <a:txBody>
                    <a:bodyPr/>
                    <a:lstStyle/>
                    <a:p>
                      <a:pPr algn="ctr"/>
                      <a:r>
                        <a:rPr lang="en-US" sz="1400"/>
                        <a:t>EUCROSS</a:t>
                      </a:r>
                      <a:r>
                        <a:rPr lang="en-US" sz="1400" baseline="30000"/>
                        <a:t>3</a:t>
                      </a:r>
                      <a:r>
                        <a:rPr lang="en-US" sz="1400"/>
                        <a:t>(ll)</a:t>
                      </a:r>
                    </a:p>
                  </a:txBody>
                  <a:tcPr anchor="ctr"/>
                </a:tc>
                <a:tc>
                  <a:txBody>
                    <a:bodyPr/>
                    <a:lstStyle/>
                    <a:p>
                      <a:pPr algn="ctr"/>
                      <a:r>
                        <a:rPr lang="en-US" sz="1400"/>
                        <a:t>70% (21/30)</a:t>
                      </a:r>
                    </a:p>
                  </a:txBody>
                  <a:tcPr anchor="ctr"/>
                </a:tc>
                <a:tc>
                  <a:txBody>
                    <a:bodyPr/>
                    <a:lstStyle/>
                    <a:p>
                      <a:pPr algn="ctr"/>
                      <a:r>
                        <a:rPr lang="en-US" sz="1400"/>
                        <a:t>19.0 months</a:t>
                      </a:r>
                    </a:p>
                  </a:txBody>
                  <a:tcPr anchor="ctr"/>
                </a:tc>
                <a:tc>
                  <a:txBody>
                    <a:bodyPr/>
                    <a:lstStyle/>
                    <a:p>
                      <a:pPr algn="ctr"/>
                      <a:r>
                        <a:rPr lang="en-US" sz="1400"/>
                        <a:t>20.0 months</a:t>
                      </a:r>
                    </a:p>
                  </a:txBody>
                  <a:tcPr anchor="ctr"/>
                </a:tc>
                <a:tc>
                  <a:txBody>
                    <a:bodyPr/>
                    <a:lstStyle/>
                    <a:p>
                      <a:pPr algn="ctr"/>
                      <a:r>
                        <a:rPr lang="en-US" sz="1400"/>
                        <a:t>–</a:t>
                      </a:r>
                    </a:p>
                  </a:txBody>
                  <a:tcPr anchor="ctr"/>
                </a:tc>
                <a:tc>
                  <a:txBody>
                    <a:bodyPr/>
                    <a:lstStyle/>
                    <a:p>
                      <a:pPr algn="ctr"/>
                      <a:r>
                        <a:rPr lang="en-US" sz="1400"/>
                        <a:t>–</a:t>
                      </a:r>
                    </a:p>
                  </a:txBody>
                  <a:tcPr anchor="ctr"/>
                </a:tc>
                <a:tc>
                  <a:txBody>
                    <a:bodyPr/>
                    <a:lstStyle/>
                    <a:p>
                      <a:pPr algn="ctr"/>
                      <a:r>
                        <a:rPr lang="en-US" sz="1400"/>
                        <a:t>–</a:t>
                      </a:r>
                    </a:p>
                  </a:txBody>
                  <a:tcPr anchor="ctr"/>
                </a:tc>
                <a:extLst>
                  <a:ext uri="{0D108BD9-81ED-4DB2-BD59-A6C34878D82A}">
                    <a16:rowId xmlns:a16="http://schemas.microsoft.com/office/drawing/2014/main" val="2144663885"/>
                  </a:ext>
                </a:extLst>
              </a:tr>
              <a:tr h="361012">
                <a:tc vMerge="1">
                  <a:txBody>
                    <a:bodyPr/>
                    <a:lstStyle/>
                    <a:p>
                      <a:pPr algn="ctr"/>
                      <a:endParaRPr lang="en-US" sz="1400"/>
                    </a:p>
                  </a:txBody>
                  <a:tcPr anchor="ctr"/>
                </a:tc>
                <a:tc>
                  <a:txBody>
                    <a:bodyPr/>
                    <a:lstStyle/>
                    <a:p>
                      <a:pPr algn="ctr"/>
                      <a:r>
                        <a:rPr lang="en-US" sz="1400"/>
                        <a:t>AcSe</a:t>
                      </a:r>
                      <a:r>
                        <a:rPr lang="en-US" sz="1400" baseline="30000"/>
                        <a:t>4</a:t>
                      </a:r>
                      <a:r>
                        <a:rPr lang="en-US" sz="1400"/>
                        <a:t>(ll)</a:t>
                      </a:r>
                    </a:p>
                  </a:txBody>
                  <a:tcPr anchor="ctr"/>
                </a:tc>
                <a:tc>
                  <a:txBody>
                    <a:bodyPr/>
                    <a:lstStyle/>
                    <a:p>
                      <a:pPr algn="ctr"/>
                      <a:r>
                        <a:rPr lang="en-US" sz="1400"/>
                        <a:t>69% (25/36)</a:t>
                      </a:r>
                    </a:p>
                  </a:txBody>
                  <a:tcPr anchor="ctr"/>
                </a:tc>
                <a:tc>
                  <a:txBody>
                    <a:bodyPr/>
                    <a:lstStyle/>
                    <a:p>
                      <a:pPr algn="ctr"/>
                      <a:r>
                        <a:rPr lang="en-US" sz="1400"/>
                        <a:t>–</a:t>
                      </a:r>
                    </a:p>
                  </a:txBody>
                  <a:tcPr anchor="ctr"/>
                </a:tc>
                <a:tc>
                  <a:txBody>
                    <a:bodyPr/>
                    <a:lstStyle/>
                    <a:p>
                      <a:pPr algn="ctr"/>
                      <a:r>
                        <a:rPr lang="en-US" sz="1400"/>
                        <a:t>5.5 months</a:t>
                      </a:r>
                    </a:p>
                  </a:txBody>
                  <a:tcPr anchor="ctr"/>
                </a:tc>
                <a:tc>
                  <a:txBody>
                    <a:bodyPr/>
                    <a:lstStyle/>
                    <a:p>
                      <a:pPr algn="ctr"/>
                      <a:r>
                        <a:rPr lang="en-US" sz="1400"/>
                        <a:t>17.2 months</a:t>
                      </a:r>
                    </a:p>
                  </a:txBody>
                  <a:tcPr anchor="ctr"/>
                </a:tc>
                <a:tc>
                  <a:txBody>
                    <a:bodyPr/>
                    <a:lstStyle/>
                    <a:p>
                      <a:pPr algn="ctr"/>
                      <a:r>
                        <a:rPr lang="en-US" sz="1400"/>
                        <a:t>–</a:t>
                      </a:r>
                    </a:p>
                  </a:txBody>
                  <a:tcPr anchor="ctr"/>
                </a:tc>
                <a:tc>
                  <a:txBody>
                    <a:bodyPr/>
                    <a:lstStyle/>
                    <a:p>
                      <a:pPr algn="ctr"/>
                      <a:r>
                        <a:rPr lang="en-US" sz="1400"/>
                        <a:t>–</a:t>
                      </a:r>
                    </a:p>
                  </a:txBody>
                  <a:tcPr anchor="ctr"/>
                </a:tc>
                <a:extLst>
                  <a:ext uri="{0D108BD9-81ED-4DB2-BD59-A6C34878D82A}">
                    <a16:rowId xmlns:a16="http://schemas.microsoft.com/office/drawing/2014/main" val="1040795392"/>
                  </a:ext>
                </a:extLst>
              </a:tr>
              <a:tr h="361012">
                <a:tc vMerge="1">
                  <a:txBody>
                    <a:bodyPr/>
                    <a:lstStyle/>
                    <a:p>
                      <a:pPr algn="ctr"/>
                      <a:endParaRPr lang="en-US" sz="1400"/>
                    </a:p>
                  </a:txBody>
                  <a:tcPr anchor="ctr"/>
                </a:tc>
                <a:tc>
                  <a:txBody>
                    <a:bodyPr/>
                    <a:lstStyle/>
                    <a:p>
                      <a:pPr algn="ctr"/>
                      <a:r>
                        <a:rPr lang="en-US" sz="1400"/>
                        <a:t>METROS</a:t>
                      </a:r>
                      <a:r>
                        <a:rPr lang="en-US" sz="1400" baseline="30000"/>
                        <a:t>5</a:t>
                      </a:r>
                      <a:r>
                        <a:rPr lang="en-US" sz="1400"/>
                        <a:t>(ll)</a:t>
                      </a:r>
                    </a:p>
                  </a:txBody>
                  <a:tcPr anchor="ctr"/>
                </a:tc>
                <a:tc>
                  <a:txBody>
                    <a:bodyPr/>
                    <a:lstStyle/>
                    <a:p>
                      <a:pPr algn="ctr"/>
                      <a:r>
                        <a:rPr lang="en-US" sz="1400"/>
                        <a:t>65% (17/26)</a:t>
                      </a:r>
                    </a:p>
                  </a:txBody>
                  <a:tcPr anchor="ctr"/>
                </a:tc>
                <a:tc>
                  <a:txBody>
                    <a:bodyPr/>
                    <a:lstStyle/>
                    <a:p>
                      <a:pPr algn="ctr"/>
                      <a:r>
                        <a:rPr lang="en-US" sz="1400"/>
                        <a:t>21.4 months</a:t>
                      </a:r>
                    </a:p>
                  </a:txBody>
                  <a:tcPr anchor="ctr"/>
                </a:tc>
                <a:tc>
                  <a:txBody>
                    <a:bodyPr/>
                    <a:lstStyle/>
                    <a:p>
                      <a:pPr algn="ctr"/>
                      <a:r>
                        <a:rPr lang="en-US" sz="1400"/>
                        <a:t>22.8 months</a:t>
                      </a:r>
                    </a:p>
                  </a:txBody>
                  <a:tcPr anchor="ctr"/>
                </a:tc>
                <a:tc>
                  <a:txBody>
                    <a:bodyPr/>
                    <a:lstStyle/>
                    <a:p>
                      <a:pPr algn="ctr"/>
                      <a:r>
                        <a:rPr lang="en-US" sz="1400"/>
                        <a:t>–</a:t>
                      </a:r>
                    </a:p>
                  </a:txBody>
                  <a:tcPr anchor="ctr"/>
                </a:tc>
                <a:tc>
                  <a:txBody>
                    <a:bodyPr/>
                    <a:lstStyle/>
                    <a:p>
                      <a:pPr algn="ctr"/>
                      <a:r>
                        <a:rPr lang="en-US" sz="1400"/>
                        <a:t>33% (2/6)</a:t>
                      </a:r>
                    </a:p>
                  </a:txBody>
                  <a:tcPr anchor="ctr"/>
                </a:tc>
                <a:tc>
                  <a:txBody>
                    <a:bodyPr/>
                    <a:lstStyle/>
                    <a:p>
                      <a:pPr algn="ctr"/>
                      <a:r>
                        <a:rPr lang="en-US" sz="1400"/>
                        <a:t>–</a:t>
                      </a:r>
                    </a:p>
                  </a:txBody>
                  <a:tcPr anchor="ctr"/>
                </a:tc>
                <a:extLst>
                  <a:ext uri="{0D108BD9-81ED-4DB2-BD59-A6C34878D82A}">
                    <a16:rowId xmlns:a16="http://schemas.microsoft.com/office/drawing/2014/main" val="55108273"/>
                  </a:ext>
                </a:extLst>
              </a:tr>
              <a:tr h="504428">
                <a:tc>
                  <a:txBody>
                    <a:bodyPr/>
                    <a:lstStyle/>
                    <a:p>
                      <a:pPr algn="l"/>
                      <a:r>
                        <a:rPr lang="en-US" sz="1400"/>
                        <a:t>Entrectinib</a:t>
                      </a:r>
                    </a:p>
                  </a:txBody>
                  <a:tcPr anchor="ctr"/>
                </a:tc>
                <a:tc>
                  <a:txBody>
                    <a:bodyPr/>
                    <a:lstStyle/>
                    <a:p>
                      <a:pPr algn="ctr"/>
                      <a:r>
                        <a:rPr lang="en-US" sz="1400"/>
                        <a:t>Drilon et al.</a:t>
                      </a:r>
                      <a:r>
                        <a:rPr lang="en-US" sz="1400" baseline="30000"/>
                        <a:t>6</a:t>
                      </a:r>
                      <a:r>
                        <a:rPr lang="en-US" sz="1400"/>
                        <a:t>(l/ll)</a:t>
                      </a:r>
                    </a:p>
                  </a:txBody>
                  <a:tcPr anchor="ctr"/>
                </a:tc>
                <a:tc>
                  <a:txBody>
                    <a:bodyPr/>
                    <a:lstStyle/>
                    <a:p>
                      <a:pPr algn="ctr"/>
                      <a:r>
                        <a:rPr lang="en-US" sz="1400"/>
                        <a:t>77% (41/53)</a:t>
                      </a:r>
                    </a:p>
                  </a:txBody>
                  <a:tcPr anchor="ctr"/>
                </a:tc>
                <a:tc>
                  <a:txBody>
                    <a:bodyPr/>
                    <a:lstStyle/>
                    <a:p>
                      <a:pPr algn="ctr"/>
                      <a:r>
                        <a:rPr lang="en-US" sz="1400"/>
                        <a:t>24.6 months</a:t>
                      </a:r>
                    </a:p>
                  </a:txBody>
                  <a:tcPr anchor="ctr"/>
                </a:tc>
                <a:tc>
                  <a:txBody>
                    <a:bodyPr/>
                    <a:lstStyle/>
                    <a:p>
                      <a:pPr algn="ctr"/>
                      <a:r>
                        <a:rPr lang="en-US" sz="1400"/>
                        <a:t>19.0 months</a:t>
                      </a:r>
                    </a:p>
                  </a:txBody>
                  <a:tcPr anchor="ctr"/>
                </a:tc>
                <a:tc>
                  <a:txBody>
                    <a:bodyPr/>
                    <a:lstStyle/>
                    <a:p>
                      <a:pPr algn="ctr"/>
                      <a:r>
                        <a:rPr lang="en-US" sz="1400"/>
                        <a:t>–</a:t>
                      </a:r>
                    </a:p>
                  </a:txBody>
                  <a:tcPr anchor="ctr"/>
                </a:tc>
                <a:tc>
                  <a:txBody>
                    <a:bodyPr/>
                    <a:lstStyle/>
                    <a:p>
                      <a:pPr algn="ctr"/>
                      <a:r>
                        <a:rPr lang="en-US" sz="1400"/>
                        <a:t>55% (11/23)</a:t>
                      </a:r>
                    </a:p>
                  </a:txBody>
                  <a:tcPr anchor="ctr"/>
                </a:tc>
                <a:tc>
                  <a:txBody>
                    <a:bodyPr/>
                    <a:lstStyle/>
                    <a:p>
                      <a:pPr algn="ctr"/>
                      <a:r>
                        <a:rPr lang="en-US" sz="1400"/>
                        <a:t>DoR 12.9 months; </a:t>
                      </a:r>
                    </a:p>
                    <a:p>
                      <a:pPr algn="ctr"/>
                      <a:r>
                        <a:rPr lang="en-US" sz="1400"/>
                        <a:t>PFS 7.7 months</a:t>
                      </a:r>
                    </a:p>
                  </a:txBody>
                  <a:tcPr anchor="ctr"/>
                </a:tc>
                <a:extLst>
                  <a:ext uri="{0D108BD9-81ED-4DB2-BD59-A6C34878D82A}">
                    <a16:rowId xmlns:a16="http://schemas.microsoft.com/office/drawing/2014/main" val="3551171103"/>
                  </a:ext>
                </a:extLst>
              </a:tr>
              <a:tr h="361012">
                <a:tc>
                  <a:txBody>
                    <a:bodyPr/>
                    <a:lstStyle/>
                    <a:p>
                      <a:pPr algn="l"/>
                      <a:r>
                        <a:rPr lang="en-US" sz="1400"/>
                        <a:t>Certinib</a:t>
                      </a:r>
                    </a:p>
                  </a:txBody>
                  <a:tcPr anchor="ctr"/>
                </a:tc>
                <a:tc>
                  <a:txBody>
                    <a:bodyPr/>
                    <a:lstStyle/>
                    <a:p>
                      <a:pPr algn="ctr"/>
                      <a:r>
                        <a:rPr lang="en-US" sz="1400"/>
                        <a:t>Lim et al.</a:t>
                      </a:r>
                      <a:r>
                        <a:rPr lang="en-US" sz="1400" baseline="30000"/>
                        <a:t>7</a:t>
                      </a:r>
                      <a:r>
                        <a:rPr lang="en-US" sz="1400"/>
                        <a:t>(ll)</a:t>
                      </a:r>
                    </a:p>
                  </a:txBody>
                  <a:tcPr anchor="ctr"/>
                </a:tc>
                <a:tc>
                  <a:txBody>
                    <a:bodyPr/>
                    <a:lstStyle/>
                    <a:p>
                      <a:pPr algn="ctr"/>
                      <a:r>
                        <a:rPr lang="en-US" sz="1400"/>
                        <a:t>67% (20/30)</a:t>
                      </a:r>
                    </a:p>
                  </a:txBody>
                  <a:tcPr anchor="ctr"/>
                </a:tc>
                <a:tc>
                  <a:txBody>
                    <a:bodyPr/>
                    <a:lstStyle/>
                    <a:p>
                      <a:pPr algn="ctr"/>
                      <a:r>
                        <a:rPr lang="en-US" sz="1400"/>
                        <a:t>21.0 months</a:t>
                      </a:r>
                    </a:p>
                  </a:txBody>
                  <a:tcPr anchor="ctr"/>
                </a:tc>
                <a:tc>
                  <a:txBody>
                    <a:bodyPr/>
                    <a:lstStyle/>
                    <a:p>
                      <a:pPr algn="ctr"/>
                      <a:r>
                        <a:rPr lang="en-US" sz="1400"/>
                        <a:t>19.3 months</a:t>
                      </a:r>
                    </a:p>
                  </a:txBody>
                  <a:tcPr anchor="ctr"/>
                </a:tc>
                <a:tc>
                  <a:txBody>
                    <a:bodyPr/>
                    <a:lstStyle/>
                    <a:p>
                      <a:pPr algn="ctr"/>
                      <a:r>
                        <a:rPr lang="en-US" sz="1400"/>
                        <a:t>24.0 months</a:t>
                      </a:r>
                    </a:p>
                  </a:txBody>
                  <a:tcPr anchor="ctr"/>
                </a:tc>
                <a:tc>
                  <a:txBody>
                    <a:bodyPr/>
                    <a:lstStyle/>
                    <a:p>
                      <a:pPr algn="ctr"/>
                      <a:r>
                        <a:rPr lang="en-US" sz="1400"/>
                        <a:t>29% (2/7)</a:t>
                      </a:r>
                    </a:p>
                  </a:txBody>
                  <a:tcPr anchor="ctr"/>
                </a:tc>
                <a:tc>
                  <a:txBody>
                    <a:bodyPr/>
                    <a:lstStyle/>
                    <a:p>
                      <a:pPr algn="ctr"/>
                      <a:r>
                        <a:rPr lang="en-US" sz="1400"/>
                        <a:t>–</a:t>
                      </a:r>
                    </a:p>
                  </a:txBody>
                  <a:tcPr anchor="ctr"/>
                </a:tc>
                <a:extLst>
                  <a:ext uri="{0D108BD9-81ED-4DB2-BD59-A6C34878D82A}">
                    <a16:rowId xmlns:a16="http://schemas.microsoft.com/office/drawing/2014/main" val="3762138807"/>
                  </a:ext>
                </a:extLst>
              </a:tr>
              <a:tr h="504428">
                <a:tc>
                  <a:txBody>
                    <a:bodyPr/>
                    <a:lstStyle/>
                    <a:p>
                      <a:pPr algn="l"/>
                      <a:r>
                        <a:rPr lang="en-US" sz="1400"/>
                        <a:t>Brigatinib</a:t>
                      </a:r>
                    </a:p>
                  </a:txBody>
                  <a:tcPr anchor="ctr"/>
                </a:tc>
                <a:tc>
                  <a:txBody>
                    <a:bodyPr/>
                    <a:lstStyle/>
                    <a:p>
                      <a:pPr algn="ctr"/>
                      <a:r>
                        <a:rPr lang="en-US" sz="1400"/>
                        <a:t>Takahashi </a:t>
                      </a:r>
                    </a:p>
                    <a:p>
                      <a:pPr algn="ctr"/>
                      <a:r>
                        <a:rPr lang="en-US" sz="1400"/>
                        <a:t>et al.</a:t>
                      </a:r>
                      <a:r>
                        <a:rPr lang="en-US" sz="1400" baseline="30000"/>
                        <a:t>8</a:t>
                      </a:r>
                      <a:r>
                        <a:rPr lang="en-US" sz="1400"/>
                        <a:t>(ll)</a:t>
                      </a:r>
                    </a:p>
                  </a:txBody>
                  <a:tcPr anchor="ctr"/>
                </a:tc>
                <a:tc>
                  <a:txBody>
                    <a:bodyPr/>
                    <a:lstStyle/>
                    <a:p>
                      <a:pPr algn="ctr"/>
                      <a:r>
                        <a:rPr lang="en-US" sz="1400"/>
                        <a:t>68% (19/28)</a:t>
                      </a:r>
                    </a:p>
                  </a:txBody>
                  <a:tcPr anchor="ctr"/>
                </a:tc>
                <a:tc>
                  <a:txBody>
                    <a:bodyPr/>
                    <a:lstStyle/>
                    <a:p>
                      <a:pPr algn="ctr"/>
                      <a:r>
                        <a:rPr lang="en-US" sz="1400"/>
                        <a:t>–</a:t>
                      </a:r>
                    </a:p>
                  </a:txBody>
                  <a:tcPr anchor="ctr"/>
                </a:tc>
                <a:tc>
                  <a:txBody>
                    <a:bodyPr/>
                    <a:lstStyle/>
                    <a:p>
                      <a:pPr algn="ctr"/>
                      <a:r>
                        <a:rPr lang="en-US" sz="1400"/>
                        <a:t>–</a:t>
                      </a:r>
                    </a:p>
                  </a:txBody>
                  <a:tcPr anchor="ctr"/>
                </a:tc>
                <a:tc>
                  <a:txBody>
                    <a:bodyPr/>
                    <a:lstStyle/>
                    <a:p>
                      <a:pPr algn="ctr"/>
                      <a:r>
                        <a:rPr lang="en-US" sz="1400"/>
                        <a:t>–</a:t>
                      </a:r>
                    </a:p>
                  </a:txBody>
                  <a:tcPr anchor="ctr"/>
                </a:tc>
                <a:tc>
                  <a:txBody>
                    <a:bodyPr/>
                    <a:lstStyle/>
                    <a:p>
                      <a:pPr algn="ctr"/>
                      <a:r>
                        <a:rPr lang="en-US" sz="1400"/>
                        <a:t>–</a:t>
                      </a:r>
                    </a:p>
                  </a:txBody>
                  <a:tcPr anchor="ctr"/>
                </a:tc>
                <a:tc>
                  <a:txBody>
                    <a:bodyPr/>
                    <a:lstStyle/>
                    <a:p>
                      <a:pPr algn="ctr"/>
                      <a:r>
                        <a:rPr lang="en-US" sz="1400"/>
                        <a:t>–</a:t>
                      </a:r>
                    </a:p>
                  </a:txBody>
                  <a:tcPr anchor="ctr"/>
                </a:tc>
                <a:extLst>
                  <a:ext uri="{0D108BD9-81ED-4DB2-BD59-A6C34878D82A}">
                    <a16:rowId xmlns:a16="http://schemas.microsoft.com/office/drawing/2014/main" val="674572525"/>
                  </a:ext>
                </a:extLst>
              </a:tr>
              <a:tr h="504428">
                <a:tc>
                  <a:txBody>
                    <a:bodyPr/>
                    <a:lstStyle/>
                    <a:p>
                      <a:pPr algn="l"/>
                      <a:r>
                        <a:rPr lang="en-US" sz="1400"/>
                        <a:t>Repotrectinib</a:t>
                      </a:r>
                    </a:p>
                  </a:txBody>
                  <a:tcPr anchor="ctr"/>
                </a:tc>
                <a:tc>
                  <a:txBody>
                    <a:bodyPr/>
                    <a:lstStyle/>
                    <a:p>
                      <a:pPr algn="ctr"/>
                      <a:r>
                        <a:rPr lang="en-US" sz="1400"/>
                        <a:t>Drilon </a:t>
                      </a:r>
                    </a:p>
                    <a:p>
                      <a:pPr algn="ctr"/>
                      <a:r>
                        <a:rPr lang="en-US" sz="1400"/>
                        <a:t>et al.</a:t>
                      </a:r>
                      <a:r>
                        <a:rPr lang="en-US" sz="1400" baseline="30000"/>
                        <a:t>9†</a:t>
                      </a:r>
                      <a:r>
                        <a:rPr lang="en-US" sz="1400"/>
                        <a:t>(l/ll)</a:t>
                      </a:r>
                    </a:p>
                  </a:txBody>
                  <a:tcPr anchor="ctr"/>
                </a:tc>
                <a:tc>
                  <a:txBody>
                    <a:bodyPr/>
                    <a:lstStyle/>
                    <a:p>
                      <a:pPr algn="ctr"/>
                      <a:r>
                        <a:rPr lang="en-US" sz="1400"/>
                        <a:t>79% (56/71)</a:t>
                      </a:r>
                    </a:p>
                  </a:txBody>
                  <a:tcPr anchor="ctr"/>
                </a:tc>
                <a:tc>
                  <a:txBody>
                    <a:bodyPr/>
                    <a:lstStyle/>
                    <a:p>
                      <a:pPr algn="ctr"/>
                      <a:r>
                        <a:rPr lang="en-US" sz="1400" dirty="0"/>
                        <a:t>34.1 months</a:t>
                      </a:r>
                    </a:p>
                  </a:txBody>
                  <a:tcPr anchor="ctr"/>
                </a:tc>
                <a:tc>
                  <a:txBody>
                    <a:bodyPr/>
                    <a:lstStyle/>
                    <a:p>
                      <a:pPr algn="ctr"/>
                      <a:r>
                        <a:rPr lang="en-US" sz="1400"/>
                        <a:t>35.7 months</a:t>
                      </a:r>
                    </a:p>
                  </a:txBody>
                  <a:tcPr anchor="ctr"/>
                </a:tc>
                <a:tc>
                  <a:txBody>
                    <a:bodyPr/>
                    <a:lstStyle/>
                    <a:p>
                      <a:pPr algn="ctr"/>
                      <a:r>
                        <a:rPr lang="en-US" sz="1400"/>
                        <a:t>NE</a:t>
                      </a:r>
                    </a:p>
                  </a:txBody>
                  <a:tcPr anchor="ctr"/>
                </a:tc>
                <a:tc>
                  <a:txBody>
                    <a:bodyPr/>
                    <a:lstStyle/>
                    <a:p>
                      <a:pPr algn="ctr"/>
                      <a:r>
                        <a:rPr lang="en-US" sz="1400"/>
                        <a:t>89% (8/9)</a:t>
                      </a:r>
                    </a:p>
                  </a:txBody>
                  <a:tcPr anchor="ctr"/>
                </a:tc>
                <a:tc>
                  <a:txBody>
                    <a:bodyPr/>
                    <a:lstStyle/>
                    <a:p>
                      <a:pPr algn="ctr"/>
                      <a:endParaRPr lang="en-US" sz="1400" dirty="0"/>
                    </a:p>
                  </a:txBody>
                  <a:tcPr anchor="ctr"/>
                </a:tc>
                <a:extLst>
                  <a:ext uri="{0D108BD9-81ED-4DB2-BD59-A6C34878D82A}">
                    <a16:rowId xmlns:a16="http://schemas.microsoft.com/office/drawing/2014/main" val="3019906414"/>
                  </a:ext>
                </a:extLst>
              </a:tr>
            </a:tbl>
          </a:graphicData>
        </a:graphic>
      </p:graphicFrame>
    </p:spTree>
    <p:extLst>
      <p:ext uri="{BB962C8B-B14F-4D97-AF65-F5344CB8AC3E}">
        <p14:creationId xmlns:p14="http://schemas.microsoft.com/office/powerpoint/2010/main" val="2301114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696E-FC6A-E569-4ED4-EE147ED5D9BF}"/>
              </a:ext>
            </a:extLst>
          </p:cNvPr>
          <p:cNvSpPr>
            <a:spLocks noGrp="1"/>
          </p:cNvSpPr>
          <p:nvPr>
            <p:ph type="title"/>
          </p:nvPr>
        </p:nvSpPr>
        <p:spPr>
          <a:xfrm>
            <a:off x="609600" y="199505"/>
            <a:ext cx="10744200" cy="1185577"/>
          </a:xfrm>
        </p:spPr>
        <p:txBody>
          <a:bodyPr>
            <a:noAutofit/>
          </a:bodyPr>
          <a:lstStyle/>
          <a:p>
            <a:r>
              <a:rPr lang="en-US" dirty="0"/>
              <a:t>Systemic Therapy for </a:t>
            </a:r>
            <a:r>
              <a:rPr lang="en-US" i="1" dirty="0"/>
              <a:t>ROS1- </a:t>
            </a:r>
            <a:r>
              <a:rPr lang="en-US" dirty="0"/>
              <a:t>Rearranged NSCLC</a:t>
            </a:r>
          </a:p>
        </p:txBody>
      </p:sp>
      <p:graphicFrame>
        <p:nvGraphicFramePr>
          <p:cNvPr id="4" name="Table 4">
            <a:extLst>
              <a:ext uri="{FF2B5EF4-FFF2-40B4-BE49-F238E27FC236}">
                <a16:creationId xmlns:a16="http://schemas.microsoft.com/office/drawing/2014/main" id="{A9380F81-922C-C92E-1C9A-D5DB911CDD5E}"/>
              </a:ext>
            </a:extLst>
          </p:cNvPr>
          <p:cNvGraphicFramePr>
            <a:graphicFrameLocks noGrp="1"/>
          </p:cNvGraphicFramePr>
          <p:nvPr>
            <p:ph idx="1"/>
            <p:extLst>
              <p:ext uri="{D42A27DB-BD31-4B8C-83A1-F6EECF244321}">
                <p14:modId xmlns:p14="http://schemas.microsoft.com/office/powerpoint/2010/main" val="3899881679"/>
              </p:ext>
            </p:extLst>
          </p:nvPr>
        </p:nvGraphicFramePr>
        <p:xfrm>
          <a:off x="3230879" y="1983420"/>
          <a:ext cx="2465173" cy="2621280"/>
        </p:xfrm>
        <a:graphic>
          <a:graphicData uri="http://schemas.openxmlformats.org/drawingml/2006/table">
            <a:tbl>
              <a:tblPr firstRow="1" bandRow="1">
                <a:tableStyleId>{8799B23B-EC83-4686-B30A-512413B5E67A}</a:tableStyleId>
              </a:tblPr>
              <a:tblGrid>
                <a:gridCol w="2465173">
                  <a:extLst>
                    <a:ext uri="{9D8B030D-6E8A-4147-A177-3AD203B41FA5}">
                      <a16:colId xmlns:a16="http://schemas.microsoft.com/office/drawing/2014/main" val="3025953387"/>
                    </a:ext>
                  </a:extLst>
                </a:gridCol>
              </a:tblGrid>
              <a:tr h="892862">
                <a:tc>
                  <a:txBody>
                    <a:bodyPr/>
                    <a:lstStyle/>
                    <a:p>
                      <a:r>
                        <a:rPr lang="en-US" sz="1600" i="1" dirty="0"/>
                        <a:t>ROS1</a:t>
                      </a:r>
                      <a:r>
                        <a:rPr lang="en-US" sz="1600" dirty="0"/>
                        <a:t> rearrangement discovered prior to first-line systemic therapy</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9389428"/>
                  </a:ext>
                </a:extLst>
              </a:tr>
              <a:tr h="1400984">
                <a:tc>
                  <a:txBody>
                    <a:bodyPr/>
                    <a:lstStyle/>
                    <a:p>
                      <a:r>
                        <a:rPr lang="en-US" sz="1600" b="1" dirty="0"/>
                        <a:t>Preferred</a:t>
                      </a:r>
                    </a:p>
                    <a:p>
                      <a:pPr marL="285750" indent="-285750">
                        <a:buFont typeface="Arial" panose="020B0604020202020204" pitchFamily="34" charset="0"/>
                        <a:buChar char="•"/>
                      </a:pPr>
                      <a:r>
                        <a:rPr lang="en-US" sz="1600" b="0" dirty="0" err="1"/>
                        <a:t>Entrectinib</a:t>
                      </a:r>
                      <a:r>
                        <a:rPr lang="en-US" sz="1600" b="0" baseline="30000" dirty="0" err="1"/>
                        <a:t>a,b</a:t>
                      </a:r>
                      <a:endParaRPr lang="en-US" sz="1600" b="0" baseline="30000" dirty="0"/>
                    </a:p>
                    <a:p>
                      <a:pPr marL="285750" indent="-285750">
                        <a:buFont typeface="Arial" panose="020B0604020202020204" pitchFamily="34" charset="0"/>
                        <a:buChar char="•"/>
                      </a:pPr>
                      <a:r>
                        <a:rPr lang="en-US" sz="1600" b="0" dirty="0" err="1"/>
                        <a:t>Crizotinib</a:t>
                      </a:r>
                      <a:r>
                        <a:rPr lang="en-US" sz="1600" b="0" baseline="30000" dirty="0" err="1"/>
                        <a:t>a</a:t>
                      </a:r>
                      <a:endParaRPr lang="en-US" sz="1600" b="0" baseline="30000" dirty="0"/>
                    </a:p>
                    <a:p>
                      <a:pPr marL="285750" indent="-285750">
                        <a:buFont typeface="Arial" panose="020B0604020202020204" pitchFamily="34" charset="0"/>
                        <a:buChar char="•"/>
                      </a:pPr>
                      <a:r>
                        <a:rPr lang="en-US" sz="1600" b="0" dirty="0" err="1"/>
                        <a:t>Repotrectinib</a:t>
                      </a:r>
                      <a:r>
                        <a:rPr lang="en-US" sz="1600" b="0" baseline="30000" dirty="0" err="1"/>
                        <a:t>a,b</a:t>
                      </a:r>
                      <a:endParaRPr lang="en-US" sz="1600" b="1" baseline="30000" dirty="0"/>
                    </a:p>
                    <a:p>
                      <a:r>
                        <a:rPr lang="en-US" sz="1600" b="1" dirty="0"/>
                        <a:t>Other Recommended</a:t>
                      </a:r>
                    </a:p>
                    <a:p>
                      <a:pPr marL="285750" indent="-285750">
                        <a:buFont typeface="Arial" panose="020B0604020202020204" pitchFamily="34" charset="0"/>
                        <a:buChar char="•"/>
                      </a:pPr>
                      <a:r>
                        <a:rPr lang="en-US" sz="1600" b="0" dirty="0" err="1"/>
                        <a:t>Ceritinib</a:t>
                      </a:r>
                      <a:r>
                        <a:rPr lang="en-US" sz="1600" b="0" baseline="30000" dirty="0" err="1"/>
                        <a:t>a</a:t>
                      </a:r>
                      <a:endParaRPr lang="en-US" sz="1600" b="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40000"/>
                        <a:lumOff val="60000"/>
                        <a:alpha val="20000"/>
                      </a:schemeClr>
                    </a:solidFill>
                  </a:tcPr>
                </a:tc>
                <a:extLst>
                  <a:ext uri="{0D108BD9-81ED-4DB2-BD59-A6C34878D82A}">
                    <a16:rowId xmlns:a16="http://schemas.microsoft.com/office/drawing/2014/main" val="3372962985"/>
                  </a:ext>
                </a:extLst>
              </a:tr>
            </a:tbl>
          </a:graphicData>
        </a:graphic>
      </p:graphicFrame>
      <p:graphicFrame>
        <p:nvGraphicFramePr>
          <p:cNvPr id="7" name="Table 6">
            <a:extLst>
              <a:ext uri="{FF2B5EF4-FFF2-40B4-BE49-F238E27FC236}">
                <a16:creationId xmlns:a16="http://schemas.microsoft.com/office/drawing/2014/main" id="{CEBBC9D0-8156-CF91-4271-B8EB9E329B8F}"/>
              </a:ext>
            </a:extLst>
          </p:cNvPr>
          <p:cNvGraphicFramePr>
            <a:graphicFrameLocks/>
          </p:cNvGraphicFramePr>
          <p:nvPr>
            <p:extLst>
              <p:ext uri="{D42A27DB-BD31-4B8C-83A1-F6EECF244321}">
                <p14:modId xmlns:p14="http://schemas.microsoft.com/office/powerpoint/2010/main" val="2682304841"/>
              </p:ext>
            </p:extLst>
          </p:nvPr>
        </p:nvGraphicFramePr>
        <p:xfrm>
          <a:off x="6355855" y="1998340"/>
          <a:ext cx="2886183" cy="3840480"/>
        </p:xfrm>
        <a:graphic>
          <a:graphicData uri="http://schemas.openxmlformats.org/drawingml/2006/table">
            <a:tbl>
              <a:tblPr firstRow="1" bandRow="1">
                <a:tableStyleId>{8799B23B-EC83-4686-B30A-512413B5E67A}</a:tableStyleId>
              </a:tblPr>
              <a:tblGrid>
                <a:gridCol w="2886183">
                  <a:extLst>
                    <a:ext uri="{9D8B030D-6E8A-4147-A177-3AD203B41FA5}">
                      <a16:colId xmlns:a16="http://schemas.microsoft.com/office/drawing/2014/main" val="3025953387"/>
                    </a:ext>
                  </a:extLst>
                </a:gridCol>
              </a:tblGrid>
              <a:tr h="497857">
                <a:tc>
                  <a:txBody>
                    <a:bodyPr/>
                    <a:lstStyle/>
                    <a:p>
                      <a:r>
                        <a:rPr lang="en-US" sz="1600" i="1" dirty="0"/>
                        <a:t>ROS1</a:t>
                      </a:r>
                      <a:r>
                        <a:rPr lang="en-US" sz="1600" dirty="0"/>
                        <a:t> rearrangement discovered during first-line systemic therapy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9389428"/>
                  </a:ext>
                </a:extLst>
              </a:tr>
              <a:tr h="1349522">
                <a:tc>
                  <a:txBody>
                    <a:bodyPr/>
                    <a:lstStyle/>
                    <a:p>
                      <a:pPr marL="285750" indent="-285750">
                        <a:buFont typeface="Arial" panose="020B0604020202020204" pitchFamily="34" charset="0"/>
                        <a:buChar char="•"/>
                      </a:pPr>
                      <a:r>
                        <a:rPr lang="en-US" sz="1600" dirty="0">
                          <a:solidFill>
                            <a:schemeClr val="tx1"/>
                          </a:solidFill>
                        </a:rPr>
                        <a:t>Complete planned systemic therapy, including maintenance therapy, </a:t>
                      </a:r>
                    </a:p>
                    <a:p>
                      <a:r>
                        <a:rPr lang="en-US" sz="1600" dirty="0">
                          <a:solidFill>
                            <a:schemeClr val="tx1"/>
                          </a:solidFill>
                        </a:rPr>
                        <a:t>     or</a:t>
                      </a:r>
                    </a:p>
                    <a:p>
                      <a:pPr marL="285750" indent="-285750">
                        <a:buFont typeface="Arial" panose="020B0604020202020204" pitchFamily="34" charset="0"/>
                        <a:buChar char="•"/>
                      </a:pPr>
                      <a:r>
                        <a:rPr lang="en-US" sz="1600" dirty="0">
                          <a:solidFill>
                            <a:schemeClr val="tx1"/>
                          </a:solidFill>
                        </a:rPr>
                        <a:t>Interrupt, followed by</a:t>
                      </a:r>
                    </a:p>
                    <a:p>
                      <a:pPr marL="285750" indent="-285750">
                        <a:buFont typeface="Arial" panose="020B0604020202020204" pitchFamily="34" charset="0"/>
                        <a:buChar char="•"/>
                      </a:pPr>
                      <a:r>
                        <a:rPr lang="en-US" sz="1600" dirty="0" err="1">
                          <a:solidFill>
                            <a:schemeClr val="tx1"/>
                          </a:solidFill>
                        </a:rPr>
                        <a:t>Entrectinib</a:t>
                      </a:r>
                      <a:r>
                        <a:rPr lang="en-US" sz="1600" baseline="30000" dirty="0" err="1">
                          <a:solidFill>
                            <a:schemeClr val="tx1"/>
                          </a:solidFill>
                        </a:rPr>
                        <a:t>b</a:t>
                      </a:r>
                      <a:r>
                        <a:rPr lang="en-US" sz="1600" dirty="0">
                          <a:solidFill>
                            <a:schemeClr val="tx1"/>
                          </a:solidFill>
                        </a:rPr>
                        <a:t> (preferred)</a:t>
                      </a:r>
                    </a:p>
                    <a:p>
                      <a:pPr marL="285750" indent="-285750">
                        <a:buFont typeface="Arial" panose="020B0604020202020204" pitchFamily="34" charset="0"/>
                        <a:buChar char="•"/>
                      </a:pPr>
                      <a:r>
                        <a:rPr lang="en-US" sz="1600" dirty="0">
                          <a:solidFill>
                            <a:schemeClr val="tx1"/>
                          </a:solidFill>
                        </a:rPr>
                        <a:t>Crizotinib (preferred)</a:t>
                      </a:r>
                    </a:p>
                    <a:p>
                      <a:pPr marL="285750" indent="-285750">
                        <a:buFont typeface="Arial" panose="020B0604020202020204" pitchFamily="34" charset="0"/>
                        <a:buChar char="•"/>
                      </a:pPr>
                      <a:r>
                        <a:rPr lang="en-US" sz="1600" dirty="0" err="1">
                          <a:solidFill>
                            <a:schemeClr val="tx1"/>
                          </a:solidFill>
                        </a:rPr>
                        <a:t>Repotrectinib</a:t>
                      </a:r>
                      <a:r>
                        <a:rPr lang="en-US" sz="1600" baseline="30000" dirty="0" err="1">
                          <a:solidFill>
                            <a:schemeClr val="tx1"/>
                          </a:solidFill>
                        </a:rPr>
                        <a:t>b</a:t>
                      </a:r>
                      <a:r>
                        <a:rPr lang="en-US" sz="1600" dirty="0">
                          <a:solidFill>
                            <a:schemeClr val="tx1"/>
                          </a:solidFill>
                        </a:rPr>
                        <a:t> (preferred)</a:t>
                      </a:r>
                    </a:p>
                    <a:p>
                      <a:r>
                        <a:rPr lang="en-US" sz="1600" dirty="0">
                          <a:solidFill>
                            <a:schemeClr val="tx1"/>
                          </a:solidFill>
                        </a:rPr>
                        <a:t>     or</a:t>
                      </a:r>
                    </a:p>
                    <a:p>
                      <a:pPr marL="285750" indent="-285750">
                        <a:buFont typeface="Arial" panose="020B0604020202020204" pitchFamily="34" charset="0"/>
                        <a:buChar char="•"/>
                      </a:pPr>
                      <a:r>
                        <a:rPr lang="en-US" sz="1600" dirty="0">
                          <a:solidFill>
                            <a:schemeClr val="tx1"/>
                          </a:solidFill>
                        </a:rPr>
                        <a:t>Ceritinib</a:t>
                      </a:r>
                    </a:p>
                    <a:p>
                      <a:endParaRPr lang="en-US" sz="16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40000"/>
                        <a:lumOff val="60000"/>
                        <a:alpha val="20000"/>
                      </a:schemeClr>
                    </a:solidFill>
                  </a:tcPr>
                </a:tc>
                <a:extLst>
                  <a:ext uri="{0D108BD9-81ED-4DB2-BD59-A6C34878D82A}">
                    <a16:rowId xmlns:a16="http://schemas.microsoft.com/office/drawing/2014/main" val="3372962985"/>
                  </a:ext>
                </a:extLst>
              </a:tr>
            </a:tbl>
          </a:graphicData>
        </a:graphic>
      </p:graphicFrame>
      <p:sp>
        <p:nvSpPr>
          <p:cNvPr id="21" name="TextBox 20">
            <a:extLst>
              <a:ext uri="{FF2B5EF4-FFF2-40B4-BE49-F238E27FC236}">
                <a16:creationId xmlns:a16="http://schemas.microsoft.com/office/drawing/2014/main" id="{A3E04ADD-7A3C-F127-86FE-4017230315F9}"/>
              </a:ext>
            </a:extLst>
          </p:cNvPr>
          <p:cNvSpPr txBox="1"/>
          <p:nvPr/>
        </p:nvSpPr>
        <p:spPr>
          <a:xfrm>
            <a:off x="4463466" y="1415477"/>
            <a:ext cx="3335481" cy="369332"/>
          </a:xfrm>
          <a:prstGeom prst="rect">
            <a:avLst/>
          </a:prstGeom>
          <a:noFill/>
          <a:ln w="190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4D4D4D"/>
                </a:solidFill>
                <a:effectLst/>
                <a:uLnTx/>
                <a:uFillTx/>
                <a:latin typeface="Arial" panose="020B0604020202020204"/>
                <a:ea typeface="+mn-ea"/>
                <a:cs typeface="+mn-cs"/>
              </a:rPr>
              <a:t>First-Line Therapy</a:t>
            </a:r>
          </a:p>
        </p:txBody>
      </p:sp>
      <p:sp>
        <p:nvSpPr>
          <p:cNvPr id="11" name="Footer Placeholder 10">
            <a:extLst>
              <a:ext uri="{FF2B5EF4-FFF2-40B4-BE49-F238E27FC236}">
                <a16:creationId xmlns:a16="http://schemas.microsoft.com/office/drawing/2014/main" id="{7C46BBF4-1502-BD7D-A2A9-6339EA0AE7AD}"/>
              </a:ext>
            </a:extLst>
          </p:cNvPr>
          <p:cNvSpPr>
            <a:spLocks noGrp="1"/>
          </p:cNvSpPr>
          <p:nvPr>
            <p:ph type="ftr" sz="quarter" idx="3"/>
          </p:nvPr>
        </p:nvSpPr>
        <p:spPr/>
        <p:txBody>
          <a:bodyPr/>
          <a:lstStyle/>
          <a:p>
            <a:r>
              <a:rPr lang="en-US"/>
              <a:t>a- For performance status 0-4
b- May be better for patients with brain metastases
Adapted from National Comprehensive Cancer Network. Non-Small Cell Lung Cancer (Version 1.2024).</a:t>
            </a:r>
          </a:p>
        </p:txBody>
      </p:sp>
    </p:spTree>
    <p:extLst>
      <p:ext uri="{BB962C8B-B14F-4D97-AF65-F5344CB8AC3E}">
        <p14:creationId xmlns:p14="http://schemas.microsoft.com/office/powerpoint/2010/main" val="1150467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696E-FC6A-E569-4ED4-EE147ED5D9BF}"/>
              </a:ext>
            </a:extLst>
          </p:cNvPr>
          <p:cNvSpPr>
            <a:spLocks noGrp="1"/>
          </p:cNvSpPr>
          <p:nvPr>
            <p:ph type="title"/>
          </p:nvPr>
        </p:nvSpPr>
        <p:spPr>
          <a:xfrm>
            <a:off x="609600" y="199505"/>
            <a:ext cx="10744200" cy="1185577"/>
          </a:xfrm>
        </p:spPr>
        <p:txBody>
          <a:bodyPr>
            <a:noAutofit/>
          </a:bodyPr>
          <a:lstStyle/>
          <a:p>
            <a:r>
              <a:rPr lang="en-US" dirty="0"/>
              <a:t>Subsequent Systemic Therapy for </a:t>
            </a:r>
            <a:r>
              <a:rPr lang="en-US" i="1" dirty="0"/>
              <a:t>ROS1- </a:t>
            </a:r>
            <a:r>
              <a:rPr lang="en-US" dirty="0"/>
              <a:t>Rearranged NSCLC</a:t>
            </a:r>
          </a:p>
        </p:txBody>
      </p:sp>
      <p:graphicFrame>
        <p:nvGraphicFramePr>
          <p:cNvPr id="5" name="Table 4">
            <a:extLst>
              <a:ext uri="{FF2B5EF4-FFF2-40B4-BE49-F238E27FC236}">
                <a16:creationId xmlns:a16="http://schemas.microsoft.com/office/drawing/2014/main" id="{BBB09AD6-9490-A46E-642C-1EA8962E8984}"/>
              </a:ext>
            </a:extLst>
          </p:cNvPr>
          <p:cNvGraphicFramePr>
            <a:graphicFrameLocks/>
          </p:cNvGraphicFramePr>
          <p:nvPr>
            <p:extLst>
              <p:ext uri="{D42A27DB-BD31-4B8C-83A1-F6EECF244321}">
                <p14:modId xmlns:p14="http://schemas.microsoft.com/office/powerpoint/2010/main" val="1599889655"/>
              </p:ext>
            </p:extLst>
          </p:nvPr>
        </p:nvGraphicFramePr>
        <p:xfrm>
          <a:off x="721046" y="2123878"/>
          <a:ext cx="2465173" cy="2225948"/>
        </p:xfrm>
        <a:graphic>
          <a:graphicData uri="http://schemas.openxmlformats.org/drawingml/2006/table">
            <a:tbl>
              <a:tblPr firstRow="1" bandRow="1">
                <a:tableStyleId>{8799B23B-EC83-4686-B30A-512413B5E67A}</a:tableStyleId>
              </a:tblPr>
              <a:tblGrid>
                <a:gridCol w="2465173">
                  <a:extLst>
                    <a:ext uri="{9D8B030D-6E8A-4147-A177-3AD203B41FA5}">
                      <a16:colId xmlns:a16="http://schemas.microsoft.com/office/drawing/2014/main" val="3025953387"/>
                    </a:ext>
                  </a:extLst>
                </a:gridCol>
              </a:tblGrid>
              <a:tr h="427628">
                <a:tc>
                  <a:txBody>
                    <a:bodyPr/>
                    <a:lstStyle/>
                    <a:p>
                      <a:pPr algn="ctr"/>
                      <a:r>
                        <a:rPr lang="en-US" sz="1600" i="0" dirty="0"/>
                        <a:t>Asymptomatic</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9389428"/>
                  </a:ext>
                </a:extLst>
              </a:tr>
              <a:tr h="1256374">
                <a:tc>
                  <a:txBody>
                    <a:bodyPr/>
                    <a:lstStyle/>
                    <a:p>
                      <a:pPr marL="285750" indent="-285750">
                        <a:buFont typeface="Wingdings" panose="05000000000000000000" pitchFamily="2" charset="2"/>
                        <a:buChar char="§"/>
                      </a:pPr>
                      <a:r>
                        <a:rPr lang="en-US" sz="1600" dirty="0"/>
                        <a:t>Consider definitive local therapy(</a:t>
                      </a:r>
                      <a:r>
                        <a:rPr lang="en-US" sz="1600" dirty="0" err="1"/>
                        <a:t>e.g</a:t>
                      </a:r>
                      <a:r>
                        <a:rPr lang="en-US" sz="1600" dirty="0"/>
                        <a:t>, SABR or surgery) for limited </a:t>
                      </a:r>
                      <a:r>
                        <a:rPr lang="en-US" sz="1600" dirty="0" err="1"/>
                        <a:t>lesions</a:t>
                      </a:r>
                      <a:r>
                        <a:rPr lang="en-US" sz="1600" baseline="30000" dirty="0" err="1"/>
                        <a:t>c,d</a:t>
                      </a:r>
                      <a:endParaRPr lang="en-US" sz="1600" baseline="30000" dirty="0"/>
                    </a:p>
                    <a:p>
                      <a:pPr marL="285750" indent="-285750">
                        <a:buFont typeface="Arial" panose="020B0604020202020204" pitchFamily="34" charset="0"/>
                        <a:buChar char="•"/>
                      </a:pPr>
                      <a:r>
                        <a:rPr lang="en-US" sz="1600" baseline="0" dirty="0"/>
                        <a:t>Continue first-line TKI</a:t>
                      </a:r>
                    </a:p>
                    <a:p>
                      <a:r>
                        <a:rPr lang="en-US" sz="1600" baseline="0" dirty="0"/>
                        <a:t>     or</a:t>
                      </a:r>
                    </a:p>
                    <a:p>
                      <a:pPr marL="285750" indent="-285750">
                        <a:buFont typeface="Arial" panose="020B0604020202020204" pitchFamily="34" charset="0"/>
                        <a:buChar char="•"/>
                      </a:pPr>
                      <a:r>
                        <a:rPr lang="en-US" sz="1600" baseline="0" dirty="0"/>
                        <a:t>Lorlatinib</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40000"/>
                        <a:lumOff val="60000"/>
                        <a:alpha val="20000"/>
                      </a:schemeClr>
                    </a:solidFill>
                  </a:tcPr>
                </a:tc>
                <a:extLst>
                  <a:ext uri="{0D108BD9-81ED-4DB2-BD59-A6C34878D82A}">
                    <a16:rowId xmlns:a16="http://schemas.microsoft.com/office/drawing/2014/main" val="3372962985"/>
                  </a:ext>
                </a:extLst>
              </a:tr>
            </a:tbl>
          </a:graphicData>
        </a:graphic>
      </p:graphicFrame>
      <p:graphicFrame>
        <p:nvGraphicFramePr>
          <p:cNvPr id="30" name="Table 29">
            <a:extLst>
              <a:ext uri="{FF2B5EF4-FFF2-40B4-BE49-F238E27FC236}">
                <a16:creationId xmlns:a16="http://schemas.microsoft.com/office/drawing/2014/main" id="{D5A9A1B8-4BCB-5DC3-546F-C0AD3C1581E6}"/>
              </a:ext>
            </a:extLst>
          </p:cNvPr>
          <p:cNvGraphicFramePr>
            <a:graphicFrameLocks/>
          </p:cNvGraphicFramePr>
          <p:nvPr>
            <p:extLst>
              <p:ext uri="{D42A27DB-BD31-4B8C-83A1-F6EECF244321}">
                <p14:modId xmlns:p14="http://schemas.microsoft.com/office/powerpoint/2010/main" val="3925044287"/>
              </p:ext>
            </p:extLst>
          </p:nvPr>
        </p:nvGraphicFramePr>
        <p:xfrm>
          <a:off x="3560946" y="2606598"/>
          <a:ext cx="3064476" cy="2865120"/>
        </p:xfrm>
        <a:graphic>
          <a:graphicData uri="http://schemas.openxmlformats.org/drawingml/2006/table">
            <a:tbl>
              <a:tblPr firstRow="1" bandRow="1">
                <a:tableStyleId>{8799B23B-EC83-4686-B30A-512413B5E67A}</a:tableStyleId>
              </a:tblPr>
              <a:tblGrid>
                <a:gridCol w="3064476">
                  <a:extLst>
                    <a:ext uri="{9D8B030D-6E8A-4147-A177-3AD203B41FA5}">
                      <a16:colId xmlns:a16="http://schemas.microsoft.com/office/drawing/2014/main" val="3025953387"/>
                    </a:ext>
                  </a:extLst>
                </a:gridCol>
              </a:tblGrid>
              <a:tr h="0">
                <a:tc>
                  <a:txBody>
                    <a:bodyPr/>
                    <a:lstStyle/>
                    <a:p>
                      <a:pPr algn="ctr"/>
                      <a:r>
                        <a:rPr lang="en-US" sz="1600" dirty="0">
                          <a:solidFill>
                            <a:schemeClr val="tx1"/>
                          </a:solidFill>
                        </a:rPr>
                        <a:t>Brain</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9389428"/>
                  </a:ext>
                </a:extLst>
              </a:tr>
              <a:tr h="1349522">
                <a:tc>
                  <a:txBody>
                    <a:bodyPr/>
                    <a:lstStyle/>
                    <a:p>
                      <a:pPr marL="285750" indent="-285750">
                        <a:buFont typeface="Arial" panose="020B0604020202020204" pitchFamily="34" charset="0"/>
                        <a:buChar char="•"/>
                      </a:pPr>
                      <a:r>
                        <a:rPr lang="en-US" sz="1600" dirty="0">
                          <a:solidFill>
                            <a:schemeClr val="tx1"/>
                          </a:solidFill>
                        </a:rPr>
                        <a:t>Consider definitive local therapy(</a:t>
                      </a:r>
                      <a:r>
                        <a:rPr lang="en-US" sz="1600" dirty="0" err="1">
                          <a:solidFill>
                            <a:schemeClr val="tx1"/>
                          </a:solidFill>
                        </a:rPr>
                        <a:t>e.g</a:t>
                      </a:r>
                      <a:r>
                        <a:rPr lang="en-US" sz="1600" dirty="0">
                          <a:solidFill>
                            <a:schemeClr val="tx1"/>
                          </a:solidFill>
                        </a:rPr>
                        <a:t>, SABR or surgery) for limited </a:t>
                      </a:r>
                      <a:r>
                        <a:rPr lang="en-US" sz="1600" dirty="0" err="1">
                          <a:solidFill>
                            <a:schemeClr val="tx1"/>
                          </a:solidFill>
                        </a:rPr>
                        <a:t>lesions</a:t>
                      </a:r>
                      <a:r>
                        <a:rPr lang="en-US" sz="1600" baseline="30000" dirty="0" err="1">
                          <a:solidFill>
                            <a:schemeClr val="tx1"/>
                          </a:solidFill>
                        </a:rPr>
                        <a:t>d</a:t>
                      </a:r>
                      <a:endParaRPr lang="en-US" sz="1600" baseline="30000" dirty="0">
                        <a:solidFill>
                          <a:schemeClr val="tx1"/>
                        </a:solidFill>
                      </a:endParaRPr>
                    </a:p>
                    <a:p>
                      <a:pPr marL="285750" indent="-285750">
                        <a:buFont typeface="Arial" panose="020B0604020202020204" pitchFamily="34" charset="0"/>
                        <a:buChar char="•"/>
                      </a:pPr>
                      <a:r>
                        <a:rPr lang="en-US" sz="1600" dirty="0">
                          <a:solidFill>
                            <a:schemeClr val="tx1"/>
                          </a:solidFill>
                        </a:rPr>
                        <a:t>Entrectinib or repotrectinib (if previously treated with crizotinib or ceritinib) or lorlatinib (if not previously given)</a:t>
                      </a:r>
                    </a:p>
                    <a:p>
                      <a:pPr marL="285750" indent="-285750">
                        <a:buFont typeface="Arial" panose="020B0604020202020204" pitchFamily="34" charset="0"/>
                        <a:buChar char="•"/>
                      </a:pPr>
                      <a:r>
                        <a:rPr lang="en-US" sz="1600" dirty="0">
                          <a:solidFill>
                            <a:schemeClr val="tx1"/>
                          </a:solidFill>
                        </a:rPr>
                        <a:t>Refer to NCCN Guidelines for CNS Cancers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40000"/>
                        <a:lumOff val="60000"/>
                        <a:alpha val="20000"/>
                      </a:schemeClr>
                    </a:solidFill>
                  </a:tcPr>
                </a:tc>
                <a:extLst>
                  <a:ext uri="{0D108BD9-81ED-4DB2-BD59-A6C34878D82A}">
                    <a16:rowId xmlns:a16="http://schemas.microsoft.com/office/drawing/2014/main" val="3372962985"/>
                  </a:ext>
                </a:extLst>
              </a:tr>
            </a:tbl>
          </a:graphicData>
        </a:graphic>
      </p:graphicFrame>
      <p:sp>
        <p:nvSpPr>
          <p:cNvPr id="8" name="TextBox 7">
            <a:extLst>
              <a:ext uri="{FF2B5EF4-FFF2-40B4-BE49-F238E27FC236}">
                <a16:creationId xmlns:a16="http://schemas.microsoft.com/office/drawing/2014/main" id="{A0AE41BD-63B0-8EAA-6FB5-35C19955CF01}"/>
              </a:ext>
            </a:extLst>
          </p:cNvPr>
          <p:cNvSpPr txBox="1"/>
          <p:nvPr/>
        </p:nvSpPr>
        <p:spPr>
          <a:xfrm>
            <a:off x="1851903" y="1467825"/>
            <a:ext cx="8998527" cy="369332"/>
          </a:xfrm>
          <a:prstGeom prst="rect">
            <a:avLst/>
          </a:prstGeom>
          <a:noFill/>
          <a:ln w="190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err="1">
                <a:ln>
                  <a:noFill/>
                </a:ln>
                <a:solidFill>
                  <a:srgbClr val="4D4D4D"/>
                </a:solidFill>
                <a:effectLst/>
                <a:uLnTx/>
                <a:uFillTx/>
                <a:latin typeface="Arial" panose="020B0604020202020204"/>
                <a:ea typeface="+mn-ea"/>
                <a:cs typeface="+mn-cs"/>
              </a:rPr>
              <a:t>Progression</a:t>
            </a:r>
            <a:r>
              <a:rPr kumimoji="0" lang="en-US" b="1" i="0" u="none" strike="noStrike" kern="1200" cap="none" spc="0" normalizeH="0" baseline="30000" noProof="0" dirty="0" err="1">
                <a:ln>
                  <a:noFill/>
                </a:ln>
                <a:solidFill>
                  <a:srgbClr val="4D4D4D"/>
                </a:solidFill>
                <a:effectLst/>
                <a:uLnTx/>
                <a:uFillTx/>
                <a:latin typeface="Arial" panose="020B0604020202020204"/>
                <a:ea typeface="+mn-ea"/>
                <a:cs typeface="+mn-cs"/>
              </a:rPr>
              <a:t>a,b</a:t>
            </a:r>
            <a:r>
              <a:rPr kumimoji="0" lang="en-US" b="1" i="0" u="none" strike="noStrike" kern="1200" cap="none" spc="0" normalizeH="0" baseline="30000" noProof="0" dirty="0">
                <a:ln>
                  <a:noFill/>
                </a:ln>
                <a:solidFill>
                  <a:srgbClr val="4D4D4D"/>
                </a:solidFill>
                <a:effectLst/>
                <a:uLnTx/>
                <a:uFillTx/>
                <a:latin typeface="Arial" panose="020B0604020202020204"/>
                <a:ea typeface="+mn-ea"/>
                <a:cs typeface="+mn-cs"/>
              </a:rPr>
              <a:t> </a:t>
            </a:r>
            <a:r>
              <a:rPr kumimoji="0" lang="en-US" b="1" i="0" u="none" strike="noStrike" kern="1200" cap="none" spc="0" normalizeH="0" baseline="0" noProof="0" dirty="0">
                <a:ln>
                  <a:noFill/>
                </a:ln>
                <a:solidFill>
                  <a:srgbClr val="4D4D4D"/>
                </a:solidFill>
                <a:effectLst/>
                <a:uLnTx/>
                <a:uFillTx/>
                <a:latin typeface="Arial" panose="020B0604020202020204"/>
                <a:ea typeface="+mn-ea"/>
                <a:cs typeface="+mn-cs"/>
              </a:rPr>
              <a:t>on entrectinib, crizotinib, repotrectinib, or ceritinib</a:t>
            </a:r>
          </a:p>
        </p:txBody>
      </p:sp>
      <p:sp>
        <p:nvSpPr>
          <p:cNvPr id="11" name="TextBox 10">
            <a:extLst>
              <a:ext uri="{FF2B5EF4-FFF2-40B4-BE49-F238E27FC236}">
                <a16:creationId xmlns:a16="http://schemas.microsoft.com/office/drawing/2014/main" id="{467C1A11-CD06-3C66-FEF4-8B7712C8A7C4}"/>
              </a:ext>
            </a:extLst>
          </p:cNvPr>
          <p:cNvSpPr txBox="1"/>
          <p:nvPr/>
        </p:nvSpPr>
        <p:spPr>
          <a:xfrm>
            <a:off x="3560946" y="2074523"/>
            <a:ext cx="8408952" cy="369332"/>
          </a:xfrm>
          <a:prstGeom prst="rect">
            <a:avLst/>
          </a:prstGeom>
          <a:noFill/>
          <a:ln w="190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4D4D4D"/>
                </a:solidFill>
                <a:effectLst/>
                <a:uLnTx/>
                <a:uFillTx/>
                <a:latin typeface="Arial" panose="020B0604020202020204"/>
                <a:ea typeface="+mn-ea"/>
                <a:cs typeface="+mn-cs"/>
              </a:rPr>
              <a:t>Symptomatic Progression</a:t>
            </a:r>
          </a:p>
        </p:txBody>
      </p:sp>
      <p:graphicFrame>
        <p:nvGraphicFramePr>
          <p:cNvPr id="12" name="Table 11">
            <a:extLst>
              <a:ext uri="{FF2B5EF4-FFF2-40B4-BE49-F238E27FC236}">
                <a16:creationId xmlns:a16="http://schemas.microsoft.com/office/drawing/2014/main" id="{28AE3CAC-34ED-1C7F-A79C-32488C9BBA2E}"/>
              </a:ext>
            </a:extLst>
          </p:cNvPr>
          <p:cNvGraphicFramePr>
            <a:graphicFrameLocks/>
          </p:cNvGraphicFramePr>
          <p:nvPr>
            <p:extLst>
              <p:ext uri="{D42A27DB-BD31-4B8C-83A1-F6EECF244321}">
                <p14:modId xmlns:p14="http://schemas.microsoft.com/office/powerpoint/2010/main" val="426184871"/>
              </p:ext>
            </p:extLst>
          </p:nvPr>
        </p:nvGraphicFramePr>
        <p:xfrm>
          <a:off x="6832487" y="2606598"/>
          <a:ext cx="2465173" cy="2469788"/>
        </p:xfrm>
        <a:graphic>
          <a:graphicData uri="http://schemas.openxmlformats.org/drawingml/2006/table">
            <a:tbl>
              <a:tblPr firstRow="1" bandRow="1">
                <a:tableStyleId>{8799B23B-EC83-4686-B30A-512413B5E67A}</a:tableStyleId>
              </a:tblPr>
              <a:tblGrid>
                <a:gridCol w="2465173">
                  <a:extLst>
                    <a:ext uri="{9D8B030D-6E8A-4147-A177-3AD203B41FA5}">
                      <a16:colId xmlns:a16="http://schemas.microsoft.com/office/drawing/2014/main" val="3025953387"/>
                    </a:ext>
                  </a:extLst>
                </a:gridCol>
              </a:tblGrid>
              <a:tr h="427628">
                <a:tc>
                  <a:txBody>
                    <a:bodyPr/>
                    <a:lstStyle/>
                    <a:p>
                      <a:pPr algn="ctr"/>
                      <a:r>
                        <a:rPr lang="en-US" sz="1600" i="0" dirty="0"/>
                        <a:t>Systemic - Limited</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9389428"/>
                  </a:ext>
                </a:extLst>
              </a:tr>
              <a:tr h="1256374">
                <a:tc>
                  <a:txBody>
                    <a:bodyPr/>
                    <a:lstStyle/>
                    <a:p>
                      <a:pPr marL="285750" indent="-285750">
                        <a:buFont typeface="Arial" panose="020B0604020202020204" pitchFamily="34" charset="0"/>
                        <a:buChar char="•"/>
                      </a:pPr>
                      <a:r>
                        <a:rPr lang="en-US" sz="1600" dirty="0"/>
                        <a:t>Consider definitive local therapy (e.g., SABR or surgery)</a:t>
                      </a:r>
                      <a:r>
                        <a:rPr lang="en-US" sz="1600" baseline="30000" dirty="0"/>
                        <a:t>c</a:t>
                      </a:r>
                    </a:p>
                    <a:p>
                      <a:pPr marL="285750" indent="-285750">
                        <a:buFont typeface="Arial" panose="020B0604020202020204" pitchFamily="34" charset="0"/>
                        <a:buChar char="•"/>
                      </a:pPr>
                      <a:r>
                        <a:rPr lang="en-US" sz="1600" dirty="0"/>
                        <a:t>Continue first-line TKI</a:t>
                      </a:r>
                    </a:p>
                    <a:p>
                      <a:pPr marL="0" indent="0">
                        <a:buFont typeface="Arial" panose="020B0604020202020204" pitchFamily="34" charset="0"/>
                        <a:buNone/>
                      </a:pPr>
                      <a:r>
                        <a:rPr lang="en-US" sz="1600" dirty="0"/>
                        <a:t>      or</a:t>
                      </a:r>
                    </a:p>
                    <a:p>
                      <a:pPr marL="285750" indent="-285750">
                        <a:buFont typeface="Arial" panose="020B0604020202020204" pitchFamily="34" charset="0"/>
                        <a:buChar char="•"/>
                      </a:pPr>
                      <a:r>
                        <a:rPr lang="en-US" sz="1600" dirty="0"/>
                        <a:t>Therapy for multiple lesions</a:t>
                      </a:r>
                    </a:p>
                    <a:p>
                      <a:endParaRPr lang="en-US" sz="16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40000"/>
                        <a:lumOff val="60000"/>
                        <a:alpha val="20000"/>
                      </a:schemeClr>
                    </a:solidFill>
                  </a:tcPr>
                </a:tc>
                <a:extLst>
                  <a:ext uri="{0D108BD9-81ED-4DB2-BD59-A6C34878D82A}">
                    <a16:rowId xmlns:a16="http://schemas.microsoft.com/office/drawing/2014/main" val="3372962985"/>
                  </a:ext>
                </a:extLst>
              </a:tr>
            </a:tbl>
          </a:graphicData>
        </a:graphic>
      </p:graphicFrame>
      <p:graphicFrame>
        <p:nvGraphicFramePr>
          <p:cNvPr id="13" name="Table 12">
            <a:extLst>
              <a:ext uri="{FF2B5EF4-FFF2-40B4-BE49-F238E27FC236}">
                <a16:creationId xmlns:a16="http://schemas.microsoft.com/office/drawing/2014/main" id="{BF559084-68ED-021A-BF87-E5CA8C6A4C1B}"/>
              </a:ext>
            </a:extLst>
          </p:cNvPr>
          <p:cNvGraphicFramePr>
            <a:graphicFrameLocks/>
          </p:cNvGraphicFramePr>
          <p:nvPr>
            <p:extLst>
              <p:ext uri="{D42A27DB-BD31-4B8C-83A1-F6EECF244321}">
                <p14:modId xmlns:p14="http://schemas.microsoft.com/office/powerpoint/2010/main" val="362278655"/>
              </p:ext>
            </p:extLst>
          </p:nvPr>
        </p:nvGraphicFramePr>
        <p:xfrm>
          <a:off x="9504725" y="2606598"/>
          <a:ext cx="2465173" cy="2621280"/>
        </p:xfrm>
        <a:graphic>
          <a:graphicData uri="http://schemas.openxmlformats.org/drawingml/2006/table">
            <a:tbl>
              <a:tblPr firstRow="1" bandRow="1">
                <a:tableStyleId>{8799B23B-EC83-4686-B30A-512413B5E67A}</a:tableStyleId>
              </a:tblPr>
              <a:tblGrid>
                <a:gridCol w="2465173">
                  <a:extLst>
                    <a:ext uri="{9D8B030D-6E8A-4147-A177-3AD203B41FA5}">
                      <a16:colId xmlns:a16="http://schemas.microsoft.com/office/drawing/2014/main" val="3025953387"/>
                    </a:ext>
                  </a:extLst>
                </a:gridCol>
              </a:tblGrid>
              <a:tr h="427628">
                <a:tc>
                  <a:txBody>
                    <a:bodyPr/>
                    <a:lstStyle/>
                    <a:p>
                      <a:pPr algn="ctr"/>
                      <a:r>
                        <a:rPr lang="en-US" sz="1600" i="0" dirty="0"/>
                        <a:t>Systemic – Multiple lesions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9389428"/>
                  </a:ext>
                </a:extLst>
              </a:tr>
              <a:tr h="1256374">
                <a:tc>
                  <a:txBody>
                    <a:bodyPr/>
                    <a:lstStyle/>
                    <a:p>
                      <a:pPr marL="285750" indent="-285750">
                        <a:buFont typeface="Arial" panose="020B0604020202020204" pitchFamily="34" charset="0"/>
                        <a:buChar char="•"/>
                      </a:pPr>
                      <a:r>
                        <a:rPr lang="en-US" sz="1600" dirty="0"/>
                        <a:t>Lorlatinib</a:t>
                      </a:r>
                    </a:p>
                    <a:p>
                      <a:pPr marL="0" indent="0">
                        <a:buFont typeface="Arial" panose="020B0604020202020204" pitchFamily="34" charset="0"/>
                        <a:buNone/>
                      </a:pPr>
                      <a:r>
                        <a:rPr lang="en-US" sz="1600" dirty="0"/>
                        <a:t>      or</a:t>
                      </a:r>
                    </a:p>
                    <a:p>
                      <a:pPr marL="285750" indent="-285750">
                        <a:buFont typeface="Arial" panose="020B0604020202020204" pitchFamily="34" charset="0"/>
                        <a:buChar char="•"/>
                      </a:pPr>
                      <a:r>
                        <a:rPr lang="en-US" sz="1600" dirty="0"/>
                        <a:t>Systemic therapy options for Adenocarcinoma or Squamous cell carcinoma (refer to guidelines)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40000"/>
                        <a:lumOff val="60000"/>
                        <a:alpha val="20000"/>
                      </a:schemeClr>
                    </a:solidFill>
                  </a:tcPr>
                </a:tc>
                <a:extLst>
                  <a:ext uri="{0D108BD9-81ED-4DB2-BD59-A6C34878D82A}">
                    <a16:rowId xmlns:a16="http://schemas.microsoft.com/office/drawing/2014/main" val="3372962985"/>
                  </a:ext>
                </a:extLst>
              </a:tr>
            </a:tbl>
          </a:graphicData>
        </a:graphic>
      </p:graphicFrame>
      <p:sp>
        <p:nvSpPr>
          <p:cNvPr id="7" name="Footer Placeholder 6">
            <a:extLst>
              <a:ext uri="{FF2B5EF4-FFF2-40B4-BE49-F238E27FC236}">
                <a16:creationId xmlns:a16="http://schemas.microsoft.com/office/drawing/2014/main" id="{01AA1024-A639-1B60-FAC4-730478D69315}"/>
              </a:ext>
            </a:extLst>
          </p:cNvPr>
          <p:cNvSpPr>
            <a:spLocks noGrp="1"/>
          </p:cNvSpPr>
          <p:nvPr>
            <p:ph type="ftr" sz="quarter" idx="3"/>
          </p:nvPr>
        </p:nvSpPr>
        <p:spPr>
          <a:xfrm>
            <a:off x="609600" y="6419850"/>
            <a:ext cx="10744199" cy="442131"/>
          </a:xfrm>
        </p:spPr>
        <p:txBody>
          <a:bodyPr/>
          <a:lstStyle/>
          <a:p>
            <a:r>
              <a:rPr lang="en-US"/>
              <a:t>CNS, central nervous system; NCCN, National Comprehensive Cancer Network; SABR, stereotactic ablative body radiotherapy.
a- Beware of flare phenomenon in subset of patients who discontinue TKI. If disease flare occurs, restart TKI. b- Plasma or tissue-based testing via broad molecular profiling should be considered at progression for genomic resistance mechanisms. If plasma-based testing is negative, tissue-based testing with rebiopsy material is strongly recommended. Practitioners may want to consider scheduling the biopsy concurrently with plasma testing referral. c- IGTA therapy (e.g., cryotherapy, microwave, radiofrequency) may be an option for select patients. d- Clinical trials have included up to 3 to 5 progressing sites.
Adapted from National Comprehensive Cancer Network. Non-Small Cell Lung Cancer (Version 1.2024).</a:t>
            </a:r>
          </a:p>
        </p:txBody>
      </p:sp>
    </p:spTree>
    <p:extLst>
      <p:ext uri="{BB962C8B-B14F-4D97-AF65-F5344CB8AC3E}">
        <p14:creationId xmlns:p14="http://schemas.microsoft.com/office/powerpoint/2010/main" val="2001130957"/>
      </p:ext>
    </p:extLst>
  </p:cSld>
  <p:clrMapOvr>
    <a:masterClrMapping/>
  </p:clrMapOvr>
</p:sld>
</file>

<file path=ppt/theme/theme1.xml><?xml version="1.0" encoding="utf-8"?>
<a:theme xmlns:a="http://schemas.openxmlformats.org/drawingml/2006/main" name="2022 Hem Onc">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2.xml><?xml version="1.0" encoding="utf-8"?>
<a:theme xmlns:a="http://schemas.openxmlformats.org/drawingml/2006/main" name="HemOnc22_TCME">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2_TCME" id="{6507FD97-7ADD-D54E-8CF9-187F3AE960EA}" vid="{19DA7EBD-6655-8342-B5A2-12CDF7FCEEC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55e9ad1-4522-4e5b-8d2e-6f450f6d945f" xsi:nil="true"/>
    <lcf76f155ced4ddcb4097134ff3c332f xmlns="a9d8bbac-cce3-475c-b9fe-65ecbcec7ed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CC680350CE9C149837DD9E5879C280B" ma:contentTypeVersion="16" ma:contentTypeDescription="Create a new document." ma:contentTypeScope="" ma:versionID="2f7f56acf659d5204f1690785e10765c">
  <xsd:schema xmlns:xsd="http://www.w3.org/2001/XMLSchema" xmlns:xs="http://www.w3.org/2001/XMLSchema" xmlns:p="http://schemas.microsoft.com/office/2006/metadata/properties" xmlns:ns2="a9d8bbac-cce3-475c-b9fe-65ecbcec7edd" xmlns:ns3="f55e9ad1-4522-4e5b-8d2e-6f450f6d945f" targetNamespace="http://schemas.microsoft.com/office/2006/metadata/properties" ma:root="true" ma:fieldsID="70dd0311e77527e67f53108eaeeced06" ns2:_="" ns3:_="">
    <xsd:import namespace="a9d8bbac-cce3-475c-b9fe-65ecbcec7edd"/>
    <xsd:import namespace="f55e9ad1-4522-4e5b-8d2e-6f450f6d94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8bbac-cce3-475c-b9fe-65ecbcec7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c65fd77-5e27-4e0a-8152-efffb341791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55e9ad1-4522-4e5b-8d2e-6f450f6d945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8eb5337-1fcb-4779-9b12-3ebf5b838b56}" ma:internalName="TaxCatchAll" ma:showField="CatchAllData" ma:web="f55e9ad1-4522-4e5b-8d2e-6f450f6d945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458FE7-09BA-4BE8-8354-41539144DB32}">
  <ds:schemaRefs>
    <ds:schemaRef ds:uri="http://www.w3.org/XML/1998/namespace"/>
    <ds:schemaRef ds:uri="http://purl.org/dc/elements/1.1/"/>
    <ds:schemaRef ds:uri="http://schemas.microsoft.com/office/infopath/2007/PartnerControls"/>
    <ds:schemaRef ds:uri="http://schemas.microsoft.com/office/2006/documentManagement/types"/>
    <ds:schemaRef ds:uri="a9d8bbac-cce3-475c-b9fe-65ecbcec7edd"/>
    <ds:schemaRef ds:uri="http://schemas.openxmlformats.org/package/2006/metadata/core-properties"/>
    <ds:schemaRef ds:uri="http://purl.org/dc/terms/"/>
    <ds:schemaRef ds:uri="f55e9ad1-4522-4e5b-8d2e-6f450f6d945f"/>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903256E7-59DE-4F76-BB89-BE4021600CFF}">
  <ds:schemaRefs>
    <ds:schemaRef ds:uri="http://schemas.microsoft.com/sharepoint/v3/contenttype/forms"/>
  </ds:schemaRefs>
</ds:datastoreItem>
</file>

<file path=customXml/itemProps3.xml><?xml version="1.0" encoding="utf-8"?>
<ds:datastoreItem xmlns:ds="http://schemas.openxmlformats.org/officeDocument/2006/customXml" ds:itemID="{6FE0CF41-3BA6-4870-9B6E-84172256FA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d8bbac-cce3-475c-b9fe-65ecbcec7edd"/>
    <ds:schemaRef ds:uri="f55e9ad1-4522-4e5b-8d2e-6f450f6d94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1237</TotalTime>
  <Words>1490</Words>
  <Application>Microsoft Macintosh PowerPoint</Application>
  <PresentationFormat>Widescreen</PresentationFormat>
  <Paragraphs>182</Paragraphs>
  <Slides>11</Slides>
  <Notes>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11</vt:i4>
      </vt:variant>
    </vt:vector>
  </HeadingPairs>
  <TitlesOfParts>
    <vt:vector size="20" baseType="lpstr">
      <vt:lpstr>Arial</vt:lpstr>
      <vt:lpstr>Calibri</vt:lpstr>
      <vt:lpstr>Calibri Light</vt:lpstr>
      <vt:lpstr>Century Gothic</vt:lpstr>
      <vt:lpstr>Trebuchet MS</vt:lpstr>
      <vt:lpstr>Wingdings</vt:lpstr>
      <vt:lpstr>2022 Hem Onc</vt:lpstr>
      <vt:lpstr>HemOnc22_TCME</vt:lpstr>
      <vt:lpstr>Office Theme</vt:lpstr>
      <vt:lpstr>Current Guidelines and Real-World Evidence for ROS1 Testing in NSCLC</vt:lpstr>
      <vt:lpstr>PowerPoint Presentation</vt:lpstr>
      <vt:lpstr>Disclaimer</vt:lpstr>
      <vt:lpstr>ROS1 Testing Rates in U.S. Community Oncology Practices</vt:lpstr>
      <vt:lpstr> ROS1- Rearranged NSCLC – Testing </vt:lpstr>
      <vt:lpstr>Advantages and Limitations of Diagnostic Techniques for ROS1 Rearrangement Detection</vt:lpstr>
      <vt:lpstr> TKI Therapies for ROS1- Rearranged NSCLC</vt:lpstr>
      <vt:lpstr>Systemic Therapy for ROS1- Rearranged NSCLC</vt:lpstr>
      <vt:lpstr>Subsequent Systemic Therapy for ROS1- Rearranged NSCLC</vt:lpstr>
      <vt:lpstr>Summary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Guidelines and Real-World Evidence for ROS1 Testing in NSCLC</dc:title>
  <dc:subject/>
  <dc:creator>MedEd On The Go</dc:creator>
  <cp:keywords/>
  <dc:description/>
  <cp:lastModifiedBy>Harley Kidner</cp:lastModifiedBy>
  <cp:revision>22</cp:revision>
  <cp:lastPrinted>2024-01-05T19:44:12Z</cp:lastPrinted>
  <dcterms:created xsi:type="dcterms:W3CDTF">2024-01-04T14:23:57Z</dcterms:created>
  <dcterms:modified xsi:type="dcterms:W3CDTF">2024-03-01T14:50:10Z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0x0101007CC680350CE9C149837DD9E5879C280B</vt:lpwstr>
  </property>
</Properties>
</file>