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1" r:id="rId4"/>
    <p:sldMasterId id="2147483684" r:id="rId5"/>
  </p:sldMasterIdLst>
  <p:notesMasterIdLst>
    <p:notesMasterId r:id="rId15"/>
  </p:notesMasterIdLst>
  <p:sldIdLst>
    <p:sldId id="421" r:id="rId6"/>
    <p:sldId id="265" r:id="rId7"/>
    <p:sldId id="256" r:id="rId8"/>
    <p:sldId id="457" r:id="rId9"/>
    <p:sldId id="467" r:id="rId10"/>
    <p:sldId id="463" r:id="rId11"/>
    <p:sldId id="466" r:id="rId12"/>
    <p:sldId id="462" r:id="rId13"/>
    <p:sldId id="264" r:id="rId1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547538-8B96-6C5E-B990-55466F9A02D9}" name="Rebecca Barraclough" initials="RB" userId="S::rbarraclough@ushealthconnect.com::2fefac7e-c711-47ad-8a3f-c5e62e1ab735" providerId="AD"/>
  <p188:author id="{D7037B9D-489D-BD61-C2A8-D798FC9BE454}" name="Robert Garris" initials="RG" userId="S::rgarris@ushealthconnect.com::2e75e808-a6ec-4b4a-8020-a0cff9079715" providerId="AD"/>
  <p188:author id="{6EB12EAF-BC4E-6B6B-0102-503011D8EEE7}" name="Emily Jebing" initials="EJ" userId="Emily Jebing" providerId="None"/>
  <p188:author id="{06B38FE2-554E-69BD-9F4A-2DD23FED8E9B}" name="Repetto, Matteo" initials="RM" userId="S::repettom@mskcc.org::65efba2e-9997-4e47-9ed0-bfff545b8dc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0DB216-7F52-F949-850B-F1DA759AE961}" v="4" dt="2024-03-01T14:50:24.6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85"/>
    <p:restoredTop sz="95850"/>
  </p:normalViewPr>
  <p:slideViewPr>
    <p:cSldViewPr snapToGrid="0" snapToObjects="1">
      <p:cViewPr varScale="1">
        <p:scale>
          <a:sx n="118" d="100"/>
          <a:sy n="118" d="100"/>
        </p:scale>
        <p:origin x="1080" y="200"/>
      </p:cViewPr>
      <p:guideLst/>
    </p:cSldViewPr>
  </p:slideViewPr>
  <p:outlineViewPr>
    <p:cViewPr>
      <p:scale>
        <a:sx n="33" d="100"/>
        <a:sy n="33" d="100"/>
      </p:scale>
      <p:origin x="0" y="-768"/>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810DB216-7F52-F949-850B-F1DA759AE961}"/>
    <pc:docChg chg="addSld delSld modSld sldOrd">
      <pc:chgData name="Harley Kidner" userId="5b13863f-857f-45ba-b29d-d3555fa5f842" providerId="ADAL" clId="{810DB216-7F52-F949-850B-F1DA759AE961}" dt="2024-03-01T14:50:28.486" v="4" actId="20578"/>
      <pc:docMkLst>
        <pc:docMk/>
      </pc:docMkLst>
      <pc:sldChg chg="add del">
        <pc:chgData name="Harley Kidner" userId="5b13863f-857f-45ba-b29d-d3555fa5f842" providerId="ADAL" clId="{810DB216-7F52-F949-850B-F1DA759AE961}" dt="2024-03-01T14:50:24.671" v="3"/>
        <pc:sldMkLst>
          <pc:docMk/>
          <pc:sldMk cId="3306514557" sldId="256"/>
        </pc:sldMkLst>
      </pc:sldChg>
      <pc:sldChg chg="add del ord">
        <pc:chgData name="Harley Kidner" userId="5b13863f-857f-45ba-b29d-d3555fa5f842" providerId="ADAL" clId="{810DB216-7F52-F949-850B-F1DA759AE961}" dt="2024-03-01T14:50:28.486" v="4" actId="20578"/>
        <pc:sldMkLst>
          <pc:docMk/>
          <pc:sldMk cId="2405816164" sldId="264"/>
        </pc:sldMkLst>
      </pc:sldChg>
      <pc:sldChg chg="add del">
        <pc:chgData name="Harley Kidner" userId="5b13863f-857f-45ba-b29d-d3555fa5f842" providerId="ADAL" clId="{810DB216-7F52-F949-850B-F1DA759AE961}" dt="2024-03-01T14:50:24.671" v="3"/>
        <pc:sldMkLst>
          <pc:docMk/>
          <pc:sldMk cId="2600770121" sldId="265"/>
        </pc:sldMkLst>
      </pc:sldChg>
      <pc:sldChg chg="modSp">
        <pc:chgData name="Harley Kidner" userId="5b13863f-857f-45ba-b29d-d3555fa5f842" providerId="ADAL" clId="{810DB216-7F52-F949-850B-F1DA759AE961}" dt="2024-02-29T21:35:02.171" v="0" actId="18331"/>
        <pc:sldMkLst>
          <pc:docMk/>
          <pc:sldMk cId="14105308" sldId="463"/>
        </pc:sldMkLst>
        <pc:picChg chg="mod">
          <ac:chgData name="Harley Kidner" userId="5b13863f-857f-45ba-b29d-d3555fa5f842" providerId="ADAL" clId="{810DB216-7F52-F949-850B-F1DA759AE961}" dt="2024-02-29T21:35:02.171" v="0" actId="18331"/>
          <ac:picMkLst>
            <pc:docMk/>
            <pc:sldMk cId="14105308" sldId="463"/>
            <ac:picMk id="13" creationId="{1FDDA392-73BB-D39F-8203-D4163A58DBF1}"/>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ORR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Crizotinib</c:v>
                </c:pt>
                <c:pt idx="1">
                  <c:v>Ceritinib</c:v>
                </c:pt>
                <c:pt idx="2">
                  <c:v>Entrectinib</c:v>
                </c:pt>
                <c:pt idx="3">
                  <c:v>Repotrectinib</c:v>
                </c:pt>
              </c:strCache>
            </c:strRef>
          </c:cat>
          <c:val>
            <c:numRef>
              <c:f>Sheet1!$B$2:$B$5</c:f>
              <c:numCache>
                <c:formatCode>General</c:formatCode>
                <c:ptCount val="4"/>
                <c:pt idx="0">
                  <c:v>72</c:v>
                </c:pt>
              </c:numCache>
            </c:numRef>
          </c:val>
          <c:extLst>
            <c:ext xmlns:c16="http://schemas.microsoft.com/office/drawing/2014/chart" uri="{C3380CC4-5D6E-409C-BE32-E72D297353CC}">
              <c16:uniqueId val="{00000000-4B1C-43BE-A644-BBE6D6AD23CC}"/>
            </c:ext>
          </c:extLst>
        </c:ser>
        <c:ser>
          <c:idx val="1"/>
          <c:order val="1"/>
          <c:tx>
            <c:strRef>
              <c:f>Sheet1!$C$1</c:f>
              <c:strCache>
                <c:ptCount val="1"/>
                <c:pt idx="0">
                  <c:v>ORR2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Crizotinib</c:v>
                </c:pt>
                <c:pt idx="1">
                  <c:v>Ceritinib</c:v>
                </c:pt>
                <c:pt idx="2">
                  <c:v>Entrectinib</c:v>
                </c:pt>
                <c:pt idx="3">
                  <c:v>Repotrectinib</c:v>
                </c:pt>
              </c:strCache>
            </c:strRef>
          </c:cat>
          <c:val>
            <c:numRef>
              <c:f>Sheet1!$C$2:$C$5</c:f>
              <c:numCache>
                <c:formatCode>General</c:formatCode>
                <c:ptCount val="4"/>
                <c:pt idx="0">
                  <c:v>72</c:v>
                </c:pt>
                <c:pt idx="1">
                  <c:v>62</c:v>
                </c:pt>
                <c:pt idx="2">
                  <c:v>68</c:v>
                </c:pt>
                <c:pt idx="3">
                  <c:v>79</c:v>
                </c:pt>
              </c:numCache>
            </c:numRef>
          </c:val>
          <c:extLst>
            <c:ext xmlns:c16="http://schemas.microsoft.com/office/drawing/2014/chart" uri="{C3380CC4-5D6E-409C-BE32-E72D297353CC}">
              <c16:uniqueId val="{00000001-4B1C-43BE-A644-BBE6D6AD23CC}"/>
            </c:ext>
          </c:extLst>
        </c:ser>
        <c:ser>
          <c:idx val="2"/>
          <c:order val="2"/>
          <c:tx>
            <c:strRef>
              <c:f>Sheet1!$D$1</c:f>
              <c:strCache>
                <c:ptCount val="1"/>
                <c:pt idx="0">
                  <c:v>icORR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Crizotinib</c:v>
                </c:pt>
                <c:pt idx="1">
                  <c:v>Ceritinib</c:v>
                </c:pt>
                <c:pt idx="2">
                  <c:v>Entrectinib</c:v>
                </c:pt>
                <c:pt idx="3">
                  <c:v>Repotrectinib</c:v>
                </c:pt>
              </c:strCache>
            </c:strRef>
          </c:cat>
          <c:val>
            <c:numRef>
              <c:f>Sheet1!$D$2:$D$5</c:f>
              <c:numCache>
                <c:formatCode>General</c:formatCode>
                <c:ptCount val="4"/>
                <c:pt idx="1">
                  <c:v>50</c:v>
                </c:pt>
                <c:pt idx="2">
                  <c:v>80</c:v>
                </c:pt>
                <c:pt idx="3">
                  <c:v>89</c:v>
                </c:pt>
              </c:numCache>
            </c:numRef>
          </c:val>
          <c:extLst>
            <c:ext xmlns:c16="http://schemas.microsoft.com/office/drawing/2014/chart" uri="{C3380CC4-5D6E-409C-BE32-E72D297353CC}">
              <c16:uniqueId val="{00000002-4B1C-43BE-A644-BBE6D6AD23CC}"/>
            </c:ext>
          </c:extLst>
        </c:ser>
        <c:dLbls>
          <c:dLblPos val="outEnd"/>
          <c:showLegendKey val="0"/>
          <c:showVal val="1"/>
          <c:showCatName val="0"/>
          <c:showSerName val="0"/>
          <c:showPercent val="0"/>
          <c:showBubbleSize val="0"/>
        </c:dLbls>
        <c:gapWidth val="211"/>
        <c:overlap val="-35"/>
        <c:axId val="1899800239"/>
        <c:axId val="1127015824"/>
      </c:barChart>
      <c:catAx>
        <c:axId val="1899800239"/>
        <c:scaling>
          <c:orientation val="minMax"/>
        </c:scaling>
        <c:delete val="0"/>
        <c:axPos val="b"/>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27015824"/>
        <c:crosses val="autoZero"/>
        <c:auto val="1"/>
        <c:lblAlgn val="ctr"/>
        <c:lblOffset val="5"/>
        <c:noMultiLvlLbl val="0"/>
      </c:catAx>
      <c:valAx>
        <c:axId val="11270158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Response Rate (%)</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9800239"/>
        <c:crosses val="autoZero"/>
        <c:crossBetween val="between"/>
      </c:valAx>
      <c:spPr>
        <a:noFill/>
        <a:ln>
          <a:noFill/>
        </a:ln>
        <a:effectLst/>
      </c:spPr>
    </c:plotArea>
    <c:legend>
      <c:legendPos val="b"/>
      <c:legendEntry>
        <c:idx val="1"/>
        <c:delete val="1"/>
      </c:legendEntry>
      <c:layout>
        <c:manualLayout>
          <c:xMode val="edge"/>
          <c:yMode val="edge"/>
          <c:x val="0.49940046967813234"/>
          <c:y val="0.93482653978180796"/>
          <c:w val="0.11304116590689321"/>
          <c:h val="5.172808064348104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250734563043105E-2"/>
          <c:y val="2.4293675288229247E-2"/>
          <c:w val="0.88924497795240387"/>
          <c:h val="0.7000547080854645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Crizotinib</c:v>
                </c:pt>
                <c:pt idx="1">
                  <c:v>Ceritinib</c:v>
                </c:pt>
                <c:pt idx="2">
                  <c:v>Entrectinib</c:v>
                </c:pt>
                <c:pt idx="3">
                  <c:v>Repotrectinib</c:v>
                </c:pt>
              </c:strCache>
            </c:strRef>
          </c:cat>
          <c:val>
            <c:numRef>
              <c:f>Sheet1!$B$2:$B$5</c:f>
              <c:numCache>
                <c:formatCode>General</c:formatCode>
                <c:ptCount val="4"/>
                <c:pt idx="0">
                  <c:v>19.3</c:v>
                </c:pt>
                <c:pt idx="1">
                  <c:v>19.3</c:v>
                </c:pt>
                <c:pt idx="2">
                  <c:v>15.7</c:v>
                </c:pt>
                <c:pt idx="3">
                  <c:v>35.700000000000003</c:v>
                </c:pt>
              </c:numCache>
            </c:numRef>
          </c:val>
          <c:extLst>
            <c:ext xmlns:c16="http://schemas.microsoft.com/office/drawing/2014/chart" uri="{C3380CC4-5D6E-409C-BE32-E72D297353CC}">
              <c16:uniqueId val="{00000000-B042-49B7-9950-740EE9C8F81D}"/>
            </c:ext>
          </c:extLst>
        </c:ser>
        <c:ser>
          <c:idx val="1"/>
          <c:order val="1"/>
          <c:tx>
            <c:strRef>
              <c:f>Sheet1!$C$1</c:f>
              <c:strCache>
                <c:ptCount val="1"/>
                <c:pt idx="0">
                  <c:v>Column1</c:v>
                </c:pt>
              </c:strCache>
            </c:strRef>
          </c:tx>
          <c:spPr>
            <a:solidFill>
              <a:schemeClr val="accent1"/>
            </a:solidFill>
            <a:ln>
              <a:noFill/>
            </a:ln>
            <a:effectLst/>
          </c:spPr>
          <c:invertIfNegative val="0"/>
          <c:cat>
            <c:strRef>
              <c:f>Sheet1!$A$2:$A$5</c:f>
              <c:strCache>
                <c:ptCount val="4"/>
                <c:pt idx="0">
                  <c:v>Crizotinib</c:v>
                </c:pt>
                <c:pt idx="1">
                  <c:v>Ceritinib</c:v>
                </c:pt>
                <c:pt idx="2">
                  <c:v>Entrectinib</c:v>
                </c:pt>
                <c:pt idx="3">
                  <c:v>Repotrectinib</c:v>
                </c:pt>
              </c:strCache>
            </c:strRef>
          </c:cat>
          <c:val>
            <c:numRef>
              <c:f>Sheet1!$C$2:$C$5</c:f>
              <c:numCache>
                <c:formatCode>General</c:formatCode>
                <c:ptCount val="4"/>
                <c:pt idx="0">
                  <c:v>15.9</c:v>
                </c:pt>
              </c:numCache>
            </c:numRef>
          </c:val>
          <c:extLst>
            <c:ext xmlns:c16="http://schemas.microsoft.com/office/drawing/2014/chart" uri="{C3380CC4-5D6E-409C-BE32-E72D297353CC}">
              <c16:uniqueId val="{00000001-B042-49B7-9950-740EE9C8F81D}"/>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Crizotinib</c:v>
                </c:pt>
                <c:pt idx="1">
                  <c:v>Ceritinib</c:v>
                </c:pt>
                <c:pt idx="2">
                  <c:v>Entrectinib</c:v>
                </c:pt>
                <c:pt idx="3">
                  <c:v>Repotrectinib</c:v>
                </c:pt>
              </c:strCache>
            </c:strRef>
          </c:cat>
          <c:val>
            <c:numRef>
              <c:f>Sheet1!$D$2:$D$5</c:f>
              <c:numCache>
                <c:formatCode>General</c:formatCode>
                <c:ptCount val="4"/>
              </c:numCache>
            </c:numRef>
          </c:val>
          <c:extLst>
            <c:ext xmlns:c16="http://schemas.microsoft.com/office/drawing/2014/chart" uri="{C3380CC4-5D6E-409C-BE32-E72D297353CC}">
              <c16:uniqueId val="{00000002-B042-49B7-9950-740EE9C8F81D}"/>
            </c:ext>
          </c:extLst>
        </c:ser>
        <c:dLbls>
          <c:showLegendKey val="0"/>
          <c:showVal val="0"/>
          <c:showCatName val="0"/>
          <c:showSerName val="0"/>
          <c:showPercent val="0"/>
          <c:showBubbleSize val="0"/>
        </c:dLbls>
        <c:gapWidth val="219"/>
        <c:overlap val="-27"/>
        <c:axId val="1241307936"/>
        <c:axId val="1156772064"/>
      </c:barChart>
      <c:catAx>
        <c:axId val="124130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56772064"/>
        <c:crosses val="autoZero"/>
        <c:auto val="1"/>
        <c:lblAlgn val="ctr"/>
        <c:lblOffset val="100"/>
        <c:noMultiLvlLbl val="0"/>
      </c:catAx>
      <c:valAx>
        <c:axId val="1156772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413079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F012B88-1A32-FF48-B828-4EB38CAE97EE}" type="datetimeFigureOut">
              <a:rPr lang="en-US" smtClean="0"/>
              <a:t>3/1/24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E2A0292-DDBF-7249-AB33-8EEDDD1D8DB2}" type="slidenum">
              <a:rPr lang="en-US" smtClean="0"/>
              <a:t>‹#›</a:t>
            </a:fld>
            <a:endParaRPr lang="en-US"/>
          </a:p>
        </p:txBody>
      </p:sp>
    </p:spTree>
    <p:extLst>
      <p:ext uri="{BB962C8B-B14F-4D97-AF65-F5344CB8AC3E}">
        <p14:creationId xmlns:p14="http://schemas.microsoft.com/office/powerpoint/2010/main" val="64018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2A0292-DDBF-7249-AB33-8EEDDD1D8DB2}" type="slidenum">
              <a:rPr lang="en-US" smtClean="0"/>
              <a:t>5</a:t>
            </a:fld>
            <a:endParaRPr lang="en-US"/>
          </a:p>
        </p:txBody>
      </p:sp>
    </p:spTree>
    <p:extLst>
      <p:ext uri="{BB962C8B-B14F-4D97-AF65-F5344CB8AC3E}">
        <p14:creationId xmlns:p14="http://schemas.microsoft.com/office/powerpoint/2010/main" val="47424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42458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286138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2961875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1715223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71932" y="6356351"/>
            <a:ext cx="3860800" cy="365125"/>
          </a:xfrm>
        </p:spPr>
        <p:txBody>
          <a:bodyPr/>
          <a:lstStyle>
            <a:lvl1pPr>
              <a:defRPr>
                <a:solidFill>
                  <a:srgbClr val="000000"/>
                </a:solidFill>
              </a:defRPr>
            </a:lvl1pPr>
          </a:lstStyle>
          <a:p>
            <a:endParaRPr lang="en-US" dirty="0"/>
          </a:p>
        </p:txBody>
      </p:sp>
      <p:sp>
        <p:nvSpPr>
          <p:cNvPr id="5" name="Title 1"/>
          <p:cNvSpPr>
            <a:spLocks noGrp="1"/>
          </p:cNvSpPr>
          <p:nvPr>
            <p:ph type="title"/>
          </p:nvPr>
        </p:nvSpPr>
        <p:spPr>
          <a:xfrm>
            <a:off x="1170518" y="952158"/>
            <a:ext cx="11394276" cy="975067"/>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658692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3138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25219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94765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59134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21278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0218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8592"/>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4838388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542325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37666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25716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01962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5054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202864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125390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89534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313776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92780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153659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341948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5">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73524024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70" r:id="rId13"/>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1674700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0"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5.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0.svg"/><Relationship Id="rId4" Type="http://schemas.openxmlformats.org/officeDocument/2006/relationships/image" Target="../media/image16.svg"/><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1709738"/>
            <a:ext cx="10515600" cy="2852737"/>
          </a:xfrm>
        </p:spPr>
        <p:txBody>
          <a:bodyPr rtlCol="0">
            <a:normAutofit/>
          </a:bodyPr>
          <a:lstStyle/>
          <a:p>
            <a:r>
              <a:rPr lang="en-US" dirty="0"/>
              <a:t>First-Line Targeted Therapies for </a:t>
            </a:r>
            <a:r>
              <a:rPr lang="en-US" i="1" dirty="0"/>
              <a:t>ROS1</a:t>
            </a:r>
            <a:r>
              <a:rPr lang="en-US" dirty="0"/>
              <a:t> Fusion-Positive Lung Cancers</a:t>
            </a:r>
          </a:p>
        </p:txBody>
      </p:sp>
      <p:sp>
        <p:nvSpPr>
          <p:cNvPr id="11266" name="Subtitle 2"/>
          <p:cNvSpPr>
            <a:spLocks noGrp="1"/>
          </p:cNvSpPr>
          <p:nvPr>
            <p:ph type="body" idx="1"/>
          </p:nvPr>
        </p:nvSpPr>
        <p:spPr>
          <a:xfrm>
            <a:off x="609601" y="4589463"/>
            <a:ext cx="10515600" cy="1500187"/>
          </a:xfrm>
        </p:spPr>
        <p:txBody>
          <a:bodyPr>
            <a:normAutofit fontScale="92500" lnSpcReduction="10000"/>
          </a:bodyPr>
          <a:lstStyle/>
          <a:p>
            <a:r>
              <a:rPr lang="en-US" dirty="0"/>
              <a:t>Alexander Drilon, MD</a:t>
            </a:r>
          </a:p>
          <a:p>
            <a:r>
              <a:rPr lang="en-US" dirty="0"/>
              <a:t>Chief, Early Drug Development </a:t>
            </a:r>
          </a:p>
          <a:p>
            <a:r>
              <a:rPr lang="en-US" dirty="0"/>
              <a:t>Memorial Sloan Kettering Cancer Center</a:t>
            </a:r>
          </a:p>
          <a:p>
            <a:r>
              <a:rPr lang="en-US" dirty="0"/>
              <a:t>New York, NY</a:t>
            </a:r>
          </a:p>
        </p:txBody>
      </p:sp>
      <p:sp>
        <p:nvSpPr>
          <p:cNvPr id="3" name="Rectangle 2"/>
          <p:cNvSpPr/>
          <p:nvPr/>
        </p:nvSpPr>
        <p:spPr>
          <a:xfrm>
            <a:off x="8572137" y="6045201"/>
            <a:ext cx="3053655" cy="74129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472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Next-Generation TKI Therapy for ROS1-Rearranged NSCLC</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current guidelines and standards for molecular testing in real-world practice settings.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Assess the latest evidence of approved ROS1 inhibitors and emerging next-generation TKIs for the treatment of newly diagnosed ROS1-rearranged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Analyze treatment options for patients with ROS1-rearranged, advanced NSCLC in second- or subsequent-line therapy focused on acquired resistance mutations and CNS involvement.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intracranial penetration and activity against acquired resistance mutations seen with ROS1-targeted TKI therapies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the toxicity profiles of current and emerging ROS1 TKI agents and to inform optimal strategies for preventing and mitigating TKI-related adverse events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AC5581-2C7E-3057-5E6E-8E9DEC18D63A}"/>
              </a:ext>
            </a:extLst>
          </p:cNvPr>
          <p:cNvSpPr>
            <a:spLocks noGrp="1"/>
          </p:cNvSpPr>
          <p:nvPr>
            <p:ph type="title"/>
          </p:nvPr>
        </p:nvSpPr>
        <p:spPr>
          <a:xfrm>
            <a:off x="609600" y="199505"/>
            <a:ext cx="10744200" cy="1185577"/>
          </a:xfrm>
        </p:spPr>
        <p:txBody>
          <a:bodyPr>
            <a:normAutofit fontScale="90000"/>
          </a:bodyPr>
          <a:lstStyle/>
          <a:p>
            <a:r>
              <a:rPr lang="en-US" dirty="0"/>
              <a:t>Advanced </a:t>
            </a:r>
            <a:r>
              <a:rPr lang="en-US" i="1" dirty="0"/>
              <a:t>ROS1</a:t>
            </a:r>
            <a:r>
              <a:rPr lang="en-US" dirty="0"/>
              <a:t> Fusion-Positive Lung Cancers Should Get Targeted Therapy as Their First-Line Treatment</a:t>
            </a:r>
            <a:endParaRPr lang="en-US"/>
          </a:p>
        </p:txBody>
      </p:sp>
      <p:cxnSp>
        <p:nvCxnSpPr>
          <p:cNvPr id="6" name="Straight Arrow Connector 5">
            <a:extLst>
              <a:ext uri="{FF2B5EF4-FFF2-40B4-BE49-F238E27FC236}">
                <a16:creationId xmlns:a16="http://schemas.microsoft.com/office/drawing/2014/main" id="{3922B916-DACB-C748-9001-7FC9F3DB0F20}"/>
              </a:ext>
            </a:extLst>
          </p:cNvPr>
          <p:cNvCxnSpPr>
            <a:cxnSpLocks/>
          </p:cNvCxnSpPr>
          <p:nvPr/>
        </p:nvCxnSpPr>
        <p:spPr>
          <a:xfrm>
            <a:off x="6449568" y="3785615"/>
            <a:ext cx="1366383" cy="0"/>
          </a:xfrm>
          <a:prstGeom prst="straightConnector1">
            <a:avLst/>
          </a:prstGeom>
          <a:ln w="88900">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nvGrpSpPr>
          <p:cNvPr id="30" name="Group 29">
            <a:extLst>
              <a:ext uri="{FF2B5EF4-FFF2-40B4-BE49-F238E27FC236}">
                <a16:creationId xmlns:a16="http://schemas.microsoft.com/office/drawing/2014/main" id="{C352CBB8-6C4C-9F78-C1A3-8D9582F6BEB0}"/>
              </a:ext>
            </a:extLst>
          </p:cNvPr>
          <p:cNvGrpSpPr/>
          <p:nvPr/>
        </p:nvGrpSpPr>
        <p:grpSpPr>
          <a:xfrm>
            <a:off x="7930850" y="1819424"/>
            <a:ext cx="3013274" cy="1073357"/>
            <a:chOff x="7223714" y="1490240"/>
            <a:chExt cx="3013274" cy="1073357"/>
          </a:xfrm>
          <a:solidFill>
            <a:schemeClr val="accent6"/>
          </a:solidFill>
        </p:grpSpPr>
        <p:grpSp>
          <p:nvGrpSpPr>
            <p:cNvPr id="18" name="Group 17">
              <a:extLst>
                <a:ext uri="{FF2B5EF4-FFF2-40B4-BE49-F238E27FC236}">
                  <a16:creationId xmlns:a16="http://schemas.microsoft.com/office/drawing/2014/main" id="{DD22E055-AF9C-1F3A-30E9-BA9924FAEB2A}"/>
                </a:ext>
              </a:extLst>
            </p:cNvPr>
            <p:cNvGrpSpPr/>
            <p:nvPr/>
          </p:nvGrpSpPr>
          <p:grpSpPr>
            <a:xfrm>
              <a:off x="7223714" y="1490240"/>
              <a:ext cx="3013274" cy="1073357"/>
              <a:chOff x="858" y="2172654"/>
              <a:chExt cx="3013274" cy="1073357"/>
            </a:xfrm>
            <a:grpFill/>
          </p:grpSpPr>
          <p:sp>
            <p:nvSpPr>
              <p:cNvPr id="19" name="Rounded Rectangle 18">
                <a:extLst>
                  <a:ext uri="{FF2B5EF4-FFF2-40B4-BE49-F238E27FC236}">
                    <a16:creationId xmlns:a16="http://schemas.microsoft.com/office/drawing/2014/main" id="{C418D268-B615-DDB3-1EB8-A78493A37C22}"/>
                  </a:ext>
                </a:extLst>
              </p:cNvPr>
              <p:cNvSpPr/>
              <p:nvPr/>
            </p:nvSpPr>
            <p:spPr>
              <a:xfrm>
                <a:off x="858" y="2172654"/>
                <a:ext cx="3013274" cy="1073357"/>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solidFill>
                    <a:sysClr val="windowText" lastClr="000000"/>
                  </a:solidFill>
                </a:endParaRPr>
              </a:p>
            </p:txBody>
          </p:sp>
          <p:sp>
            <p:nvSpPr>
              <p:cNvPr id="20" name="Rounded Rectangle 4">
                <a:extLst>
                  <a:ext uri="{FF2B5EF4-FFF2-40B4-BE49-F238E27FC236}">
                    <a16:creationId xmlns:a16="http://schemas.microsoft.com/office/drawing/2014/main" id="{1130BB93-617F-8ADF-EBBD-B08BAF94EA15}"/>
                  </a:ext>
                </a:extLst>
              </p:cNvPr>
              <p:cNvSpPr txBox="1"/>
              <p:nvPr/>
            </p:nvSpPr>
            <p:spPr>
              <a:xfrm>
                <a:off x="32296" y="2204092"/>
                <a:ext cx="2950398" cy="10104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endParaRPr lang="en-US" sz="6500" kern="1200">
                  <a:solidFill>
                    <a:sysClr val="windowText" lastClr="000000"/>
                  </a:solidFill>
                </a:endParaRPr>
              </a:p>
            </p:txBody>
          </p:sp>
        </p:grpSp>
        <p:sp>
          <p:nvSpPr>
            <p:cNvPr id="26" name="TextBox 25">
              <a:extLst>
                <a:ext uri="{FF2B5EF4-FFF2-40B4-BE49-F238E27FC236}">
                  <a16:creationId xmlns:a16="http://schemas.microsoft.com/office/drawing/2014/main" id="{A88206FD-57AF-9104-4442-881EB8D41FCB}"/>
                </a:ext>
              </a:extLst>
            </p:cNvPr>
            <p:cNvSpPr txBox="1"/>
            <p:nvPr/>
          </p:nvSpPr>
          <p:spPr>
            <a:xfrm>
              <a:off x="7709248" y="1667984"/>
              <a:ext cx="2042206" cy="646331"/>
            </a:xfrm>
            <a:prstGeom prst="rect">
              <a:avLst/>
            </a:prstGeom>
            <a:grpFill/>
          </p:spPr>
          <p:txBody>
            <a:bodyPr wrap="square" rtlCol="0">
              <a:spAutoFit/>
            </a:bodyPr>
            <a:lstStyle/>
            <a:p>
              <a:pPr algn="ctr"/>
              <a:r>
                <a:rPr lang="en-US" sz="3600" dirty="0" err="1">
                  <a:solidFill>
                    <a:schemeClr val="bg1"/>
                  </a:solidFill>
                </a:rPr>
                <a:t>crizotinib</a:t>
              </a:r>
              <a:endParaRPr lang="en-US" sz="3600" dirty="0">
                <a:solidFill>
                  <a:schemeClr val="bg1"/>
                </a:solidFill>
              </a:endParaRPr>
            </a:p>
          </p:txBody>
        </p:sp>
      </p:grpSp>
      <p:grpSp>
        <p:nvGrpSpPr>
          <p:cNvPr id="29" name="Group 28">
            <a:extLst>
              <a:ext uri="{FF2B5EF4-FFF2-40B4-BE49-F238E27FC236}">
                <a16:creationId xmlns:a16="http://schemas.microsoft.com/office/drawing/2014/main" id="{7C1988BD-BCF4-79E3-E3C2-D80F35DD1D80}"/>
              </a:ext>
            </a:extLst>
          </p:cNvPr>
          <p:cNvGrpSpPr/>
          <p:nvPr/>
        </p:nvGrpSpPr>
        <p:grpSpPr>
          <a:xfrm>
            <a:off x="7930850" y="3221504"/>
            <a:ext cx="3013274" cy="1073357"/>
            <a:chOff x="7223714" y="2892320"/>
            <a:chExt cx="3013274" cy="1073357"/>
          </a:xfrm>
          <a:solidFill>
            <a:schemeClr val="accent6"/>
          </a:solidFill>
        </p:grpSpPr>
        <p:grpSp>
          <p:nvGrpSpPr>
            <p:cNvPr id="15" name="Group 14">
              <a:extLst>
                <a:ext uri="{FF2B5EF4-FFF2-40B4-BE49-F238E27FC236}">
                  <a16:creationId xmlns:a16="http://schemas.microsoft.com/office/drawing/2014/main" id="{B72C0B63-B821-E6F1-A5BC-53ED4A41A073}"/>
                </a:ext>
              </a:extLst>
            </p:cNvPr>
            <p:cNvGrpSpPr/>
            <p:nvPr/>
          </p:nvGrpSpPr>
          <p:grpSpPr>
            <a:xfrm>
              <a:off x="7223714" y="2892320"/>
              <a:ext cx="3013274" cy="1073357"/>
              <a:chOff x="858" y="2172654"/>
              <a:chExt cx="3013274" cy="1073357"/>
            </a:xfrm>
            <a:grpFill/>
          </p:grpSpPr>
          <p:sp>
            <p:nvSpPr>
              <p:cNvPr id="16" name="Rounded Rectangle 15">
                <a:extLst>
                  <a:ext uri="{FF2B5EF4-FFF2-40B4-BE49-F238E27FC236}">
                    <a16:creationId xmlns:a16="http://schemas.microsoft.com/office/drawing/2014/main" id="{DBE70B03-8B62-EB88-C266-5F2C643A3529}"/>
                  </a:ext>
                </a:extLst>
              </p:cNvPr>
              <p:cNvSpPr/>
              <p:nvPr/>
            </p:nvSpPr>
            <p:spPr>
              <a:xfrm>
                <a:off x="858" y="2172654"/>
                <a:ext cx="3013274" cy="1073357"/>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7" name="Rounded Rectangle 4">
                <a:extLst>
                  <a:ext uri="{FF2B5EF4-FFF2-40B4-BE49-F238E27FC236}">
                    <a16:creationId xmlns:a16="http://schemas.microsoft.com/office/drawing/2014/main" id="{D3024CB3-5C08-B23D-DFB6-152E111DB0A6}"/>
                  </a:ext>
                </a:extLst>
              </p:cNvPr>
              <p:cNvSpPr txBox="1"/>
              <p:nvPr/>
            </p:nvSpPr>
            <p:spPr>
              <a:xfrm>
                <a:off x="32296" y="2204092"/>
                <a:ext cx="2950398" cy="10104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sp>
          <p:nvSpPr>
            <p:cNvPr id="27" name="TextBox 26">
              <a:extLst>
                <a:ext uri="{FF2B5EF4-FFF2-40B4-BE49-F238E27FC236}">
                  <a16:creationId xmlns:a16="http://schemas.microsoft.com/office/drawing/2014/main" id="{E03183AD-76CD-3448-8AEC-B736A792421A}"/>
                </a:ext>
              </a:extLst>
            </p:cNvPr>
            <p:cNvSpPr txBox="1"/>
            <p:nvPr/>
          </p:nvSpPr>
          <p:spPr>
            <a:xfrm>
              <a:off x="7560992" y="3105832"/>
              <a:ext cx="2338718" cy="646331"/>
            </a:xfrm>
            <a:prstGeom prst="rect">
              <a:avLst/>
            </a:prstGeom>
            <a:grpFill/>
          </p:spPr>
          <p:txBody>
            <a:bodyPr wrap="square" rtlCol="0">
              <a:spAutoFit/>
            </a:bodyPr>
            <a:lstStyle/>
            <a:p>
              <a:pPr algn="ctr"/>
              <a:r>
                <a:rPr lang="en-US" sz="3600" dirty="0" err="1">
                  <a:solidFill>
                    <a:schemeClr val="bg1"/>
                  </a:solidFill>
                </a:rPr>
                <a:t>entrectinib</a:t>
              </a:r>
              <a:endParaRPr lang="en-US" sz="3600" dirty="0">
                <a:solidFill>
                  <a:schemeClr val="bg1"/>
                </a:solidFill>
              </a:endParaRPr>
            </a:p>
          </p:txBody>
        </p:sp>
      </p:grpSp>
      <p:grpSp>
        <p:nvGrpSpPr>
          <p:cNvPr id="34" name="Group 33">
            <a:extLst>
              <a:ext uri="{FF2B5EF4-FFF2-40B4-BE49-F238E27FC236}">
                <a16:creationId xmlns:a16="http://schemas.microsoft.com/office/drawing/2014/main" id="{5CC141BB-36D5-F8AE-EA1D-9A28AD5D9FA5}"/>
              </a:ext>
            </a:extLst>
          </p:cNvPr>
          <p:cNvGrpSpPr/>
          <p:nvPr/>
        </p:nvGrpSpPr>
        <p:grpSpPr>
          <a:xfrm>
            <a:off x="7930850" y="4623584"/>
            <a:ext cx="3013274" cy="1073357"/>
            <a:chOff x="7930850" y="4623584"/>
            <a:chExt cx="3013274" cy="1073357"/>
          </a:xfrm>
        </p:grpSpPr>
        <p:grpSp>
          <p:nvGrpSpPr>
            <p:cNvPr id="21" name="Group 20">
              <a:extLst>
                <a:ext uri="{FF2B5EF4-FFF2-40B4-BE49-F238E27FC236}">
                  <a16:creationId xmlns:a16="http://schemas.microsoft.com/office/drawing/2014/main" id="{5810E761-FAD8-2A79-8ED9-111A57CC0D19}"/>
                </a:ext>
              </a:extLst>
            </p:cNvPr>
            <p:cNvGrpSpPr/>
            <p:nvPr/>
          </p:nvGrpSpPr>
          <p:grpSpPr>
            <a:xfrm>
              <a:off x="7930850" y="4623584"/>
              <a:ext cx="3013274" cy="1073357"/>
              <a:chOff x="858" y="2172654"/>
              <a:chExt cx="3013274" cy="1073357"/>
            </a:xfrm>
            <a:solidFill>
              <a:schemeClr val="accent6"/>
            </a:solidFill>
          </p:grpSpPr>
          <p:sp>
            <p:nvSpPr>
              <p:cNvPr id="22" name="Rounded Rectangle 21">
                <a:extLst>
                  <a:ext uri="{FF2B5EF4-FFF2-40B4-BE49-F238E27FC236}">
                    <a16:creationId xmlns:a16="http://schemas.microsoft.com/office/drawing/2014/main" id="{AC97068B-C63D-EC25-5023-BF8AF2742CBE}"/>
                  </a:ext>
                </a:extLst>
              </p:cNvPr>
              <p:cNvSpPr/>
              <p:nvPr/>
            </p:nvSpPr>
            <p:spPr>
              <a:xfrm>
                <a:off x="858" y="2172654"/>
                <a:ext cx="3013274" cy="1073357"/>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3" name="Rounded Rectangle 4">
                <a:extLst>
                  <a:ext uri="{FF2B5EF4-FFF2-40B4-BE49-F238E27FC236}">
                    <a16:creationId xmlns:a16="http://schemas.microsoft.com/office/drawing/2014/main" id="{8E624A6A-FD0D-65FC-0FE2-F4D18FEE3B17}"/>
                  </a:ext>
                </a:extLst>
              </p:cNvPr>
              <p:cNvSpPr txBox="1"/>
              <p:nvPr/>
            </p:nvSpPr>
            <p:spPr>
              <a:xfrm>
                <a:off x="32296" y="2204092"/>
                <a:ext cx="2950398" cy="10104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sp>
          <p:nvSpPr>
            <p:cNvPr id="28" name="TextBox 27">
              <a:extLst>
                <a:ext uri="{FF2B5EF4-FFF2-40B4-BE49-F238E27FC236}">
                  <a16:creationId xmlns:a16="http://schemas.microsoft.com/office/drawing/2014/main" id="{BB56636A-37AB-6D60-61C4-40CEFBE14485}"/>
                </a:ext>
              </a:extLst>
            </p:cNvPr>
            <p:cNvSpPr txBox="1"/>
            <p:nvPr/>
          </p:nvSpPr>
          <p:spPr>
            <a:xfrm>
              <a:off x="8072731" y="4837097"/>
              <a:ext cx="2729512" cy="646331"/>
            </a:xfrm>
            <a:prstGeom prst="rect">
              <a:avLst/>
            </a:prstGeom>
            <a:noFill/>
          </p:spPr>
          <p:txBody>
            <a:bodyPr wrap="square" rtlCol="0">
              <a:spAutoFit/>
            </a:bodyPr>
            <a:lstStyle/>
            <a:p>
              <a:pPr algn="ctr"/>
              <a:r>
                <a:rPr lang="en-US" sz="3600" dirty="0" err="1">
                  <a:solidFill>
                    <a:schemeClr val="bg1"/>
                  </a:solidFill>
                </a:rPr>
                <a:t>repotrectinib</a:t>
              </a:r>
              <a:endParaRPr lang="en-US" sz="3600" dirty="0">
                <a:solidFill>
                  <a:schemeClr val="bg1"/>
                </a:solidFill>
              </a:endParaRPr>
            </a:p>
          </p:txBody>
        </p:sp>
      </p:grpSp>
      <p:grpSp>
        <p:nvGrpSpPr>
          <p:cNvPr id="35" name="Group 34">
            <a:extLst>
              <a:ext uri="{FF2B5EF4-FFF2-40B4-BE49-F238E27FC236}">
                <a16:creationId xmlns:a16="http://schemas.microsoft.com/office/drawing/2014/main" id="{CAE7FB0C-88F5-C247-8A76-D29855BD6B60}"/>
              </a:ext>
            </a:extLst>
          </p:cNvPr>
          <p:cNvGrpSpPr/>
          <p:nvPr/>
        </p:nvGrpSpPr>
        <p:grpSpPr>
          <a:xfrm>
            <a:off x="998704" y="2977822"/>
            <a:ext cx="5536208" cy="1615586"/>
            <a:chOff x="998704" y="2977822"/>
            <a:chExt cx="5536208" cy="1615586"/>
          </a:xfrm>
        </p:grpSpPr>
        <p:grpSp>
          <p:nvGrpSpPr>
            <p:cNvPr id="12" name="Group 11">
              <a:extLst>
                <a:ext uri="{FF2B5EF4-FFF2-40B4-BE49-F238E27FC236}">
                  <a16:creationId xmlns:a16="http://schemas.microsoft.com/office/drawing/2014/main" id="{DDA11ED8-D696-40D3-18EB-C786C7C26F3E}"/>
                </a:ext>
              </a:extLst>
            </p:cNvPr>
            <p:cNvGrpSpPr/>
            <p:nvPr/>
          </p:nvGrpSpPr>
          <p:grpSpPr>
            <a:xfrm>
              <a:off x="998704" y="2977822"/>
              <a:ext cx="5536208" cy="1615586"/>
              <a:chOff x="858" y="2172654"/>
              <a:chExt cx="3013274" cy="1073357"/>
            </a:xfrm>
            <a:solidFill>
              <a:schemeClr val="accent2"/>
            </a:solidFill>
          </p:grpSpPr>
          <p:sp>
            <p:nvSpPr>
              <p:cNvPr id="13" name="Rounded Rectangle 12">
                <a:extLst>
                  <a:ext uri="{FF2B5EF4-FFF2-40B4-BE49-F238E27FC236}">
                    <a16:creationId xmlns:a16="http://schemas.microsoft.com/office/drawing/2014/main" id="{D2567C81-D762-1A78-54CD-C496E5F516A9}"/>
                  </a:ext>
                </a:extLst>
              </p:cNvPr>
              <p:cNvSpPr/>
              <p:nvPr/>
            </p:nvSpPr>
            <p:spPr>
              <a:xfrm>
                <a:off x="858" y="2172654"/>
                <a:ext cx="3013274" cy="1073357"/>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4" name="Rounded Rectangle 4">
                <a:extLst>
                  <a:ext uri="{FF2B5EF4-FFF2-40B4-BE49-F238E27FC236}">
                    <a16:creationId xmlns:a16="http://schemas.microsoft.com/office/drawing/2014/main" id="{BDE5894D-C98A-A282-CC66-5D88C8EEB26D}"/>
                  </a:ext>
                </a:extLst>
              </p:cNvPr>
              <p:cNvSpPr txBox="1"/>
              <p:nvPr/>
            </p:nvSpPr>
            <p:spPr>
              <a:xfrm>
                <a:off x="32296" y="2204092"/>
                <a:ext cx="2950398" cy="10104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sp>
          <p:nvSpPr>
            <p:cNvPr id="33" name="TextBox 32">
              <a:extLst>
                <a:ext uri="{FF2B5EF4-FFF2-40B4-BE49-F238E27FC236}">
                  <a16:creationId xmlns:a16="http://schemas.microsoft.com/office/drawing/2014/main" id="{BAAC38F1-E58A-E655-1219-4DF43C9C0900}"/>
                </a:ext>
              </a:extLst>
            </p:cNvPr>
            <p:cNvSpPr txBox="1"/>
            <p:nvPr/>
          </p:nvSpPr>
          <p:spPr>
            <a:xfrm>
              <a:off x="1195219" y="3185450"/>
              <a:ext cx="5132832" cy="1200329"/>
            </a:xfrm>
            <a:prstGeom prst="rect">
              <a:avLst/>
            </a:prstGeom>
            <a:noFill/>
          </p:spPr>
          <p:txBody>
            <a:bodyPr wrap="square" rtlCol="0">
              <a:spAutoFit/>
            </a:bodyPr>
            <a:lstStyle/>
            <a:p>
              <a:pPr algn="ctr"/>
              <a:r>
                <a:rPr lang="en-US" sz="3600" dirty="0">
                  <a:solidFill>
                    <a:schemeClr val="bg1"/>
                  </a:solidFill>
                </a:rPr>
                <a:t>Advanced </a:t>
              </a:r>
              <a:r>
                <a:rPr lang="en-US" sz="3600" i="1" dirty="0">
                  <a:solidFill>
                    <a:schemeClr val="bg1"/>
                  </a:solidFill>
                </a:rPr>
                <a:t>ROS1</a:t>
              </a:r>
              <a:r>
                <a:rPr lang="en-US" sz="3600" dirty="0">
                  <a:solidFill>
                    <a:schemeClr val="bg1"/>
                  </a:solidFill>
                </a:rPr>
                <a:t> fusion-positive lung cancer</a:t>
              </a:r>
            </a:p>
          </p:txBody>
        </p:sp>
      </p:grpSp>
    </p:spTree>
    <p:extLst>
      <p:ext uri="{BB962C8B-B14F-4D97-AF65-F5344CB8AC3E}">
        <p14:creationId xmlns:p14="http://schemas.microsoft.com/office/powerpoint/2010/main" val="910568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8">
            <a:extLst>
              <a:ext uri="{FF2B5EF4-FFF2-40B4-BE49-F238E27FC236}">
                <a16:creationId xmlns:a16="http://schemas.microsoft.com/office/drawing/2014/main" id="{44D26E70-B432-5AF8-9193-2EBE7C8AC722}"/>
              </a:ext>
            </a:extLst>
          </p:cNvPr>
          <p:cNvSpPr txBox="1">
            <a:spLocks noGrp="1"/>
          </p:cNvSpPr>
          <p:nvPr>
            <p:ph type="title"/>
          </p:nvPr>
        </p:nvSpPr>
        <p:spPr>
          <a:xfrm>
            <a:off x="609600" y="199505"/>
            <a:ext cx="10744200" cy="1185577"/>
          </a:xfrm>
        </p:spPr>
        <p:txBody>
          <a:bodyPr/>
          <a:lstStyle>
            <a:lvl1pPr algn="l" defTabSz="457200" rtl="0" eaLnBrk="1" fontAlgn="base" hangingPunct="1">
              <a:spcBef>
                <a:spcPct val="0"/>
              </a:spcBef>
              <a:spcAft>
                <a:spcPct val="0"/>
              </a:spcAft>
              <a:defRPr sz="3000" b="1" kern="1200">
                <a:solidFill>
                  <a:schemeClr val="tx1"/>
                </a:solidFill>
                <a:latin typeface="Georgia"/>
                <a:ea typeface="ＭＳ Ｐゴシック" charset="0"/>
                <a:cs typeface="Georgia"/>
              </a:defRPr>
            </a:lvl1pPr>
            <a:lvl2pPr algn="l" defTabSz="457200" rtl="0" eaLnBrk="1" fontAlgn="base" hangingPunct="1">
              <a:spcBef>
                <a:spcPct val="0"/>
              </a:spcBef>
              <a:spcAft>
                <a:spcPct val="0"/>
              </a:spcAft>
              <a:defRPr sz="3000" b="1">
                <a:solidFill>
                  <a:schemeClr val="tx1"/>
                </a:solidFill>
                <a:latin typeface="Georgia" charset="0"/>
                <a:ea typeface="ＭＳ Ｐゴシック" charset="0"/>
              </a:defRPr>
            </a:lvl2pPr>
            <a:lvl3pPr algn="l" defTabSz="457200" rtl="0" eaLnBrk="1" fontAlgn="base" hangingPunct="1">
              <a:spcBef>
                <a:spcPct val="0"/>
              </a:spcBef>
              <a:spcAft>
                <a:spcPct val="0"/>
              </a:spcAft>
              <a:defRPr sz="3000" b="1">
                <a:solidFill>
                  <a:schemeClr val="tx1"/>
                </a:solidFill>
                <a:latin typeface="Georgia" charset="0"/>
                <a:ea typeface="ＭＳ Ｐゴシック" charset="0"/>
              </a:defRPr>
            </a:lvl3pPr>
            <a:lvl4pPr algn="l" defTabSz="457200" rtl="0" eaLnBrk="1" fontAlgn="base" hangingPunct="1">
              <a:spcBef>
                <a:spcPct val="0"/>
              </a:spcBef>
              <a:spcAft>
                <a:spcPct val="0"/>
              </a:spcAft>
              <a:defRPr sz="3000" b="1">
                <a:solidFill>
                  <a:schemeClr val="tx1"/>
                </a:solidFill>
                <a:latin typeface="Georgia" charset="0"/>
                <a:ea typeface="ＭＳ Ｐゴシック" charset="0"/>
              </a:defRPr>
            </a:lvl4pPr>
            <a:lvl5pPr algn="l" defTabSz="457200" rtl="0" eaLnBrk="1" fontAlgn="base" hangingPunct="1">
              <a:spcBef>
                <a:spcPct val="0"/>
              </a:spcBef>
              <a:spcAft>
                <a:spcPct val="0"/>
              </a:spcAft>
              <a:defRPr sz="3000" b="1">
                <a:solidFill>
                  <a:schemeClr val="tx1"/>
                </a:solidFill>
                <a:latin typeface="Georgia" charset="0"/>
                <a:ea typeface="ＭＳ Ｐゴシック" charset="0"/>
              </a:defRPr>
            </a:lvl5pPr>
            <a:lvl6pPr marL="457200" algn="l" defTabSz="457200" rtl="0" eaLnBrk="1" fontAlgn="base" hangingPunct="1">
              <a:spcBef>
                <a:spcPct val="0"/>
              </a:spcBef>
              <a:spcAft>
                <a:spcPct val="0"/>
              </a:spcAft>
              <a:defRPr sz="3000" b="1">
                <a:solidFill>
                  <a:schemeClr val="tx1"/>
                </a:solidFill>
                <a:latin typeface="Georgia" charset="0"/>
                <a:ea typeface="ＭＳ Ｐゴシック" charset="0"/>
              </a:defRPr>
            </a:lvl6pPr>
            <a:lvl7pPr marL="914400" algn="l" defTabSz="457200" rtl="0" eaLnBrk="1" fontAlgn="base" hangingPunct="1">
              <a:spcBef>
                <a:spcPct val="0"/>
              </a:spcBef>
              <a:spcAft>
                <a:spcPct val="0"/>
              </a:spcAft>
              <a:defRPr sz="3000" b="1">
                <a:solidFill>
                  <a:schemeClr val="tx1"/>
                </a:solidFill>
                <a:latin typeface="Georgia" charset="0"/>
                <a:ea typeface="ＭＳ Ｐゴシック" charset="0"/>
              </a:defRPr>
            </a:lvl7pPr>
            <a:lvl8pPr marL="1371600" algn="l" defTabSz="457200" rtl="0" eaLnBrk="1" fontAlgn="base" hangingPunct="1">
              <a:spcBef>
                <a:spcPct val="0"/>
              </a:spcBef>
              <a:spcAft>
                <a:spcPct val="0"/>
              </a:spcAft>
              <a:defRPr sz="3000" b="1">
                <a:solidFill>
                  <a:schemeClr val="tx1"/>
                </a:solidFill>
                <a:latin typeface="Georgia" charset="0"/>
                <a:ea typeface="ＭＳ Ｐゴシック" charset="0"/>
              </a:defRPr>
            </a:lvl8pPr>
            <a:lvl9pPr marL="1828800" algn="l" defTabSz="457200" rtl="0" eaLnBrk="1" fontAlgn="base" hangingPunct="1">
              <a:spcBef>
                <a:spcPct val="0"/>
              </a:spcBef>
              <a:spcAft>
                <a:spcPct val="0"/>
              </a:spcAft>
              <a:defRPr sz="3000" b="1">
                <a:solidFill>
                  <a:schemeClr val="tx1"/>
                </a:solidFill>
                <a:latin typeface="Georgia" charset="0"/>
                <a:ea typeface="ＭＳ Ｐゴシック" charset="0"/>
              </a:defRPr>
            </a:lvl9pPr>
          </a:lstStyle>
          <a:p>
            <a:r>
              <a:rPr lang="en-US" dirty="0">
                <a:latin typeface="+mj-lt"/>
              </a:rPr>
              <a:t>Response Rates High Across All Approved </a:t>
            </a:r>
            <a:r>
              <a:rPr lang="en-US" i="1" dirty="0">
                <a:latin typeface="+mj-lt"/>
              </a:rPr>
              <a:t>ROS1</a:t>
            </a:r>
            <a:r>
              <a:rPr lang="en-US" dirty="0">
                <a:latin typeface="+mj-lt"/>
              </a:rPr>
              <a:t> TKIs in TKI-Naïve </a:t>
            </a:r>
            <a:r>
              <a:rPr lang="en-US" i="1" dirty="0">
                <a:latin typeface="+mj-lt"/>
              </a:rPr>
              <a:t>ROS1</a:t>
            </a:r>
            <a:r>
              <a:rPr lang="en-US" dirty="0">
                <a:latin typeface="+mj-lt"/>
              </a:rPr>
              <a:t> Fusion-Positive Lung Cancers</a:t>
            </a:r>
          </a:p>
        </p:txBody>
      </p:sp>
      <p:graphicFrame>
        <p:nvGraphicFramePr>
          <p:cNvPr id="8" name="Content Placeholder 7">
            <a:extLst>
              <a:ext uri="{FF2B5EF4-FFF2-40B4-BE49-F238E27FC236}">
                <a16:creationId xmlns:a16="http://schemas.microsoft.com/office/drawing/2014/main" id="{B67B1EFE-06AB-D731-9FF9-670FE2EB60AC}"/>
              </a:ext>
            </a:extLst>
          </p:cNvPr>
          <p:cNvGraphicFramePr>
            <a:graphicFrameLocks noGrp="1"/>
          </p:cNvGraphicFramePr>
          <p:nvPr>
            <p:ph idx="1"/>
            <p:extLst>
              <p:ext uri="{D42A27DB-BD31-4B8C-83A1-F6EECF244321}">
                <p14:modId xmlns:p14="http://schemas.microsoft.com/office/powerpoint/2010/main" val="3798035925"/>
              </p:ext>
            </p:extLst>
          </p:nvPr>
        </p:nvGraphicFramePr>
        <p:xfrm>
          <a:off x="190499" y="1214499"/>
          <a:ext cx="11582400" cy="4722812"/>
        </p:xfrm>
        <a:graphic>
          <a:graphicData uri="http://schemas.openxmlformats.org/drawingml/2006/chart">
            <c:chart xmlns:c="http://schemas.openxmlformats.org/drawingml/2006/chart" xmlns:r="http://schemas.openxmlformats.org/officeDocument/2006/relationships" r:id="rId3"/>
          </a:graphicData>
        </a:graphic>
      </p:graphicFrame>
      <p:sp>
        <p:nvSpPr>
          <p:cNvPr id="17" name="Footer Placeholder 16">
            <a:extLst>
              <a:ext uri="{FF2B5EF4-FFF2-40B4-BE49-F238E27FC236}">
                <a16:creationId xmlns:a16="http://schemas.microsoft.com/office/drawing/2014/main" id="{AFA6E887-08ED-3C79-27F1-77745A2D6D4F}"/>
              </a:ext>
            </a:extLst>
          </p:cNvPr>
          <p:cNvSpPr>
            <a:spLocks noGrp="1"/>
          </p:cNvSpPr>
          <p:nvPr>
            <p:ph type="ftr" sz="quarter" idx="3"/>
          </p:nvPr>
        </p:nvSpPr>
        <p:spPr/>
        <p:txBody>
          <a:bodyPr/>
          <a:lstStyle/>
          <a:p>
            <a:pPr>
              <a:defRPr/>
            </a:pPr>
            <a:r>
              <a:rPr lang="en-US" dirty="0"/>
              <a:t>*</a:t>
            </a:r>
            <a:r>
              <a:rPr lang="en-US" dirty="0" err="1"/>
              <a:t>ceritinib</a:t>
            </a:r>
            <a:r>
              <a:rPr lang="en-US" dirty="0"/>
              <a:t> is not approved but included in the NCCN guidelines. Other ROS1 TKIs in clinical trials include </a:t>
            </a:r>
            <a:r>
              <a:rPr lang="en-US" dirty="0" err="1"/>
              <a:t>taletrectinib</a:t>
            </a:r>
            <a:r>
              <a:rPr lang="en-US" dirty="0"/>
              <a:t> and NVL-520.
</a:t>
            </a:r>
            <a:r>
              <a:rPr lang="en-US" dirty="0" err="1"/>
              <a:t>icORR</a:t>
            </a:r>
            <a:r>
              <a:rPr lang="en-US" dirty="0"/>
              <a:t>, intracranial objective response rate; ORR, objective response rate; TKI, tyrosine kinase inhibitor. 
1. Shaw AT, et al. </a:t>
            </a:r>
            <a:r>
              <a:rPr lang="en-US" i="1" dirty="0"/>
              <a:t>Ann Oncol</a:t>
            </a:r>
            <a:r>
              <a:rPr lang="en-US" dirty="0"/>
              <a:t>. 2019;30:1121-6; 2. Wu YL, et al. </a:t>
            </a:r>
            <a:r>
              <a:rPr lang="en-US" i="1" dirty="0"/>
              <a:t>J Clin Oncol</a:t>
            </a:r>
            <a:r>
              <a:rPr lang="en-US" dirty="0"/>
              <a:t>. 2018;36:1405-11;  3. Lim SM, et al. </a:t>
            </a:r>
            <a:r>
              <a:rPr lang="en-US" i="1" dirty="0"/>
              <a:t>J Clin Oncol</a:t>
            </a:r>
            <a:r>
              <a:rPr lang="en-US" dirty="0"/>
              <a:t>. 2017;35:2613-8; 4. Drilon A, et al. </a:t>
            </a:r>
            <a:r>
              <a:rPr lang="en-US" i="1" dirty="0"/>
              <a:t>JTO Clin Res Rep</a:t>
            </a:r>
            <a:r>
              <a:rPr lang="en-US" dirty="0"/>
              <a:t>. 2022;3:100332; 5. Drilon A, et al. </a:t>
            </a:r>
            <a:r>
              <a:rPr lang="en-US" i="1" dirty="0"/>
              <a:t>N Engl J Med</a:t>
            </a:r>
            <a:r>
              <a:rPr lang="en-US" dirty="0"/>
              <a:t>. 2024;390:118-31.</a:t>
            </a:r>
          </a:p>
        </p:txBody>
      </p:sp>
      <p:graphicFrame>
        <p:nvGraphicFramePr>
          <p:cNvPr id="7" name="Table 6">
            <a:extLst>
              <a:ext uri="{FF2B5EF4-FFF2-40B4-BE49-F238E27FC236}">
                <a16:creationId xmlns:a16="http://schemas.microsoft.com/office/drawing/2014/main" id="{74F0BD0D-41B5-C980-D9CE-4EF84F85CCF8}"/>
              </a:ext>
            </a:extLst>
          </p:cNvPr>
          <p:cNvGraphicFramePr>
            <a:graphicFrameLocks noGrp="1"/>
          </p:cNvGraphicFramePr>
          <p:nvPr>
            <p:extLst>
              <p:ext uri="{D42A27DB-BD31-4B8C-83A1-F6EECF244321}">
                <p14:modId xmlns:p14="http://schemas.microsoft.com/office/powerpoint/2010/main" val="1778824070"/>
              </p:ext>
            </p:extLst>
          </p:nvPr>
        </p:nvGraphicFramePr>
        <p:xfrm>
          <a:off x="1539433" y="5477120"/>
          <a:ext cx="1115555" cy="230546"/>
        </p:xfrm>
        <a:graphic>
          <a:graphicData uri="http://schemas.openxmlformats.org/drawingml/2006/table">
            <a:tbl>
              <a:tblPr>
                <a:tableStyleId>{5C22544A-7EE6-4342-B048-85BDC9FD1C3A}</a:tableStyleId>
              </a:tblPr>
              <a:tblGrid>
                <a:gridCol w="1115555">
                  <a:extLst>
                    <a:ext uri="{9D8B030D-6E8A-4147-A177-3AD203B41FA5}">
                      <a16:colId xmlns:a16="http://schemas.microsoft.com/office/drawing/2014/main" val="3564481994"/>
                    </a:ext>
                  </a:extLst>
                </a:gridCol>
              </a:tblGrid>
              <a:tr h="230546">
                <a:tc>
                  <a:txBody>
                    <a:bodyPr/>
                    <a:lstStyle/>
                    <a:p>
                      <a:pPr algn="l" fontAlgn="b"/>
                      <a:r>
                        <a:rPr lang="en-US" sz="1400" u="none" strike="noStrike" dirty="0">
                          <a:solidFill>
                            <a:schemeClr val="bg1">
                              <a:lumMod val="50000"/>
                            </a:schemeClr>
                          </a:solidFill>
                          <a:effectLst/>
                        </a:rPr>
                        <a:t>Crizotinib</a:t>
                      </a:r>
                      <a:r>
                        <a:rPr lang="en-US" sz="1400" u="none" strike="noStrike" baseline="30000" dirty="0">
                          <a:solidFill>
                            <a:schemeClr val="bg1">
                              <a:lumMod val="50000"/>
                            </a:schemeClr>
                          </a:solidFill>
                          <a:effectLst/>
                        </a:rPr>
                        <a:t>1,2</a:t>
                      </a:r>
                      <a:endParaRPr lang="en-US" sz="1400" b="0" i="0" u="none" strike="noStrike" baseline="30000" dirty="0">
                        <a:solidFill>
                          <a:schemeClr val="bg1">
                            <a:lumMod val="50000"/>
                          </a:schemeClr>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6609684"/>
                  </a:ext>
                </a:extLst>
              </a:tr>
            </a:tbl>
          </a:graphicData>
        </a:graphic>
      </p:graphicFrame>
      <p:graphicFrame>
        <p:nvGraphicFramePr>
          <p:cNvPr id="9" name="Table 8">
            <a:extLst>
              <a:ext uri="{FF2B5EF4-FFF2-40B4-BE49-F238E27FC236}">
                <a16:creationId xmlns:a16="http://schemas.microsoft.com/office/drawing/2014/main" id="{245453BC-519C-4DE3-DA61-CE67AF0038A1}"/>
              </a:ext>
            </a:extLst>
          </p:cNvPr>
          <p:cNvGraphicFramePr>
            <a:graphicFrameLocks noGrp="1"/>
          </p:cNvGraphicFramePr>
          <p:nvPr>
            <p:extLst>
              <p:ext uri="{D42A27DB-BD31-4B8C-83A1-F6EECF244321}">
                <p14:modId xmlns:p14="http://schemas.microsoft.com/office/powerpoint/2010/main" val="89434936"/>
              </p:ext>
            </p:extLst>
          </p:nvPr>
        </p:nvGraphicFramePr>
        <p:xfrm>
          <a:off x="4888902" y="5477120"/>
          <a:ext cx="798653" cy="230546"/>
        </p:xfrm>
        <a:graphic>
          <a:graphicData uri="http://schemas.openxmlformats.org/drawingml/2006/table">
            <a:tbl>
              <a:tblPr>
                <a:tableStyleId>{5C22544A-7EE6-4342-B048-85BDC9FD1C3A}</a:tableStyleId>
              </a:tblPr>
              <a:tblGrid>
                <a:gridCol w="798653">
                  <a:extLst>
                    <a:ext uri="{9D8B030D-6E8A-4147-A177-3AD203B41FA5}">
                      <a16:colId xmlns:a16="http://schemas.microsoft.com/office/drawing/2014/main" val="3564481994"/>
                    </a:ext>
                  </a:extLst>
                </a:gridCol>
              </a:tblGrid>
              <a:tr h="230546">
                <a:tc>
                  <a:txBody>
                    <a:bodyPr/>
                    <a:lstStyle/>
                    <a:p>
                      <a:pPr algn="l" fontAlgn="b"/>
                      <a:r>
                        <a:rPr lang="en-US" sz="1400" u="none" strike="noStrike" dirty="0">
                          <a:solidFill>
                            <a:schemeClr val="bg1">
                              <a:lumMod val="50000"/>
                            </a:schemeClr>
                          </a:solidFill>
                          <a:effectLst/>
                        </a:rPr>
                        <a:t>Ceritinib</a:t>
                      </a:r>
                      <a:r>
                        <a:rPr lang="en-US" sz="1400" u="none" strike="noStrike" baseline="30000" dirty="0">
                          <a:solidFill>
                            <a:schemeClr val="bg1">
                              <a:lumMod val="50000"/>
                            </a:schemeClr>
                          </a:solidFill>
                          <a:effectLst/>
                        </a:rPr>
                        <a:t>3*</a:t>
                      </a:r>
                      <a:endParaRPr lang="en-US" sz="1400" b="0" i="0" u="none" strike="noStrike" baseline="30000" dirty="0">
                        <a:solidFill>
                          <a:schemeClr val="bg1">
                            <a:lumMod val="50000"/>
                          </a:schemeClr>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6609684"/>
                  </a:ext>
                </a:extLst>
              </a:tr>
            </a:tbl>
          </a:graphicData>
        </a:graphic>
      </p:graphicFrame>
      <p:graphicFrame>
        <p:nvGraphicFramePr>
          <p:cNvPr id="14" name="Table 13">
            <a:extLst>
              <a:ext uri="{FF2B5EF4-FFF2-40B4-BE49-F238E27FC236}">
                <a16:creationId xmlns:a16="http://schemas.microsoft.com/office/drawing/2014/main" id="{89BC3FE2-3BC9-DECE-1D1A-47DFA36915F3}"/>
              </a:ext>
            </a:extLst>
          </p:cNvPr>
          <p:cNvGraphicFramePr>
            <a:graphicFrameLocks noGrp="1"/>
          </p:cNvGraphicFramePr>
          <p:nvPr>
            <p:extLst>
              <p:ext uri="{D42A27DB-BD31-4B8C-83A1-F6EECF244321}">
                <p14:modId xmlns:p14="http://schemas.microsoft.com/office/powerpoint/2010/main" val="2169108649"/>
              </p:ext>
            </p:extLst>
          </p:nvPr>
        </p:nvGraphicFramePr>
        <p:xfrm>
          <a:off x="7477245" y="5477120"/>
          <a:ext cx="1115555" cy="230546"/>
        </p:xfrm>
        <a:graphic>
          <a:graphicData uri="http://schemas.openxmlformats.org/drawingml/2006/table">
            <a:tbl>
              <a:tblPr>
                <a:tableStyleId>{5C22544A-7EE6-4342-B048-85BDC9FD1C3A}</a:tableStyleId>
              </a:tblPr>
              <a:tblGrid>
                <a:gridCol w="1115555">
                  <a:extLst>
                    <a:ext uri="{9D8B030D-6E8A-4147-A177-3AD203B41FA5}">
                      <a16:colId xmlns:a16="http://schemas.microsoft.com/office/drawing/2014/main" val="3564481994"/>
                    </a:ext>
                  </a:extLst>
                </a:gridCol>
              </a:tblGrid>
              <a:tr h="230546">
                <a:tc>
                  <a:txBody>
                    <a:bodyPr/>
                    <a:lstStyle/>
                    <a:p>
                      <a:pPr algn="l" fontAlgn="b"/>
                      <a:r>
                        <a:rPr lang="en-US" sz="1400" u="none" strike="noStrike" dirty="0">
                          <a:solidFill>
                            <a:schemeClr val="bg1">
                              <a:lumMod val="50000"/>
                            </a:schemeClr>
                          </a:solidFill>
                          <a:effectLst/>
                        </a:rPr>
                        <a:t>Entrectinib</a:t>
                      </a:r>
                      <a:r>
                        <a:rPr lang="en-US" sz="1400" u="none" strike="noStrike" baseline="30000" dirty="0">
                          <a:solidFill>
                            <a:schemeClr val="bg1">
                              <a:lumMod val="50000"/>
                            </a:schemeClr>
                          </a:solidFill>
                          <a:effectLst/>
                        </a:rPr>
                        <a:t>4</a:t>
                      </a:r>
                      <a:endParaRPr lang="en-US" sz="1400" b="0" i="0" u="none" strike="noStrike" baseline="30000" dirty="0">
                        <a:solidFill>
                          <a:schemeClr val="bg1">
                            <a:lumMod val="50000"/>
                          </a:schemeClr>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6609684"/>
                  </a:ext>
                </a:extLst>
              </a:tr>
            </a:tbl>
          </a:graphicData>
        </a:graphic>
      </p:graphicFrame>
      <p:graphicFrame>
        <p:nvGraphicFramePr>
          <p:cNvPr id="15" name="Table 14">
            <a:extLst>
              <a:ext uri="{FF2B5EF4-FFF2-40B4-BE49-F238E27FC236}">
                <a16:creationId xmlns:a16="http://schemas.microsoft.com/office/drawing/2014/main" id="{B1FB2BD1-9673-02F3-57FE-622E0A19945B}"/>
              </a:ext>
            </a:extLst>
          </p:cNvPr>
          <p:cNvGraphicFramePr>
            <a:graphicFrameLocks noGrp="1"/>
          </p:cNvGraphicFramePr>
          <p:nvPr>
            <p:extLst>
              <p:ext uri="{D42A27DB-BD31-4B8C-83A1-F6EECF244321}">
                <p14:modId xmlns:p14="http://schemas.microsoft.com/office/powerpoint/2010/main" val="4250513474"/>
              </p:ext>
            </p:extLst>
          </p:nvPr>
        </p:nvGraphicFramePr>
        <p:xfrm>
          <a:off x="10054760" y="5477120"/>
          <a:ext cx="1195613" cy="230546"/>
        </p:xfrm>
        <a:graphic>
          <a:graphicData uri="http://schemas.openxmlformats.org/drawingml/2006/table">
            <a:tbl>
              <a:tblPr>
                <a:tableStyleId>{5C22544A-7EE6-4342-B048-85BDC9FD1C3A}</a:tableStyleId>
              </a:tblPr>
              <a:tblGrid>
                <a:gridCol w="1195613">
                  <a:extLst>
                    <a:ext uri="{9D8B030D-6E8A-4147-A177-3AD203B41FA5}">
                      <a16:colId xmlns:a16="http://schemas.microsoft.com/office/drawing/2014/main" val="3564481994"/>
                    </a:ext>
                  </a:extLst>
                </a:gridCol>
              </a:tblGrid>
              <a:tr h="230546">
                <a:tc>
                  <a:txBody>
                    <a:bodyPr/>
                    <a:lstStyle/>
                    <a:p>
                      <a:pPr algn="l" fontAlgn="b"/>
                      <a:r>
                        <a:rPr lang="en-US" sz="1400" u="none" strike="noStrike" dirty="0">
                          <a:solidFill>
                            <a:schemeClr val="bg1">
                              <a:lumMod val="50000"/>
                            </a:schemeClr>
                          </a:solidFill>
                          <a:effectLst/>
                        </a:rPr>
                        <a:t>Repotrectinib</a:t>
                      </a:r>
                      <a:r>
                        <a:rPr lang="en-US" sz="1400" u="none" strike="noStrike" baseline="30000" dirty="0">
                          <a:solidFill>
                            <a:schemeClr val="bg1">
                              <a:lumMod val="50000"/>
                            </a:schemeClr>
                          </a:solidFill>
                          <a:effectLst/>
                        </a:rPr>
                        <a:t>5</a:t>
                      </a:r>
                      <a:endParaRPr lang="en-US" sz="1400" b="0" i="0" u="none" strike="noStrike" baseline="30000" dirty="0">
                        <a:solidFill>
                          <a:schemeClr val="bg1">
                            <a:lumMod val="50000"/>
                          </a:schemeClr>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16609684"/>
                  </a:ext>
                </a:extLst>
              </a:tr>
            </a:tbl>
          </a:graphicData>
        </a:graphic>
      </p:graphicFrame>
    </p:spTree>
    <p:extLst>
      <p:ext uri="{BB962C8B-B14F-4D97-AF65-F5344CB8AC3E}">
        <p14:creationId xmlns:p14="http://schemas.microsoft.com/office/powerpoint/2010/main" val="3337630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EB561-3514-9893-6D08-E55F3D4E8728}"/>
              </a:ext>
            </a:extLst>
          </p:cNvPr>
          <p:cNvSpPr>
            <a:spLocks noGrp="1"/>
          </p:cNvSpPr>
          <p:nvPr>
            <p:ph type="title"/>
          </p:nvPr>
        </p:nvSpPr>
        <p:spPr>
          <a:xfrm>
            <a:off x="609600" y="199505"/>
            <a:ext cx="10744200" cy="1185577"/>
          </a:xfrm>
        </p:spPr>
        <p:txBody>
          <a:bodyPr>
            <a:normAutofit fontScale="90000"/>
          </a:bodyPr>
          <a:lstStyle/>
          <a:p>
            <a:r>
              <a:rPr lang="en-US" dirty="0"/>
              <a:t>Most Patients with TKI-Naïve </a:t>
            </a:r>
            <a:r>
              <a:rPr lang="en-US" i="1" dirty="0"/>
              <a:t>ROS1</a:t>
            </a:r>
            <a:r>
              <a:rPr lang="en-US" dirty="0"/>
              <a:t> Fusion-Positive Lung Cancers will Have Disease Regression with a </a:t>
            </a:r>
            <a:r>
              <a:rPr lang="en-US" i="1" dirty="0"/>
              <a:t>ROS1 TKI</a:t>
            </a:r>
          </a:p>
        </p:txBody>
      </p:sp>
      <p:pic>
        <p:nvPicPr>
          <p:cNvPr id="13" name="Picture 12">
            <a:extLst>
              <a:ext uri="{FF2B5EF4-FFF2-40B4-BE49-F238E27FC236}">
                <a16:creationId xmlns:a16="http://schemas.microsoft.com/office/drawing/2014/main" id="{1FDDA392-73BB-D39F-8203-D4163A58DBF1}"/>
              </a:ext>
            </a:extLst>
          </p:cNvPr>
          <p:cNvPicPr>
            <a:picLocks noChangeAspect="1"/>
          </p:cNvPicPr>
          <p:nvPr/>
        </p:nvPicPr>
        <p:blipFill>
          <a:blip r:embed="rId2"/>
          <a:stretch>
            <a:fillRect/>
          </a:stretch>
        </p:blipFill>
        <p:spPr>
          <a:xfrm>
            <a:off x="822120" y="1227806"/>
            <a:ext cx="4630479" cy="2368856"/>
          </a:xfrm>
          <a:prstGeom prst="rect">
            <a:avLst/>
          </a:prstGeom>
        </p:spPr>
      </p:pic>
      <p:sp>
        <p:nvSpPr>
          <p:cNvPr id="14" name="TextBox 13">
            <a:extLst>
              <a:ext uri="{FF2B5EF4-FFF2-40B4-BE49-F238E27FC236}">
                <a16:creationId xmlns:a16="http://schemas.microsoft.com/office/drawing/2014/main" id="{36AC5897-B847-6116-08FB-376C5EB639AF}"/>
              </a:ext>
            </a:extLst>
          </p:cNvPr>
          <p:cNvSpPr txBox="1"/>
          <p:nvPr/>
        </p:nvSpPr>
        <p:spPr>
          <a:xfrm>
            <a:off x="2366271" y="1297928"/>
            <a:ext cx="777777" cy="261610"/>
          </a:xfrm>
          <a:prstGeom prst="rect">
            <a:avLst/>
          </a:prstGeom>
          <a:noFill/>
        </p:spPr>
        <p:txBody>
          <a:bodyPr wrap="none" rtlCol="0">
            <a:spAutoFit/>
          </a:bodyPr>
          <a:lstStyle/>
          <a:p>
            <a:r>
              <a:rPr lang="en-US" sz="1100" dirty="0"/>
              <a:t>Crizotinib</a:t>
            </a:r>
            <a:r>
              <a:rPr lang="en-US" sz="1100" baseline="30000" dirty="0"/>
              <a:t>1</a:t>
            </a:r>
            <a:endParaRPr lang="en-US" sz="1100" dirty="0"/>
          </a:p>
        </p:txBody>
      </p:sp>
      <p:pic>
        <p:nvPicPr>
          <p:cNvPr id="16" name="Picture 15">
            <a:extLst>
              <a:ext uri="{FF2B5EF4-FFF2-40B4-BE49-F238E27FC236}">
                <a16:creationId xmlns:a16="http://schemas.microsoft.com/office/drawing/2014/main" id="{AAC0A242-8148-32FE-03C3-18332FA70A33}"/>
              </a:ext>
            </a:extLst>
          </p:cNvPr>
          <p:cNvPicPr>
            <a:picLocks noChangeAspect="1"/>
          </p:cNvPicPr>
          <p:nvPr/>
        </p:nvPicPr>
        <p:blipFill>
          <a:blip r:embed="rId3"/>
          <a:stretch>
            <a:fillRect/>
          </a:stretch>
        </p:blipFill>
        <p:spPr>
          <a:xfrm>
            <a:off x="7315200" y="3658442"/>
            <a:ext cx="3482867" cy="2336989"/>
          </a:xfrm>
          <a:prstGeom prst="rect">
            <a:avLst/>
          </a:prstGeom>
        </p:spPr>
      </p:pic>
      <p:sp>
        <p:nvSpPr>
          <p:cNvPr id="17" name="TextBox 16">
            <a:extLst>
              <a:ext uri="{FF2B5EF4-FFF2-40B4-BE49-F238E27FC236}">
                <a16:creationId xmlns:a16="http://schemas.microsoft.com/office/drawing/2014/main" id="{828BBFC7-35CC-1BC2-C1BA-4F34041C02EC}"/>
              </a:ext>
            </a:extLst>
          </p:cNvPr>
          <p:cNvSpPr txBox="1"/>
          <p:nvPr/>
        </p:nvSpPr>
        <p:spPr>
          <a:xfrm>
            <a:off x="9056633" y="3774800"/>
            <a:ext cx="718466" cy="261610"/>
          </a:xfrm>
          <a:prstGeom prst="rect">
            <a:avLst/>
          </a:prstGeom>
          <a:noFill/>
        </p:spPr>
        <p:txBody>
          <a:bodyPr wrap="none" rtlCol="0">
            <a:spAutoFit/>
          </a:bodyPr>
          <a:lstStyle/>
          <a:p>
            <a:r>
              <a:rPr lang="en-US" sz="1100" dirty="0"/>
              <a:t>Ceritinib</a:t>
            </a:r>
            <a:r>
              <a:rPr lang="en-US" sz="1100" baseline="30000" dirty="0"/>
              <a:t>3</a:t>
            </a:r>
            <a:endParaRPr lang="en-US" sz="1100" dirty="0"/>
          </a:p>
        </p:txBody>
      </p:sp>
      <p:pic>
        <p:nvPicPr>
          <p:cNvPr id="19" name="Picture 18">
            <a:extLst>
              <a:ext uri="{FF2B5EF4-FFF2-40B4-BE49-F238E27FC236}">
                <a16:creationId xmlns:a16="http://schemas.microsoft.com/office/drawing/2014/main" id="{39591EA5-AC11-C1CB-B3B5-77D7A8DDB7C5}"/>
              </a:ext>
            </a:extLst>
          </p:cNvPr>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5635890" y="1487047"/>
            <a:ext cx="5733990" cy="1883522"/>
          </a:xfrm>
          <a:prstGeom prst="rect">
            <a:avLst/>
          </a:prstGeom>
        </p:spPr>
      </p:pic>
      <p:sp>
        <p:nvSpPr>
          <p:cNvPr id="20" name="TextBox 19">
            <a:extLst>
              <a:ext uri="{FF2B5EF4-FFF2-40B4-BE49-F238E27FC236}">
                <a16:creationId xmlns:a16="http://schemas.microsoft.com/office/drawing/2014/main" id="{334EEE8C-A20A-7F22-B329-FB17F15F7391}"/>
              </a:ext>
            </a:extLst>
          </p:cNvPr>
          <p:cNvSpPr txBox="1"/>
          <p:nvPr/>
        </p:nvSpPr>
        <p:spPr>
          <a:xfrm>
            <a:off x="7960132" y="1506676"/>
            <a:ext cx="883575" cy="261610"/>
          </a:xfrm>
          <a:prstGeom prst="rect">
            <a:avLst/>
          </a:prstGeom>
          <a:noFill/>
        </p:spPr>
        <p:txBody>
          <a:bodyPr wrap="none" rtlCol="0">
            <a:spAutoFit/>
          </a:bodyPr>
          <a:lstStyle/>
          <a:p>
            <a:r>
              <a:rPr lang="en-US" sz="1100" dirty="0"/>
              <a:t>Entrectinib</a:t>
            </a:r>
            <a:r>
              <a:rPr lang="en-US" sz="1100" baseline="30000" dirty="0"/>
              <a:t>2</a:t>
            </a:r>
          </a:p>
        </p:txBody>
      </p:sp>
      <p:sp>
        <p:nvSpPr>
          <p:cNvPr id="23" name="TextBox 22">
            <a:extLst>
              <a:ext uri="{FF2B5EF4-FFF2-40B4-BE49-F238E27FC236}">
                <a16:creationId xmlns:a16="http://schemas.microsoft.com/office/drawing/2014/main" id="{080A0CF5-9EE8-AC95-A340-615C3EC9158E}"/>
              </a:ext>
            </a:extLst>
          </p:cNvPr>
          <p:cNvSpPr txBox="1"/>
          <p:nvPr/>
        </p:nvSpPr>
        <p:spPr>
          <a:xfrm>
            <a:off x="2752709" y="3563563"/>
            <a:ext cx="1011815" cy="261610"/>
          </a:xfrm>
          <a:prstGeom prst="rect">
            <a:avLst/>
          </a:prstGeom>
          <a:noFill/>
        </p:spPr>
        <p:txBody>
          <a:bodyPr wrap="none" rtlCol="0">
            <a:spAutoFit/>
          </a:bodyPr>
          <a:lstStyle/>
          <a:p>
            <a:r>
              <a:rPr lang="en-US" sz="1100" dirty="0"/>
              <a:t>Repotrectinib</a:t>
            </a:r>
            <a:r>
              <a:rPr lang="en-US" sz="1100" baseline="30000" dirty="0"/>
              <a:t>4</a:t>
            </a:r>
            <a:endParaRPr lang="en-US" sz="1100" dirty="0"/>
          </a:p>
        </p:txBody>
      </p:sp>
      <p:pic>
        <p:nvPicPr>
          <p:cNvPr id="5" name="Picture 4">
            <a:extLst>
              <a:ext uri="{FF2B5EF4-FFF2-40B4-BE49-F238E27FC236}">
                <a16:creationId xmlns:a16="http://schemas.microsoft.com/office/drawing/2014/main" id="{C917EE4D-854A-044B-D20B-85115E672354}"/>
              </a:ext>
            </a:extLst>
          </p:cNvPr>
          <p:cNvPicPr>
            <a:picLocks noChangeAspect="1"/>
          </p:cNvPicPr>
          <p:nvPr/>
        </p:nvPicPr>
        <p:blipFill>
          <a:blip r:embed="rId5"/>
          <a:stretch>
            <a:fillRect/>
          </a:stretch>
        </p:blipFill>
        <p:spPr>
          <a:xfrm>
            <a:off x="606044" y="3771118"/>
            <a:ext cx="5109270" cy="2487526"/>
          </a:xfrm>
          <a:prstGeom prst="rect">
            <a:avLst/>
          </a:prstGeom>
        </p:spPr>
      </p:pic>
      <p:sp>
        <p:nvSpPr>
          <p:cNvPr id="24" name="TextBox 23">
            <a:extLst>
              <a:ext uri="{FF2B5EF4-FFF2-40B4-BE49-F238E27FC236}">
                <a16:creationId xmlns:a16="http://schemas.microsoft.com/office/drawing/2014/main" id="{0E1A0AE6-FC9B-8F8D-3DC4-CABE0CA2E389}"/>
              </a:ext>
            </a:extLst>
          </p:cNvPr>
          <p:cNvSpPr txBox="1"/>
          <p:nvPr/>
        </p:nvSpPr>
        <p:spPr>
          <a:xfrm>
            <a:off x="2424733" y="3969484"/>
            <a:ext cx="489236" cy="230832"/>
          </a:xfrm>
          <a:prstGeom prst="rect">
            <a:avLst/>
          </a:prstGeom>
          <a:noFill/>
        </p:spPr>
        <p:txBody>
          <a:bodyPr wrap="none" rtlCol="0">
            <a:spAutoFit/>
          </a:bodyPr>
          <a:lstStyle/>
          <a:p>
            <a:r>
              <a:rPr lang="en-US" sz="900" dirty="0"/>
              <a:t>(n=20)</a:t>
            </a:r>
          </a:p>
        </p:txBody>
      </p:sp>
      <p:sp>
        <p:nvSpPr>
          <p:cNvPr id="25" name="TextBox 24">
            <a:extLst>
              <a:ext uri="{FF2B5EF4-FFF2-40B4-BE49-F238E27FC236}">
                <a16:creationId xmlns:a16="http://schemas.microsoft.com/office/drawing/2014/main" id="{C47BE2A0-7620-2FA7-E501-7F7DDB055B19}"/>
              </a:ext>
            </a:extLst>
          </p:cNvPr>
          <p:cNvSpPr txBox="1"/>
          <p:nvPr/>
        </p:nvSpPr>
        <p:spPr>
          <a:xfrm>
            <a:off x="3930709" y="3944568"/>
            <a:ext cx="489236" cy="230832"/>
          </a:xfrm>
          <a:prstGeom prst="rect">
            <a:avLst/>
          </a:prstGeom>
          <a:noFill/>
        </p:spPr>
        <p:txBody>
          <a:bodyPr wrap="none" rtlCol="0">
            <a:spAutoFit/>
          </a:bodyPr>
          <a:lstStyle/>
          <a:p>
            <a:r>
              <a:rPr lang="en-US" sz="900" dirty="0"/>
              <a:t>(n=51)</a:t>
            </a:r>
          </a:p>
        </p:txBody>
      </p:sp>
      <p:sp>
        <p:nvSpPr>
          <p:cNvPr id="7" name="Footer Placeholder 6">
            <a:extLst>
              <a:ext uri="{FF2B5EF4-FFF2-40B4-BE49-F238E27FC236}">
                <a16:creationId xmlns:a16="http://schemas.microsoft.com/office/drawing/2014/main" id="{4FB6C25C-E19A-CEE4-F9D0-292FC371C591}"/>
              </a:ext>
            </a:extLst>
          </p:cNvPr>
          <p:cNvSpPr>
            <a:spLocks noGrp="1"/>
          </p:cNvSpPr>
          <p:nvPr>
            <p:ph type="ftr" sz="quarter" idx="3"/>
          </p:nvPr>
        </p:nvSpPr>
        <p:spPr/>
        <p:txBody>
          <a:bodyPr/>
          <a:lstStyle/>
          <a:p>
            <a:pPr>
              <a:defRPr/>
            </a:pPr>
            <a:r>
              <a:rPr lang="en-US"/>
              <a:t>CR, complete response; NE/ND, not evaluable/not done; PD, progressive disease; PR, partial response; SD, stable disease. 
1. Shaw AT, et al. </a:t>
            </a:r>
            <a:r>
              <a:rPr lang="en-US" i="1"/>
              <a:t>Ann Oncol</a:t>
            </a:r>
            <a:r>
              <a:rPr lang="en-US"/>
              <a:t>. 2019;30:1121-6; 2. Drilon A, et al</a:t>
            </a:r>
            <a:r>
              <a:rPr lang="en-US" i="1"/>
              <a:t>. JTO Clin Res Rep</a:t>
            </a:r>
            <a:r>
              <a:rPr lang="en-US"/>
              <a:t>. 2022;3:100332;  3. Lim SM, et al. </a:t>
            </a:r>
            <a:r>
              <a:rPr lang="en-US" i="1"/>
              <a:t>J Clin Oncol</a:t>
            </a:r>
            <a:r>
              <a:rPr lang="en-US"/>
              <a:t>. 2017;35:2613-8; 4. Drilon A, et al. </a:t>
            </a:r>
            <a:r>
              <a:rPr lang="en-US" i="1"/>
              <a:t>N Engl J Med</a:t>
            </a:r>
            <a:r>
              <a:rPr lang="en-US"/>
              <a:t>. 2024;390:118-31.</a:t>
            </a:r>
          </a:p>
        </p:txBody>
      </p:sp>
    </p:spTree>
    <p:extLst>
      <p:ext uri="{BB962C8B-B14F-4D97-AF65-F5344CB8AC3E}">
        <p14:creationId xmlns:p14="http://schemas.microsoft.com/office/powerpoint/2010/main" val="1410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339FF44-9DCA-F587-54F3-2516375B2DEB}"/>
              </a:ext>
            </a:extLst>
          </p:cNvPr>
          <p:cNvPicPr>
            <a:picLocks noChangeAspect="1"/>
          </p:cNvPicPr>
          <p:nvPr/>
        </p:nvPicPr>
        <p:blipFill>
          <a:blip r:embed="rId2"/>
          <a:stretch>
            <a:fillRect/>
          </a:stretch>
        </p:blipFill>
        <p:spPr>
          <a:xfrm>
            <a:off x="6025694" y="2026022"/>
            <a:ext cx="6055602" cy="3239535"/>
          </a:xfrm>
          <a:prstGeom prst="rect">
            <a:avLst/>
          </a:prstGeom>
        </p:spPr>
      </p:pic>
      <p:sp>
        <p:nvSpPr>
          <p:cNvPr id="11" name="TextBox 10">
            <a:extLst>
              <a:ext uri="{FF2B5EF4-FFF2-40B4-BE49-F238E27FC236}">
                <a16:creationId xmlns:a16="http://schemas.microsoft.com/office/drawing/2014/main" id="{2FF5BBE6-0E65-B4C0-E308-75E1FCBDAC28}"/>
              </a:ext>
            </a:extLst>
          </p:cNvPr>
          <p:cNvSpPr txBox="1"/>
          <p:nvPr/>
        </p:nvSpPr>
        <p:spPr>
          <a:xfrm>
            <a:off x="8351219" y="1735772"/>
            <a:ext cx="1404552" cy="307777"/>
          </a:xfrm>
          <a:prstGeom prst="rect">
            <a:avLst/>
          </a:prstGeom>
          <a:noFill/>
        </p:spPr>
        <p:txBody>
          <a:bodyPr wrap="none" rtlCol="0">
            <a:spAutoFit/>
          </a:bodyPr>
          <a:lstStyle/>
          <a:p>
            <a:r>
              <a:rPr lang="en-US" sz="1400" b="1" dirty="0"/>
              <a:t>Repotrectinib</a:t>
            </a:r>
            <a:r>
              <a:rPr lang="en-US" sz="1400" b="1" baseline="30000" dirty="0"/>
              <a:t>5</a:t>
            </a:r>
            <a:endParaRPr lang="en-US" sz="1400" b="1" dirty="0"/>
          </a:p>
        </p:txBody>
      </p:sp>
      <p:graphicFrame>
        <p:nvGraphicFramePr>
          <p:cNvPr id="14" name="Chart 13">
            <a:extLst>
              <a:ext uri="{FF2B5EF4-FFF2-40B4-BE49-F238E27FC236}">
                <a16:creationId xmlns:a16="http://schemas.microsoft.com/office/drawing/2014/main" id="{179F5D12-7882-9CF0-FFCD-F464B8C09B6A}"/>
              </a:ext>
            </a:extLst>
          </p:cNvPr>
          <p:cNvGraphicFramePr/>
          <p:nvPr>
            <p:extLst>
              <p:ext uri="{D42A27DB-BD31-4B8C-83A1-F6EECF244321}">
                <p14:modId xmlns:p14="http://schemas.microsoft.com/office/powerpoint/2010/main" val="1434561280"/>
              </p:ext>
            </p:extLst>
          </p:nvPr>
        </p:nvGraphicFramePr>
        <p:xfrm>
          <a:off x="1165605" y="1677798"/>
          <a:ext cx="4670804" cy="420047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31AC6362-BBBF-C16B-FDF1-2F1DA3AC6877}"/>
              </a:ext>
            </a:extLst>
          </p:cNvPr>
          <p:cNvSpPr txBox="1"/>
          <p:nvPr/>
        </p:nvSpPr>
        <p:spPr>
          <a:xfrm>
            <a:off x="1600948" y="3036815"/>
            <a:ext cx="413896" cy="246221"/>
          </a:xfrm>
          <a:prstGeom prst="rect">
            <a:avLst/>
          </a:prstGeom>
          <a:noFill/>
        </p:spPr>
        <p:txBody>
          <a:bodyPr wrap="none" rtlCol="0">
            <a:spAutoFit/>
          </a:bodyPr>
          <a:lstStyle/>
          <a:p>
            <a:r>
              <a:rPr lang="en-US" sz="1000" dirty="0"/>
              <a:t>19.3</a:t>
            </a:r>
          </a:p>
        </p:txBody>
      </p:sp>
      <p:sp>
        <p:nvSpPr>
          <p:cNvPr id="16" name="TextBox 15">
            <a:extLst>
              <a:ext uri="{FF2B5EF4-FFF2-40B4-BE49-F238E27FC236}">
                <a16:creationId xmlns:a16="http://schemas.microsoft.com/office/drawing/2014/main" id="{F362BEE6-ABDF-799B-76D3-E859ABB61A2C}"/>
              </a:ext>
            </a:extLst>
          </p:cNvPr>
          <p:cNvSpPr txBox="1"/>
          <p:nvPr/>
        </p:nvSpPr>
        <p:spPr>
          <a:xfrm>
            <a:off x="1840760" y="3294407"/>
            <a:ext cx="413896" cy="246221"/>
          </a:xfrm>
          <a:prstGeom prst="rect">
            <a:avLst/>
          </a:prstGeom>
          <a:noFill/>
        </p:spPr>
        <p:txBody>
          <a:bodyPr wrap="none" rtlCol="0">
            <a:spAutoFit/>
          </a:bodyPr>
          <a:lstStyle/>
          <a:p>
            <a:r>
              <a:rPr lang="en-US" sz="1000" dirty="0"/>
              <a:t>15.9</a:t>
            </a:r>
          </a:p>
        </p:txBody>
      </p:sp>
      <p:sp>
        <p:nvSpPr>
          <p:cNvPr id="17" name="TextBox 16">
            <a:extLst>
              <a:ext uri="{FF2B5EF4-FFF2-40B4-BE49-F238E27FC236}">
                <a16:creationId xmlns:a16="http://schemas.microsoft.com/office/drawing/2014/main" id="{9819A0AE-FF68-14C1-21A7-924614845DEA}"/>
              </a:ext>
            </a:extLst>
          </p:cNvPr>
          <p:cNvSpPr txBox="1"/>
          <p:nvPr/>
        </p:nvSpPr>
        <p:spPr>
          <a:xfrm>
            <a:off x="2645886" y="3063373"/>
            <a:ext cx="413896" cy="246221"/>
          </a:xfrm>
          <a:prstGeom prst="rect">
            <a:avLst/>
          </a:prstGeom>
          <a:noFill/>
        </p:spPr>
        <p:txBody>
          <a:bodyPr wrap="none" rtlCol="0">
            <a:spAutoFit/>
          </a:bodyPr>
          <a:lstStyle/>
          <a:p>
            <a:r>
              <a:rPr lang="en-US" sz="1000" dirty="0"/>
              <a:t>19.3</a:t>
            </a:r>
          </a:p>
        </p:txBody>
      </p:sp>
      <p:sp>
        <p:nvSpPr>
          <p:cNvPr id="18" name="TextBox 17">
            <a:extLst>
              <a:ext uri="{FF2B5EF4-FFF2-40B4-BE49-F238E27FC236}">
                <a16:creationId xmlns:a16="http://schemas.microsoft.com/office/drawing/2014/main" id="{4B5A511F-8E59-E6E2-8946-52291C73A682}"/>
              </a:ext>
            </a:extLst>
          </p:cNvPr>
          <p:cNvSpPr txBox="1"/>
          <p:nvPr/>
        </p:nvSpPr>
        <p:spPr>
          <a:xfrm>
            <a:off x="3669796" y="3341191"/>
            <a:ext cx="413896" cy="246221"/>
          </a:xfrm>
          <a:prstGeom prst="rect">
            <a:avLst/>
          </a:prstGeom>
          <a:noFill/>
        </p:spPr>
        <p:txBody>
          <a:bodyPr wrap="none" rtlCol="0">
            <a:spAutoFit/>
          </a:bodyPr>
          <a:lstStyle/>
          <a:p>
            <a:r>
              <a:rPr lang="en-US" sz="1000" dirty="0"/>
              <a:t>15.7</a:t>
            </a:r>
          </a:p>
        </p:txBody>
      </p:sp>
      <p:sp>
        <p:nvSpPr>
          <p:cNvPr id="19" name="TextBox 18">
            <a:extLst>
              <a:ext uri="{FF2B5EF4-FFF2-40B4-BE49-F238E27FC236}">
                <a16:creationId xmlns:a16="http://schemas.microsoft.com/office/drawing/2014/main" id="{D6B3482F-7F4B-7095-F657-CF099F765DCA}"/>
              </a:ext>
            </a:extLst>
          </p:cNvPr>
          <p:cNvSpPr txBox="1"/>
          <p:nvPr/>
        </p:nvSpPr>
        <p:spPr>
          <a:xfrm>
            <a:off x="4718958" y="1833729"/>
            <a:ext cx="413896" cy="246221"/>
          </a:xfrm>
          <a:prstGeom prst="rect">
            <a:avLst/>
          </a:prstGeom>
          <a:noFill/>
        </p:spPr>
        <p:txBody>
          <a:bodyPr wrap="none" rtlCol="0">
            <a:spAutoFit/>
          </a:bodyPr>
          <a:lstStyle/>
          <a:p>
            <a:r>
              <a:rPr lang="en-US" sz="1000" dirty="0"/>
              <a:t>35.7</a:t>
            </a:r>
          </a:p>
        </p:txBody>
      </p:sp>
      <p:sp>
        <p:nvSpPr>
          <p:cNvPr id="20" name="TextBox 19">
            <a:extLst>
              <a:ext uri="{FF2B5EF4-FFF2-40B4-BE49-F238E27FC236}">
                <a16:creationId xmlns:a16="http://schemas.microsoft.com/office/drawing/2014/main" id="{8D425901-8AA9-0998-FF6B-32BABD8FAC77}"/>
              </a:ext>
            </a:extLst>
          </p:cNvPr>
          <p:cNvSpPr txBox="1"/>
          <p:nvPr/>
        </p:nvSpPr>
        <p:spPr>
          <a:xfrm>
            <a:off x="5132854" y="4705170"/>
            <a:ext cx="248786" cy="230832"/>
          </a:xfrm>
          <a:prstGeom prst="rect">
            <a:avLst/>
          </a:prstGeom>
          <a:noFill/>
        </p:spPr>
        <p:txBody>
          <a:bodyPr wrap="none" rtlCol="0">
            <a:spAutoFit/>
          </a:bodyPr>
          <a:lstStyle/>
          <a:p>
            <a:r>
              <a:rPr lang="en-US" sz="900" dirty="0">
                <a:solidFill>
                  <a:schemeClr val="tx1">
                    <a:lumMod val="60000"/>
                    <a:lumOff val="40000"/>
                  </a:schemeClr>
                </a:solidFill>
              </a:rPr>
              <a:t>5</a:t>
            </a:r>
          </a:p>
        </p:txBody>
      </p:sp>
      <p:sp>
        <p:nvSpPr>
          <p:cNvPr id="21" name="TextBox 20">
            <a:extLst>
              <a:ext uri="{FF2B5EF4-FFF2-40B4-BE49-F238E27FC236}">
                <a16:creationId xmlns:a16="http://schemas.microsoft.com/office/drawing/2014/main" id="{8E91F38E-7ADC-47BD-1940-2E26E4193B06}"/>
              </a:ext>
            </a:extLst>
          </p:cNvPr>
          <p:cNvSpPr txBox="1"/>
          <p:nvPr/>
        </p:nvSpPr>
        <p:spPr>
          <a:xfrm>
            <a:off x="3059782" y="4717373"/>
            <a:ext cx="300082" cy="230832"/>
          </a:xfrm>
          <a:prstGeom prst="rect">
            <a:avLst/>
          </a:prstGeom>
          <a:noFill/>
        </p:spPr>
        <p:txBody>
          <a:bodyPr wrap="none" rtlCol="0">
            <a:spAutoFit/>
          </a:bodyPr>
          <a:lstStyle/>
          <a:p>
            <a:r>
              <a:rPr lang="en-US" sz="900" dirty="0">
                <a:solidFill>
                  <a:schemeClr val="tx1">
                    <a:lumMod val="60000"/>
                    <a:lumOff val="40000"/>
                  </a:schemeClr>
                </a:solidFill>
              </a:rPr>
              <a:t>3*</a:t>
            </a:r>
          </a:p>
        </p:txBody>
      </p:sp>
      <p:sp>
        <p:nvSpPr>
          <p:cNvPr id="22" name="TextBox 21">
            <a:extLst>
              <a:ext uri="{FF2B5EF4-FFF2-40B4-BE49-F238E27FC236}">
                <a16:creationId xmlns:a16="http://schemas.microsoft.com/office/drawing/2014/main" id="{D4609C32-F27B-106E-F886-132727406492}"/>
              </a:ext>
            </a:extLst>
          </p:cNvPr>
          <p:cNvSpPr txBox="1"/>
          <p:nvPr/>
        </p:nvSpPr>
        <p:spPr>
          <a:xfrm>
            <a:off x="4083692" y="4705170"/>
            <a:ext cx="248786" cy="230832"/>
          </a:xfrm>
          <a:prstGeom prst="rect">
            <a:avLst/>
          </a:prstGeom>
          <a:noFill/>
        </p:spPr>
        <p:txBody>
          <a:bodyPr wrap="none" rtlCol="0">
            <a:spAutoFit/>
          </a:bodyPr>
          <a:lstStyle/>
          <a:p>
            <a:r>
              <a:rPr lang="en-US" sz="900" dirty="0">
                <a:solidFill>
                  <a:schemeClr val="tx1">
                    <a:lumMod val="60000"/>
                    <a:lumOff val="40000"/>
                  </a:schemeClr>
                </a:solidFill>
              </a:rPr>
              <a:t>4</a:t>
            </a:r>
          </a:p>
        </p:txBody>
      </p:sp>
      <p:sp>
        <p:nvSpPr>
          <p:cNvPr id="23" name="TextBox 22">
            <a:extLst>
              <a:ext uri="{FF2B5EF4-FFF2-40B4-BE49-F238E27FC236}">
                <a16:creationId xmlns:a16="http://schemas.microsoft.com/office/drawing/2014/main" id="{3D649304-93D8-9B58-5E16-759F028806DF}"/>
              </a:ext>
            </a:extLst>
          </p:cNvPr>
          <p:cNvSpPr txBox="1"/>
          <p:nvPr/>
        </p:nvSpPr>
        <p:spPr>
          <a:xfrm>
            <a:off x="2007018" y="4717373"/>
            <a:ext cx="344966" cy="230832"/>
          </a:xfrm>
          <a:prstGeom prst="rect">
            <a:avLst/>
          </a:prstGeom>
          <a:noFill/>
        </p:spPr>
        <p:txBody>
          <a:bodyPr wrap="none" rtlCol="0">
            <a:spAutoFit/>
          </a:bodyPr>
          <a:lstStyle/>
          <a:p>
            <a:r>
              <a:rPr lang="en-US" sz="900" dirty="0">
                <a:solidFill>
                  <a:schemeClr val="tx1">
                    <a:lumMod val="60000"/>
                    <a:lumOff val="40000"/>
                  </a:schemeClr>
                </a:solidFill>
              </a:rPr>
              <a:t>1,2</a:t>
            </a:r>
          </a:p>
        </p:txBody>
      </p:sp>
      <p:sp>
        <p:nvSpPr>
          <p:cNvPr id="24" name="TextBox 23">
            <a:extLst>
              <a:ext uri="{FF2B5EF4-FFF2-40B4-BE49-F238E27FC236}">
                <a16:creationId xmlns:a16="http://schemas.microsoft.com/office/drawing/2014/main" id="{43C4133A-9A7B-932B-FD18-AF4EFEADC47D}"/>
              </a:ext>
            </a:extLst>
          </p:cNvPr>
          <p:cNvSpPr txBox="1"/>
          <p:nvPr/>
        </p:nvSpPr>
        <p:spPr>
          <a:xfrm rot="16200000">
            <a:off x="-492100" y="3071235"/>
            <a:ext cx="2670924" cy="307777"/>
          </a:xfrm>
          <a:prstGeom prst="rect">
            <a:avLst/>
          </a:prstGeom>
          <a:noFill/>
        </p:spPr>
        <p:txBody>
          <a:bodyPr wrap="none" rtlCol="0">
            <a:spAutoFit/>
          </a:bodyPr>
          <a:lstStyle/>
          <a:p>
            <a:r>
              <a:rPr lang="en-US" sz="1400" dirty="0"/>
              <a:t>Progression-Free Survival (</a:t>
            </a:r>
            <a:r>
              <a:rPr lang="en-US" sz="1400" dirty="0" err="1"/>
              <a:t>mo</a:t>
            </a:r>
            <a:r>
              <a:rPr lang="en-US" sz="1400" dirty="0"/>
              <a:t>)</a:t>
            </a:r>
          </a:p>
        </p:txBody>
      </p:sp>
      <p:sp>
        <p:nvSpPr>
          <p:cNvPr id="2" name="Title 1">
            <a:extLst>
              <a:ext uri="{FF2B5EF4-FFF2-40B4-BE49-F238E27FC236}">
                <a16:creationId xmlns:a16="http://schemas.microsoft.com/office/drawing/2014/main" id="{8C6985A2-8D5C-6DFF-4801-06EA19BDC4E1}"/>
              </a:ext>
            </a:extLst>
          </p:cNvPr>
          <p:cNvSpPr>
            <a:spLocks noGrp="1"/>
          </p:cNvSpPr>
          <p:nvPr>
            <p:ph type="title"/>
          </p:nvPr>
        </p:nvSpPr>
        <p:spPr>
          <a:xfrm>
            <a:off x="609600" y="199505"/>
            <a:ext cx="10744200" cy="1185577"/>
          </a:xfrm>
        </p:spPr>
        <p:txBody>
          <a:bodyPr>
            <a:normAutofit fontScale="90000"/>
          </a:bodyPr>
          <a:lstStyle/>
          <a:p>
            <a:r>
              <a:rPr lang="en-US" dirty="0"/>
              <a:t>Progression-Free Survival (PFS) Can Be a Major Differentiator When Choosing a ROS1 TKI in the </a:t>
            </a:r>
            <a:br>
              <a:rPr lang="en-US" dirty="0"/>
            </a:br>
            <a:r>
              <a:rPr lang="en-US" dirty="0"/>
              <a:t>First-Line Setting</a:t>
            </a:r>
          </a:p>
        </p:txBody>
      </p:sp>
      <p:sp>
        <p:nvSpPr>
          <p:cNvPr id="6" name="Footer Placeholder 5">
            <a:extLst>
              <a:ext uri="{FF2B5EF4-FFF2-40B4-BE49-F238E27FC236}">
                <a16:creationId xmlns:a16="http://schemas.microsoft.com/office/drawing/2014/main" id="{C902BD11-34B1-E769-92A7-141680B4F196}"/>
              </a:ext>
            </a:extLst>
          </p:cNvPr>
          <p:cNvSpPr>
            <a:spLocks noGrp="1"/>
          </p:cNvSpPr>
          <p:nvPr>
            <p:ph type="ftr" sz="quarter" idx="3"/>
          </p:nvPr>
        </p:nvSpPr>
        <p:spPr/>
        <p:txBody>
          <a:bodyPr/>
          <a:lstStyle/>
          <a:p>
            <a:pPr>
              <a:defRPr/>
            </a:pPr>
            <a:r>
              <a:rPr lang="en-US"/>
              <a:t>*ceritinib is not approved but included in the NCCN guidelines. Other ROS1 TKIs in clinical trials include taletrectinib and NVL-520.
CI, confidence interval.
1. Shaw AT, et al. </a:t>
            </a:r>
            <a:r>
              <a:rPr lang="en-US" i="1"/>
              <a:t>Ann Oncol</a:t>
            </a:r>
            <a:r>
              <a:rPr lang="en-US"/>
              <a:t>. 2019;30:1121-6; 2. Wu YL, et al. </a:t>
            </a:r>
            <a:r>
              <a:rPr lang="en-US" i="1"/>
              <a:t>J Clin Oncol</a:t>
            </a:r>
            <a:r>
              <a:rPr lang="en-US"/>
              <a:t>. 2018;36:1405-11;  3. Lim SM, et al. </a:t>
            </a:r>
            <a:r>
              <a:rPr lang="en-US" i="1"/>
              <a:t>J Clin Oncol</a:t>
            </a:r>
            <a:r>
              <a:rPr lang="en-US"/>
              <a:t>. 2017;35:2613-8; 4. Drilon A, et al. </a:t>
            </a:r>
            <a:r>
              <a:rPr lang="en-US" i="1"/>
              <a:t>JTO Clin Res Rep</a:t>
            </a:r>
            <a:r>
              <a:rPr lang="en-US"/>
              <a:t>. 2022;3:100332; 5. Drilon A, et al</a:t>
            </a:r>
            <a:r>
              <a:rPr lang="en-US" i="1"/>
              <a:t>. N Engl J Med</a:t>
            </a:r>
            <a:r>
              <a:rPr lang="en-US"/>
              <a:t>. 2024;390:118-31.</a:t>
            </a:r>
          </a:p>
        </p:txBody>
      </p:sp>
    </p:spTree>
    <p:extLst>
      <p:ext uri="{BB962C8B-B14F-4D97-AF65-F5344CB8AC3E}">
        <p14:creationId xmlns:p14="http://schemas.microsoft.com/office/powerpoint/2010/main" val="158049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B17FF-B743-BF85-6D0D-54FBF5F713C8}"/>
              </a:ext>
            </a:extLst>
          </p:cNvPr>
          <p:cNvSpPr>
            <a:spLocks noGrp="1"/>
          </p:cNvSpPr>
          <p:nvPr>
            <p:ph type="title"/>
          </p:nvPr>
        </p:nvSpPr>
        <p:spPr>
          <a:xfrm>
            <a:off x="609600" y="199505"/>
            <a:ext cx="10744200" cy="1185577"/>
          </a:xfrm>
        </p:spPr>
        <p:txBody>
          <a:bodyPr/>
          <a:lstStyle/>
          <a:p>
            <a:r>
              <a:rPr lang="en-US" dirty="0"/>
              <a:t>Summary</a:t>
            </a:r>
          </a:p>
        </p:txBody>
      </p:sp>
      <p:sp>
        <p:nvSpPr>
          <p:cNvPr id="3" name="Content Placeholder 2">
            <a:extLst>
              <a:ext uri="{FF2B5EF4-FFF2-40B4-BE49-F238E27FC236}">
                <a16:creationId xmlns:a16="http://schemas.microsoft.com/office/drawing/2014/main" id="{1283963F-2783-C4AD-FF29-5106D4118718}"/>
              </a:ext>
            </a:extLst>
          </p:cNvPr>
          <p:cNvSpPr>
            <a:spLocks noGrp="1"/>
          </p:cNvSpPr>
          <p:nvPr>
            <p:ph idx="1"/>
          </p:nvPr>
        </p:nvSpPr>
        <p:spPr>
          <a:xfrm>
            <a:off x="609600" y="1477906"/>
            <a:ext cx="10744200" cy="4722477"/>
          </a:xfrm>
        </p:spPr>
        <p:txBody>
          <a:bodyPr/>
          <a:lstStyle/>
          <a:p>
            <a:r>
              <a:rPr lang="en-US" dirty="0"/>
              <a:t>Targeted therapy is the preferred first-line therapy for advanced </a:t>
            </a:r>
            <a:r>
              <a:rPr lang="en-US" i="1" dirty="0"/>
              <a:t>ROS1</a:t>
            </a:r>
            <a:r>
              <a:rPr lang="en-US" dirty="0"/>
              <a:t> fusion-positive lung cancers</a:t>
            </a:r>
          </a:p>
          <a:p>
            <a:r>
              <a:rPr lang="en-US" dirty="0"/>
              <a:t>Several </a:t>
            </a:r>
            <a:r>
              <a:rPr lang="en-US" i="1" dirty="0"/>
              <a:t>ROS1</a:t>
            </a:r>
            <a:r>
              <a:rPr lang="en-US" dirty="0"/>
              <a:t> TKIs are approved for TKI-naïve </a:t>
            </a:r>
            <a:r>
              <a:rPr lang="en-US" i="1" dirty="0"/>
              <a:t>ROS1</a:t>
            </a:r>
            <a:r>
              <a:rPr lang="en-US" dirty="0"/>
              <a:t> fusion-positive lung cancers</a:t>
            </a:r>
          </a:p>
          <a:p>
            <a:r>
              <a:rPr lang="en-US" dirty="0"/>
              <a:t>All achieve high response rates, but PFS appears longest for the next-generation TKI, </a:t>
            </a:r>
            <a:r>
              <a:rPr lang="en-US" dirty="0" err="1"/>
              <a:t>repotrectinib</a:t>
            </a:r>
            <a:endParaRPr lang="en-US" dirty="0"/>
          </a:p>
        </p:txBody>
      </p:sp>
    </p:spTree>
    <p:extLst>
      <p:ext uri="{BB962C8B-B14F-4D97-AF65-F5344CB8AC3E}">
        <p14:creationId xmlns:p14="http://schemas.microsoft.com/office/powerpoint/2010/main" val="3043230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22_TCME">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_TCME" id="{6507FD97-7ADD-D54E-8CF9-187F3AE960EA}" vid="{19DA7EBD-6655-8342-B5A2-12CDF7FCEE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F96D2E-2EB5-4CFB-86D3-580D74F577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4E374E-6126-4229-96CC-8F680A7270C3}">
  <ds:schemaRefs>
    <ds:schemaRef ds:uri="http://schemas.microsoft.com/office/infopath/2007/PartnerControls"/>
    <ds:schemaRef ds:uri="http://purl.org/dc/elements/1.1/"/>
    <ds:schemaRef ds:uri="http://schemas.microsoft.com/office/2006/documentManagement/types"/>
    <ds:schemaRef ds:uri="a9d8bbac-cce3-475c-b9fe-65ecbcec7edd"/>
    <ds:schemaRef ds:uri="http://purl.org/dc/terms/"/>
    <ds:schemaRef ds:uri="http://schemas.openxmlformats.org/package/2006/metadata/core-properties"/>
    <ds:schemaRef ds:uri="f55e9ad1-4522-4e5b-8d2e-6f450f6d94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F5436B6-1B4D-441C-9B7A-7CC0B37CEB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HemOnc22_TCME</Template>
  <TotalTime>2960</TotalTime>
  <Words>858</Words>
  <Application>Microsoft Macintosh PowerPoint</Application>
  <PresentationFormat>Widescreen</PresentationFormat>
  <Paragraphs>72</Paragraphs>
  <Slides>9</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HemOnc22_TCME</vt:lpstr>
      <vt:lpstr>Office Theme</vt:lpstr>
      <vt:lpstr>First-Line Targeted Therapies for ROS1 Fusion-Positive Lung Cancers</vt:lpstr>
      <vt:lpstr>PowerPoint Presentation</vt:lpstr>
      <vt:lpstr>Disclaimer</vt:lpstr>
      <vt:lpstr>Advanced ROS1 Fusion-Positive Lung Cancers Should Get Targeted Therapy as Their First-Line Treatment</vt:lpstr>
      <vt:lpstr>Response Rates High Across All Approved ROS1 TKIs in TKI-Naïve ROS1 Fusion-Positive Lung Cancers</vt:lpstr>
      <vt:lpstr>Most Patients with TKI-Naïve ROS1 Fusion-Positive Lung Cancers will Have Disease Regression with a ROS1 TKI</vt:lpstr>
      <vt:lpstr>Progression-Free Survival (PFS) Can Be a Major Differentiator When Choosing a ROS1 TKI in the  First-Line Setting</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First-Line Targeted Therapies for ROS1 Fusion-Positive Lung Cancers</dc:title>
  <dc:subject/>
  <dc:creator>MedEd On The Go</dc:creator>
  <cp:keywords/>
  <dc:description/>
  <cp:lastModifiedBy>Harley Kidner</cp:lastModifiedBy>
  <cp:revision>23</cp:revision>
  <cp:lastPrinted>2024-01-12T18:32:49Z</cp:lastPrinted>
  <dcterms:created xsi:type="dcterms:W3CDTF">2023-08-08T22:19:28Z</dcterms:created>
  <dcterms:modified xsi:type="dcterms:W3CDTF">2024-03-01T14:53:22Z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